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4" r:id="rId2"/>
  </p:sldIdLst>
  <p:sldSz cx="21396325" cy="30267275"/>
  <p:notesSz cx="6858000" cy="9144000"/>
  <p:embeddedFontLst>
    <p:embeddedFont>
      <p:font typeface="Bahij TheSansArabic Plain" panose="02040503050201020203" charset="-78"/>
      <p:regular r:id="rId4"/>
    </p:embeddedFont>
    <p:embeddedFont>
      <p:font typeface="Calibri Light" panose="020F0302020204030204" pitchFamily="34" charset="0"/>
      <p:regular r:id="rId5"/>
      <p:italic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50" d="100"/>
          <a:sy n="50" d="100"/>
        </p:scale>
        <p:origin x="168" y="78"/>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6/14/2022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6/14/2022</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669894" y="18314136"/>
            <a:ext cx="20052933" cy="710287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4" y="26387472"/>
            <a:ext cx="19977109" cy="336880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10550745"/>
            <a:ext cx="20114780" cy="658222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2362086" y="4981728"/>
            <a:ext cx="17912579" cy="646331"/>
          </a:xfrm>
          <a:prstGeom prst="rect">
            <a:avLst/>
          </a:prstGeom>
          <a:noFill/>
        </p:spPr>
        <p:txBody>
          <a:bodyPr wrap="square" rtlCol="0">
            <a:spAutoFit/>
          </a:bodyPr>
          <a:lstStyle/>
          <a:p>
            <a:pPr algn="ctr" rtl="1"/>
            <a:r>
              <a:rPr lang="ar-SA" sz="3600" b="1" dirty="0"/>
              <a:t>أ</a:t>
            </a:r>
            <a:r>
              <a:rPr lang="ar-SA" sz="3600" b="1" dirty="0" smtClean="0"/>
              <a:t>.</a:t>
            </a:r>
            <a:r>
              <a:rPr lang="ar-SY" sz="3600" b="1" dirty="0" err="1" smtClean="0"/>
              <a:t>د.م</a:t>
            </a:r>
            <a:r>
              <a:rPr lang="ar-SY" sz="3600" b="1" dirty="0"/>
              <a:t>. </a:t>
            </a:r>
            <a:r>
              <a:rPr lang="ar-SA" sz="3600" b="1" dirty="0" smtClean="0"/>
              <a:t>سمير كرمان</a:t>
            </a:r>
            <a:r>
              <a:rPr lang="ar-SY" sz="3600" b="1" dirty="0" smtClean="0"/>
              <a:t> </a:t>
            </a:r>
            <a:endParaRPr lang="en-US" sz="3600" dirty="0"/>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smtClean="0"/>
              <a:t>تطوير طريقة لإخفاء البيانات داخل الملفات الصوتية بشكل آمن</a:t>
            </a:r>
            <a:endParaRPr lang="ar-SY" sz="5400" b="1" dirty="0"/>
          </a:p>
          <a:p>
            <a:pPr algn="ctr"/>
            <a:r>
              <a:rPr lang="en-US" sz="5400" b="1" dirty="0" smtClean="0"/>
              <a:t>Developing an approach for securely hiding data inside audio files</a:t>
            </a:r>
            <a:endParaRPr lang="en-US" sz="5400" b="1" dirty="0">
              <a:latin typeface="Bahij TheSansArabic Plain" panose="02040503050201020203" pitchFamily="18" charset="-78"/>
              <a:cs typeface="Bahij TheSansArabic Plain" panose="02040503050201020203" pitchFamily="18" charset="-78"/>
            </a:endParaRPr>
          </a:p>
        </p:txBody>
      </p:sp>
      <p:sp>
        <p:nvSpPr>
          <p:cNvPr id="98" name="Rectangle 97"/>
          <p:cNvSpPr/>
          <p:nvPr/>
        </p:nvSpPr>
        <p:spPr>
          <a:xfrm>
            <a:off x="647232" y="6682559"/>
            <a:ext cx="20114779" cy="255457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7012849"/>
            <a:ext cx="19528760" cy="2308324"/>
          </a:xfrm>
          <a:prstGeom prst="rect">
            <a:avLst/>
          </a:prstGeom>
        </p:spPr>
        <p:txBody>
          <a:bodyPr wrap="square">
            <a:spAutoFit/>
          </a:bodyPr>
          <a:lstStyle/>
          <a:p>
            <a:pPr algn="r" rtl="1"/>
            <a:r>
              <a:rPr lang="ar-SA" sz="2400" dirty="0"/>
              <a:t>دفعت التهديدات الأمنية التي طالت بيانات بعض المؤسسات والحكومات إلى البحث عن طرق للتواصل بشكل يضمن لهم سلامة البيانات. اقترح في دراسات سابقة عدد من الطرق التي يتم من خلالها إخفاء البيانات، ولكل منها عيوبها وميزاتها. دمجت هذه الدراسة بين تقنيتي التشفير والإخفاء  للاستفادة من مزايا كليهما، إذ تقوم هذه الدراسة بمقارنة خوارزميات التشفير في الدراسات السابقة وتنفيذ الخوارزمية المقترحة، وهي خوارزمية تشفير هجينة تعتمد على</a:t>
            </a:r>
            <a:r>
              <a:rPr lang="en-US" sz="2400" dirty="0"/>
              <a:t>ECC </a:t>
            </a:r>
            <a:r>
              <a:rPr lang="ar-SA" sz="2400" dirty="0"/>
              <a:t> في تبادل المفاتيح ثم طبقتي تشفير الأولى </a:t>
            </a:r>
            <a:r>
              <a:rPr lang="en-US" sz="2400" dirty="0"/>
              <a:t>AES </a:t>
            </a:r>
            <a:r>
              <a:rPr lang="ar-SA" sz="2400" dirty="0"/>
              <a:t> والثانية </a:t>
            </a:r>
            <a:r>
              <a:rPr lang="en-US" sz="2400" dirty="0"/>
              <a:t>RC4</a:t>
            </a:r>
            <a:r>
              <a:rPr lang="ar-SA" sz="2400" dirty="0"/>
              <a:t> ثم القيام بعملية الإخفاء ضمن الملفات الصوتية باستخدام نهج محسن من </a:t>
            </a:r>
            <a:r>
              <a:rPr lang="en-US" sz="2400" dirty="0"/>
              <a:t>LSB </a:t>
            </a:r>
            <a:r>
              <a:rPr lang="ar-SA" sz="2400" dirty="0"/>
              <a:t>، وقد ركزت على تنوع الملفات التي يمكن إخفاؤها وعلى دعم أكثر من تنسيق، وتم التوصل إلى إمكانية إخفاء أي ملف سري بحجم 50 بالمئة من حجم الغلاف وبجودة مشابهة لجودة الصوت الأصلي. </a:t>
            </a:r>
            <a:endParaRPr lang="en-US" sz="2400" dirty="0"/>
          </a:p>
          <a:p>
            <a:pPr algn="r"/>
            <a:r>
              <a:rPr lang="ar-SA" sz="2400" dirty="0" smtClean="0">
                <a:solidFill>
                  <a:srgbClr val="000000"/>
                </a:solidFill>
                <a:latin typeface="Bahij TheSansArabic Plain" panose="02040503050201020203" pitchFamily="18" charset="-78"/>
                <a:cs typeface="Bahij TheSansArabic Plain" panose="02040503050201020203" pitchFamily="18" charset="-78"/>
              </a:rPr>
              <a:t/>
            </a:r>
            <a:br>
              <a:rPr lang="ar-SA" sz="2400" dirty="0" smtClean="0">
                <a:solidFill>
                  <a:srgbClr val="000000"/>
                </a:solidFill>
                <a:latin typeface="Bahij TheSansArabic Plain" panose="02040503050201020203" pitchFamily="18" charset="-78"/>
                <a:cs typeface="Bahij TheSansArabic Plain" panose="02040503050201020203" pitchFamily="18" charset="-78"/>
              </a:rPr>
            </a:b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663812" y="10598056"/>
            <a:ext cx="18873172" cy="6383414"/>
          </a:xfrm>
          <a:prstGeom prst="rect">
            <a:avLst/>
          </a:prstGeom>
        </p:spPr>
        <p:txBody>
          <a:bodyPr wrap="square">
            <a:spAutoFit/>
          </a:bodyPr>
          <a:lstStyle/>
          <a:p>
            <a:pPr marL="1697061" lvl="1" indent="-457200" algn="r" rtl="1">
              <a:buFont typeface="Courier New" panose="02070309020205020404" pitchFamily="49" charset="0"/>
              <a:buChar char="o"/>
            </a:pPr>
            <a:r>
              <a:rPr lang="ar-SA" sz="2800" b="1" dirty="0" smtClean="0"/>
              <a:t>أهمية البحث:</a:t>
            </a:r>
            <a:endParaRPr lang="en-US" sz="2800" b="1" dirty="0" smtClean="0"/>
          </a:p>
          <a:p>
            <a:pPr algn="r" rtl="1"/>
            <a:r>
              <a:rPr lang="ar-SY" sz="2400" dirty="0" smtClean="0"/>
              <a:t>1</a:t>
            </a:r>
            <a:r>
              <a:rPr lang="ar-SA" sz="2400" dirty="0" smtClean="0"/>
              <a:t>- </a:t>
            </a:r>
            <a:r>
              <a:rPr lang="ar-SA" sz="2400" dirty="0"/>
              <a:t>كثرة استخدام الانترنت ومواقع التواصل الاجتماعي:</a:t>
            </a:r>
            <a:endParaRPr lang="en-US" sz="2400" dirty="0"/>
          </a:p>
          <a:p>
            <a:pPr algn="r" rtl="1"/>
            <a:r>
              <a:rPr lang="ar-SA" sz="2400" dirty="0"/>
              <a:t>  أصبح من الممكن أن يضع أحد الأشخاص صوتاً بداخله معلومات سرية ضمن صفحته على </a:t>
            </a:r>
            <a:r>
              <a:rPr lang="ar-SA" sz="2400" dirty="0" err="1"/>
              <a:t>الفيسبوك</a:t>
            </a:r>
            <a:r>
              <a:rPr lang="ar-SA" sz="2400" dirty="0"/>
              <a:t> فيقوم على سبيل المثال الشخص المقصود بالرسالة بتحميله وإجراء عملية معاكسة فيحصل على المعلومات السرية بسهولة، أما باقي الأصدقاء والأعضاء فيظنوه أنّه صوت عادي لا قيمة له</a:t>
            </a:r>
            <a:r>
              <a:rPr lang="ar-SA" sz="2400" dirty="0" smtClean="0"/>
              <a:t>.</a:t>
            </a:r>
            <a:endParaRPr lang="en-US" sz="2400" dirty="0" smtClean="0"/>
          </a:p>
          <a:p>
            <a:pPr lvl="0" algn="r" rtl="1"/>
            <a:r>
              <a:rPr lang="en-US" sz="2400" dirty="0" smtClean="0"/>
              <a:t>2</a:t>
            </a:r>
            <a:r>
              <a:rPr lang="ar-SA" sz="2400" dirty="0" smtClean="0"/>
              <a:t>-عالم </a:t>
            </a:r>
            <a:r>
              <a:rPr lang="ar-SA" sz="2400" dirty="0"/>
              <a:t>المال والأعمال: </a:t>
            </a:r>
            <a:endParaRPr lang="en-US" sz="2400" dirty="0"/>
          </a:p>
          <a:p>
            <a:pPr algn="r" rtl="1"/>
            <a:r>
              <a:rPr lang="ar-SA" sz="2400" dirty="0"/>
              <a:t>يود رئيس الشركة في كثير من الأحيان إرسال تعليمات أو معلومات لأعضاء شركته بخصوص مناقصة أو مشروع ما، ولا يود أن يعلم أحد بهذه المعلومات، وخاصة أن هنالك بعض الدول تمنع عمليات الإرسال المشفر بين العامة، وذلك خشية تشفير معلومات تمس أمن البلد والدولة، لذلك قد يجد رجال الأعمال وأصحاب رؤوس الأموال صعوبةً بإدارة شركاتهم وتبادل المعطيات والمعلومات بينهم بشكل آمن ومخفي</a:t>
            </a:r>
            <a:r>
              <a:rPr lang="ar-SA" sz="2400" dirty="0" smtClean="0"/>
              <a:t>.</a:t>
            </a:r>
          </a:p>
          <a:p>
            <a:pPr algn="r" rtl="1"/>
            <a:r>
              <a:rPr lang="ar-SA" sz="2400" dirty="0"/>
              <a:t>3-الإعلام. </a:t>
            </a:r>
            <a:endParaRPr lang="ar-SA" sz="2400" dirty="0" smtClean="0"/>
          </a:p>
          <a:p>
            <a:pPr algn="r" rtl="1"/>
            <a:r>
              <a:rPr lang="ar-SA" sz="2400" dirty="0" smtClean="0"/>
              <a:t>4-البنوك </a:t>
            </a:r>
            <a:r>
              <a:rPr lang="ar-SA" sz="2400" dirty="0"/>
              <a:t>والمصارف، حيث يمكن إنشاء الحسابات وتبادل الأرصدة بشكل محمي أكثر </a:t>
            </a:r>
            <a:r>
              <a:rPr lang="ar-SA" sz="2400" dirty="0" smtClean="0"/>
              <a:t>وآمن.5 -</a:t>
            </a:r>
            <a:r>
              <a:rPr lang="ar-SA" sz="2400" dirty="0"/>
              <a:t>التطبيقات العسكرية</a:t>
            </a:r>
            <a:r>
              <a:rPr lang="ar-SA" sz="2400" dirty="0" smtClean="0"/>
              <a:t>.</a:t>
            </a:r>
            <a:endParaRPr lang="en-US" sz="2800" dirty="0"/>
          </a:p>
          <a:p>
            <a:pPr algn="r" rtl="1"/>
            <a:endParaRPr lang="en-US" sz="1200" dirty="0"/>
          </a:p>
          <a:p>
            <a:pPr marL="1697061" lvl="1" indent="-457200" algn="r" rtl="1">
              <a:buFont typeface="Courier New" panose="02070309020205020404" pitchFamily="49" charset="0"/>
              <a:buChar char="o"/>
            </a:pPr>
            <a:r>
              <a:rPr lang="ar-SA" sz="2800" b="1" dirty="0"/>
              <a:t>مسوغات مشروع البحث</a:t>
            </a:r>
            <a:r>
              <a:rPr lang="ar-SA" sz="2800" b="1" dirty="0" smtClean="0"/>
              <a:t>:</a:t>
            </a:r>
          </a:p>
          <a:p>
            <a:pPr lvl="1" algn="r" rtl="1"/>
            <a:r>
              <a:rPr lang="ar-SY" sz="2400" dirty="0"/>
              <a:t>تقديم حل للتحديات في الأعمال السابقة (حجم البيانات المخفية، ومعدل تشويه عالٍ، ومستوى منخفض من المتانة لملفاتهم الناتجة، عدم قدرتها على تضمين المعلومات في تنسيقات ملفات صوتية متعددة)</a:t>
            </a:r>
            <a:r>
              <a:rPr lang="en-US" sz="2400" dirty="0"/>
              <a:t>.</a:t>
            </a:r>
            <a:r>
              <a:rPr lang="ar-SA" sz="2800" b="1" dirty="0" smtClean="0"/>
              <a:t> </a:t>
            </a:r>
            <a:endParaRPr lang="en-US" sz="2800" b="1" dirty="0"/>
          </a:p>
          <a:p>
            <a:pPr marL="1697061" lvl="1" indent="-457200" algn="r" rtl="1">
              <a:buFont typeface="Courier New" panose="02070309020205020404" pitchFamily="49" charset="0"/>
              <a:buChar char="o"/>
            </a:pPr>
            <a:r>
              <a:rPr lang="ar-SY" sz="2800" b="1" dirty="0" smtClean="0"/>
              <a:t>أهداف البحث</a:t>
            </a:r>
            <a:r>
              <a:rPr lang="ar-SA" sz="2800" b="1" dirty="0" smtClean="0"/>
              <a:t>: </a:t>
            </a:r>
            <a:r>
              <a:rPr lang="ar-SA" dirty="0"/>
              <a:t> </a:t>
            </a:r>
            <a:r>
              <a:rPr lang="ar-SA" sz="2400" dirty="0"/>
              <a:t>زيادة سرية البيانات المخفية وزيادة حجم</a:t>
            </a:r>
            <a:r>
              <a:rPr lang="ar-SY" sz="2400" dirty="0"/>
              <a:t> البيانات المخفية</a:t>
            </a:r>
            <a:r>
              <a:rPr lang="ar-SA" sz="2400" dirty="0"/>
              <a:t>، </a:t>
            </a:r>
            <a:r>
              <a:rPr lang="ar-SY" sz="2400" dirty="0"/>
              <a:t>حيث نحصل على الحد الأدنى من التأثير للإشارة الصوتية ودعم أكثر من تنسيق للملفات الصوتية، وكذلك دعم تنسيقات مختلفة للملفات السرية.</a:t>
            </a:r>
            <a:endParaRPr lang="en-US" sz="2400" dirty="0"/>
          </a:p>
        </p:txBody>
      </p:sp>
      <p:sp>
        <p:nvSpPr>
          <p:cNvPr id="122" name="Rectangle 121"/>
          <p:cNvSpPr/>
          <p:nvPr/>
        </p:nvSpPr>
        <p:spPr>
          <a:xfrm>
            <a:off x="1287915" y="26548621"/>
            <a:ext cx="18349301" cy="3231654"/>
          </a:xfrm>
          <a:prstGeom prst="rect">
            <a:avLst/>
          </a:prstGeom>
        </p:spPr>
        <p:txBody>
          <a:bodyPr wrap="square">
            <a:spAutoFit/>
          </a:bodyPr>
          <a:lstStyle/>
          <a:p>
            <a:pPr lvl="0"/>
            <a:r>
              <a:rPr lang="en-US" sz="1800" dirty="0" smtClean="0"/>
              <a:t>Al-</a:t>
            </a:r>
            <a:r>
              <a:rPr lang="en-US" sz="1800" dirty="0" err="1" smtClean="0"/>
              <a:t>Juaid</a:t>
            </a:r>
            <a:r>
              <a:rPr lang="en-US" sz="1800" dirty="0"/>
              <a:t>, N., &amp; </a:t>
            </a:r>
            <a:r>
              <a:rPr lang="en-US" sz="1800" dirty="0" err="1"/>
              <a:t>Gutub</a:t>
            </a:r>
            <a:r>
              <a:rPr lang="en-US" sz="1800" dirty="0"/>
              <a:t>, A. (2019). Combining RSA and audio steganography on personal computers for enhancing security. SN Applied Sciences, 1(8), 1-11.</a:t>
            </a:r>
            <a:r>
              <a:rPr lang="ar-SA" sz="1800" dirty="0"/>
              <a:t>‏</a:t>
            </a:r>
            <a:endParaRPr lang="en-US" sz="1800" dirty="0"/>
          </a:p>
          <a:p>
            <a:pPr marL="342900" indent="-342900">
              <a:buFont typeface="Arial" panose="020B0604020202020204" pitchFamily="34" charset="0"/>
              <a:buChar char="•"/>
            </a:pPr>
            <a:r>
              <a:rPr lang="en-US" sz="1800" dirty="0" err="1"/>
              <a:t>Tanwar</a:t>
            </a:r>
            <a:r>
              <a:rPr lang="en-US" sz="1800" dirty="0"/>
              <a:t>, R., Singh, K., </a:t>
            </a:r>
            <a:r>
              <a:rPr lang="en-US" sz="1800" dirty="0" err="1"/>
              <a:t>Zamani</a:t>
            </a:r>
            <a:r>
              <a:rPr lang="en-US" sz="1800" dirty="0"/>
              <a:t>, M., </a:t>
            </a:r>
            <a:r>
              <a:rPr lang="en-US" sz="1800" dirty="0" err="1"/>
              <a:t>Verma</a:t>
            </a:r>
            <a:r>
              <a:rPr lang="en-US" sz="1800" dirty="0"/>
              <a:t>, A., &amp; Kumar, P. (2019). An Optimized Approach for Secure Data Transmission Using Spread Spectrum Audio Steganography, Chaos Theory, and Social Impact Theory Optimizer. </a:t>
            </a:r>
            <a:r>
              <a:rPr lang="en-US" sz="1800" dirty="0"/>
              <a:t>Journal of Computer Networks and Communications, 2019.</a:t>
            </a:r>
            <a:r>
              <a:rPr lang="ar-SA" sz="1800" dirty="0" smtClean="0"/>
              <a:t>‏</a:t>
            </a:r>
          </a:p>
          <a:p>
            <a:pPr marL="342900" lvl="0" indent="-342900">
              <a:buFont typeface="Arial" panose="020B0604020202020204" pitchFamily="34" charset="0"/>
              <a:buChar char="•"/>
            </a:pPr>
            <a:r>
              <a:rPr lang="en-US" sz="1800" dirty="0"/>
              <a:t>Bharti, S. S., Gupta, M., &amp; Agarwal, S. (2019). A novel approach for audio steganography by processing of amplitudes and signs of secret audio separately. </a:t>
            </a:r>
            <a:r>
              <a:rPr lang="en-US" sz="1800" dirty="0"/>
              <a:t>Multimedia Tools and Applications, 78(16), 23179-23201.</a:t>
            </a:r>
            <a:r>
              <a:rPr lang="ar-SA" sz="1800" dirty="0" smtClean="0"/>
              <a:t>‏</a:t>
            </a:r>
          </a:p>
          <a:p>
            <a:pPr marL="342900" lvl="0" indent="-342900">
              <a:buFont typeface="Arial" panose="020B0604020202020204" pitchFamily="34" charset="0"/>
              <a:buChar char="•"/>
            </a:pPr>
            <a:r>
              <a:rPr lang="en-US" sz="1800" dirty="0"/>
              <a:t>Anwar, M., </a:t>
            </a:r>
            <a:r>
              <a:rPr lang="en-US" sz="1800" dirty="0" err="1"/>
              <a:t>Sarosa</a:t>
            </a:r>
            <a:r>
              <a:rPr lang="en-US" sz="1800" dirty="0"/>
              <a:t>, M., &amp; </a:t>
            </a:r>
            <a:r>
              <a:rPr lang="en-US" sz="1800" dirty="0" err="1"/>
              <a:t>Rohadi</a:t>
            </a:r>
            <a:r>
              <a:rPr lang="en-US" sz="1800" dirty="0"/>
              <a:t>, E. (2019, March). Audio steganography using lifting wavelet transform and dynamic key. In 2019 international conference of artificial intelligence and information technology (ICAIIT) (pp. 133-137). IEEE</a:t>
            </a:r>
          </a:p>
          <a:p>
            <a:pPr marL="342900" indent="-342900">
              <a:buFont typeface="Arial" panose="020B0604020202020204" pitchFamily="34" charset="0"/>
              <a:buChar char="•"/>
            </a:pPr>
            <a:r>
              <a:rPr lang="en-US" sz="1800" dirty="0" err="1"/>
              <a:t>Nasrullah</a:t>
            </a:r>
            <a:r>
              <a:rPr lang="en-US" sz="1800" dirty="0"/>
              <a:t>, M. A. (2018). LSB based audio steganography preserving minimum sample SNR. </a:t>
            </a:r>
            <a:r>
              <a:rPr lang="en-US" sz="1800" dirty="0"/>
              <a:t>International Journal of Electronic Security and Digital Forensics, 10(3), </a:t>
            </a:r>
            <a:r>
              <a:rPr lang="en-US" sz="1800" dirty="0" smtClean="0"/>
              <a:t>311-321</a:t>
            </a:r>
            <a:endParaRPr lang="ar-SA" sz="1800" dirty="0" smtClean="0"/>
          </a:p>
          <a:p>
            <a:pPr marL="342900" indent="-342900">
              <a:buFont typeface="Arial" panose="020B0604020202020204" pitchFamily="34" charset="0"/>
              <a:buChar char="•"/>
            </a:pPr>
            <a:r>
              <a:rPr lang="en-US" sz="1800" dirty="0" err="1"/>
              <a:t>Mallouli</a:t>
            </a:r>
            <a:r>
              <a:rPr lang="en-US" sz="1800" dirty="0"/>
              <a:t>, F., </a:t>
            </a:r>
            <a:r>
              <a:rPr lang="en-US" sz="1800" dirty="0" err="1"/>
              <a:t>Hellal</a:t>
            </a:r>
            <a:r>
              <a:rPr lang="en-US" sz="1800" dirty="0"/>
              <a:t>, A., Saeed, N. S., &amp; </a:t>
            </a:r>
            <a:r>
              <a:rPr lang="en-US" sz="1800" dirty="0" err="1"/>
              <a:t>Alzahrani</a:t>
            </a:r>
            <a:r>
              <a:rPr lang="en-US" sz="1800" dirty="0"/>
              <a:t>, F. A. (2019, June). A survey on cryptography: comparative study between RSA vs ECC Algorithms, and RSA vs El-Gamal algorithms. In 2019 6th IEEE International Conference on Cyber Security and Cloud Computing (</a:t>
            </a:r>
            <a:r>
              <a:rPr lang="en-US" sz="1800" dirty="0" err="1"/>
              <a:t>CSCloud</a:t>
            </a:r>
            <a:r>
              <a:rPr lang="en-US" sz="1800" dirty="0"/>
              <a:t>)/2019 5th IEEE International Conference on Edge Computing and Scalable Cloud (</a:t>
            </a:r>
            <a:r>
              <a:rPr lang="en-US" sz="1800" dirty="0" err="1"/>
              <a:t>EdgeCom</a:t>
            </a:r>
            <a:r>
              <a:rPr lang="en-US" sz="1800" dirty="0"/>
              <a:t>) (pp. 173-176). IEEE.</a:t>
            </a:r>
            <a:r>
              <a:rPr lang="ar-SA" sz="1800" dirty="0"/>
              <a:t>‏</a:t>
            </a:r>
            <a:endParaRPr lang="en-US" sz="1800" dirty="0"/>
          </a:p>
          <a:p>
            <a:pPr marL="342900" lvl="0" indent="-342900">
              <a:buFont typeface="Arial" panose="020B0604020202020204" pitchFamily="34" charset="0"/>
              <a:buChar char="•"/>
            </a:pPr>
            <a:endParaRPr lang="ar-SA" sz="2400" dirty="0" smtClean="0"/>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rtl="1"/>
            <a:r>
              <a:rPr lang="ar-SY" sz="2800" b="1" dirty="0"/>
              <a:t>م. </a:t>
            </a:r>
            <a:r>
              <a:rPr lang="ar-SA" sz="2800" b="1" dirty="0" smtClean="0"/>
              <a:t>أحمد راتب الجاسم </a:t>
            </a:r>
            <a:endParaRPr lang="en-US" sz="2800" dirty="0"/>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10530840" y="18544894"/>
            <a:ext cx="9634291" cy="4167423"/>
          </a:xfrm>
          <a:prstGeom prst="rect">
            <a:avLst/>
          </a:prstGeom>
        </p:spPr>
        <p:txBody>
          <a:bodyPr wrap="square">
            <a:spAutoFit/>
          </a:bodyPr>
          <a:lstStyle/>
          <a:p>
            <a:pPr algn="r"/>
            <a:endParaRPr lang="ar-SA" sz="2400" dirty="0" smtClean="0">
              <a:solidFill>
                <a:srgbClr val="000000"/>
              </a:solidFill>
              <a:latin typeface="Bahij TheSansArabic Plain" panose="02040503050201020203" pitchFamily="18" charset="-78"/>
              <a:cs typeface="Bahij TheSansArabic Plain" panose="02040503050201020203" pitchFamily="18" charset="-78"/>
            </a:endParaRPr>
          </a:p>
          <a:p>
            <a:pPr algn="r"/>
            <a:r>
              <a:rPr lang="ar-SA" sz="2400" dirty="0"/>
              <a:t>1-</a:t>
            </a:r>
            <a:r>
              <a:rPr lang="ar-SA" sz="2400" dirty="0"/>
              <a:t>خوارزمية التشفير الهجينة المقترحة أقوى من الخوارزميات المستخدمة في الدراسات </a:t>
            </a:r>
            <a:r>
              <a:rPr lang="ar-SA" sz="2400" dirty="0" smtClean="0"/>
              <a:t>السابقة </a:t>
            </a:r>
          </a:p>
          <a:p>
            <a:pPr algn="r" rtl="1"/>
            <a:r>
              <a:rPr lang="ar-SA" sz="2400" dirty="0" smtClean="0"/>
              <a:t>فهي تعتمد في توليد المفاتيح على </a:t>
            </a:r>
            <a:r>
              <a:rPr lang="en-US" sz="2400" dirty="0" smtClean="0"/>
              <a:t>ECC</a:t>
            </a:r>
            <a:r>
              <a:rPr lang="ar-SA" sz="2400" dirty="0" smtClean="0"/>
              <a:t> وعلى </a:t>
            </a:r>
            <a:r>
              <a:rPr lang="ar-SA" sz="2400" dirty="0"/>
              <a:t>طبقتين من التشفير </a:t>
            </a:r>
            <a:r>
              <a:rPr lang="en-US" sz="2400" dirty="0" smtClean="0"/>
              <a:t>AES</a:t>
            </a:r>
            <a:r>
              <a:rPr lang="ar-SA" sz="2400" dirty="0" smtClean="0"/>
              <a:t>كطبقة </a:t>
            </a:r>
            <a:r>
              <a:rPr lang="ar-SA" sz="2400" dirty="0"/>
              <a:t>أولى و </a:t>
            </a:r>
            <a:r>
              <a:rPr lang="en-US" sz="2400" dirty="0" smtClean="0"/>
              <a:t>RC4</a:t>
            </a:r>
            <a:r>
              <a:rPr lang="ar-SA" sz="2400" dirty="0" smtClean="0"/>
              <a:t> كطبقة </a:t>
            </a:r>
            <a:r>
              <a:rPr lang="ar-SA" sz="2400" dirty="0"/>
              <a:t>ثانية.</a:t>
            </a:r>
            <a:r>
              <a:rPr lang="en-US" sz="2400" dirty="0"/>
              <a:t> </a:t>
            </a:r>
            <a:endParaRPr lang="ar-SA" sz="2400" dirty="0"/>
          </a:p>
          <a:p>
            <a:pPr algn="r"/>
            <a:r>
              <a:rPr lang="ar-SA" sz="2400" dirty="0" smtClean="0"/>
              <a:t>2-</a:t>
            </a:r>
            <a:r>
              <a:rPr lang="ar-SA" dirty="0" smtClean="0"/>
              <a:t> </a:t>
            </a:r>
            <a:r>
              <a:rPr lang="ar-SA" sz="2400" dirty="0"/>
              <a:t>إمكانية استعادة الملف السري بنجاح دون إحداث أي تغيير فيه(سلامة البيانات المستخرجة بنسبة مئة بالمئة).</a:t>
            </a:r>
            <a:endParaRPr lang="en-US" sz="2400" dirty="0"/>
          </a:p>
          <a:p>
            <a:pPr algn="r"/>
            <a:r>
              <a:rPr lang="ar-SA" sz="2400" dirty="0" smtClean="0"/>
              <a:t>3-</a:t>
            </a:r>
            <a:r>
              <a:rPr lang="ar-SA" dirty="0"/>
              <a:t> </a:t>
            </a:r>
            <a:r>
              <a:rPr lang="ar-SA" sz="2400" dirty="0"/>
              <a:t>إمكانية إخفاء أي نوع من الملفات السرية (يدعم كافة التنسيقات</a:t>
            </a:r>
            <a:r>
              <a:rPr lang="ar-SA" sz="2400" dirty="0" smtClean="0"/>
              <a:t>).</a:t>
            </a:r>
          </a:p>
          <a:p>
            <a:pPr algn="r"/>
            <a:r>
              <a:rPr lang="ar-SA" sz="2400" dirty="0" smtClean="0"/>
              <a:t>4-</a:t>
            </a:r>
            <a:r>
              <a:rPr lang="ar-SA" dirty="0"/>
              <a:t> </a:t>
            </a:r>
            <a:r>
              <a:rPr lang="ar-SA" sz="2400" dirty="0"/>
              <a:t>بناء نظام إخفاء يحقق التوازن بين الحجم والمتانة، بحيث يمكن إخفاء ملفات بشكل كبير دون إحداث تغييرات فيه، وتمكن النظام من إخفاء ملفات سرية بحجم 50 بالمئة من حجم الغطاء، ثم يصبح الصوت مشوشاً</a:t>
            </a:r>
            <a:r>
              <a:rPr lang="ar-SA" sz="2400" dirty="0" smtClean="0"/>
              <a:t>.</a:t>
            </a:r>
            <a:endParaRPr lang="ar-SA" sz="2400" dirty="0"/>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27" name="Rectangle 26"/>
          <p:cNvSpPr/>
          <p:nvPr/>
        </p:nvSpPr>
        <p:spPr>
          <a:xfrm>
            <a:off x="896549" y="18590322"/>
            <a:ext cx="9634291" cy="3428759"/>
          </a:xfrm>
          <a:prstGeom prst="rect">
            <a:avLst/>
          </a:prstGeom>
        </p:spPr>
        <p:txBody>
          <a:bodyPr wrap="square">
            <a:spAutoFit/>
          </a:bodyPr>
          <a:lstStyle/>
          <a:p>
            <a:pPr algn="ctr" rtl="1"/>
            <a:r>
              <a:rPr lang="ar-SA" sz="2400" dirty="0" smtClean="0"/>
              <a:t>5-</a:t>
            </a:r>
            <a:r>
              <a:rPr lang="en-US" sz="2400" dirty="0"/>
              <a:t> LSB </a:t>
            </a:r>
            <a:r>
              <a:rPr lang="ar-SA" sz="2400" dirty="0"/>
              <a:t> التقليدية سهلة الكسر لذلك تم ضمان المتانة من خلال التضمين العشوائي، زادت السرية عند طريق التشفير والإزاحة، زاد حجم الملفات السرية عن طريق أخذ أكثر من عمود</a:t>
            </a:r>
            <a:r>
              <a:rPr lang="ar-SA" sz="2400" dirty="0" smtClean="0"/>
              <a:t>.</a:t>
            </a:r>
          </a:p>
          <a:p>
            <a:pPr algn="ctr" rtl="1"/>
            <a:r>
              <a:rPr lang="ar-SA" sz="2400" dirty="0" smtClean="0"/>
              <a:t>6-</a:t>
            </a:r>
            <a:r>
              <a:rPr lang="ar-SA" dirty="0"/>
              <a:t> </a:t>
            </a:r>
            <a:r>
              <a:rPr lang="ar-SA" sz="2400" dirty="0"/>
              <a:t>حجم الغلاف ثابت قبل عملية التضمين وبعد عملية التضمين، كما أن شكل الموجة لم يتغير كثيراً، يكاد لا يلاحظ</a:t>
            </a:r>
            <a:r>
              <a:rPr lang="ar-SA" sz="2400" dirty="0" smtClean="0"/>
              <a:t>.</a:t>
            </a:r>
          </a:p>
          <a:p>
            <a:pPr algn="ctr" rtl="1"/>
            <a:r>
              <a:rPr lang="ar-SA" sz="2400" dirty="0"/>
              <a:t>تمكننا من الاستفادة من مزايا الإخفاء والتشفير معاً في الحصول على طريقة تضمن إخفاء البيانات في الصوت بحيث نحصل على جودة مشابهة لجودة الصوت الأصلي، دون أن يدرك أي طرف بوجود ملفات سرية داخل الصوت.</a:t>
            </a:r>
          </a:p>
          <a:p>
            <a:pPr algn="ctr" rtl="1"/>
            <a:endParaRPr lang="ar-SA" sz="2400" dirty="0"/>
          </a:p>
        </p:txBody>
      </p:sp>
    </p:spTree>
    <p:extLst>
      <p:ext uri="{BB962C8B-B14F-4D97-AF65-F5344CB8AC3E}">
        <p14:creationId xmlns:p14="http://schemas.microsoft.com/office/powerpoint/2010/main" val="2925438403"/>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TotalTime>
  <Words>611</Words>
  <Application>Microsoft Office PowerPoint</Application>
  <PresentationFormat>مخصص</PresentationFormat>
  <Paragraphs>40</Paragraphs>
  <Slides>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vt:i4>
      </vt:variant>
    </vt:vector>
  </HeadingPairs>
  <TitlesOfParts>
    <vt:vector size="7" baseType="lpstr">
      <vt:lpstr>Bahij TheSansArabic Plain</vt:lpstr>
      <vt:lpstr>Courier New</vt:lpstr>
      <vt:lpstr>Calibri Light</vt:lpstr>
      <vt:lpstr>Calibri</vt:lpstr>
      <vt:lpstr>Arial</vt:lpstr>
      <vt:lpstr>Office Theme</vt:lpstr>
      <vt:lpstr>عرض تقديمي في PowerPoint</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acer</cp:lastModifiedBy>
  <cp:revision>38</cp:revision>
  <dcterms:created xsi:type="dcterms:W3CDTF">2018-10-14T06:27:45Z</dcterms:created>
  <dcterms:modified xsi:type="dcterms:W3CDTF">2022-06-14T20:42:44Z</dcterms:modified>
</cp:coreProperties>
</file>