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57" r:id="rId2"/>
  </p:sldIdLst>
  <p:sldSz cx="21396325" cy="30267275"/>
  <p:notesSz cx="6858000" cy="9144000"/>
  <p:embeddedFontLst>
    <p:embeddedFont>
      <p:font typeface="Bahij TheSansArabic Plain" panose="02040503050201020203" charset="-78"/>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364" autoAdjust="0"/>
  </p:normalViewPr>
  <p:slideViewPr>
    <p:cSldViewPr snapToGrid="0">
      <p:cViewPr>
        <p:scale>
          <a:sx n="50" d="100"/>
          <a:sy n="50" d="100"/>
        </p:scale>
        <p:origin x="48" y="-3114"/>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9/15/2022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9/15/2022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5496537" y="9615922"/>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7" name="Parallelogram 36"/>
          <p:cNvSpPr/>
          <p:nvPr/>
        </p:nvSpPr>
        <p:spPr>
          <a:xfrm>
            <a:off x="8666596" y="9581615"/>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1" name="Parallelogram 40"/>
          <p:cNvSpPr/>
          <p:nvPr/>
        </p:nvSpPr>
        <p:spPr>
          <a:xfrm>
            <a:off x="1655081" y="9514161"/>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731741" y="21730652"/>
            <a:ext cx="20052933" cy="383045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6005148"/>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731739" y="26966895"/>
            <a:ext cx="19977109" cy="263959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14264849" y="10489798"/>
            <a:ext cx="6567782" cy="1009899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391353"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1" eaLnBrk="1" latinLnBrk="0" hangingPunct="1"/>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461444" y="5154390"/>
            <a:ext cx="17912579" cy="646331"/>
          </a:xfrm>
          <a:prstGeom prst="rect">
            <a:avLst/>
          </a:prstGeom>
          <a:noFill/>
        </p:spPr>
        <p:txBody>
          <a:bodyPr wrap="square" rtlCol="0">
            <a:spAutoFit/>
          </a:bodyPr>
          <a:lstStyle/>
          <a:p>
            <a:pPr algn="ctr" rtl="1"/>
            <a:r>
              <a:rPr lang="ar-SY" sz="3600" b="1" dirty="0">
                <a:latin typeface="Bahij TheSansArabic Plain" panose="02040503050201020203" pitchFamily="18" charset="-78"/>
                <a:cs typeface="Bahij TheSansArabic Plain" panose="02040503050201020203" pitchFamily="18" charset="-78"/>
              </a:rPr>
              <a:t>إشراف: د.م. رائوف حمدان</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674433"/>
          </a:xfrm>
          <a:prstGeom prst="rect">
            <a:avLst/>
          </a:prstGeom>
          <a:noFill/>
        </p:spPr>
        <p:txBody>
          <a:bodyPr wrap="square" rtlCol="0">
            <a:spAutoFit/>
          </a:bodyPr>
          <a:lstStyle/>
          <a:p>
            <a:pPr algn="ctr" rtl="1"/>
            <a:r>
              <a:rPr lang="ar-SY" sz="5400" b="1" dirty="0">
                <a:latin typeface="Bahij TheSansArabic Plain" panose="02040503050201020203" pitchFamily="18" charset="-78"/>
                <a:cs typeface="Bahij TheSansArabic Plain" panose="02040503050201020203" pitchFamily="18" charset="-78"/>
              </a:rPr>
              <a:t>كشف هجوم حقن تعليمات (</a:t>
            </a:r>
            <a:r>
              <a:rPr lang="en-US" sz="5400" b="1" dirty="0">
                <a:latin typeface="Bahij TheSansArabic Plain" panose="02040503050201020203" pitchFamily="18" charset="-78"/>
                <a:cs typeface="Bahij TheSansArabic Plain" panose="02040503050201020203" pitchFamily="18" charset="-78"/>
              </a:rPr>
              <a:t>SQL</a:t>
            </a:r>
            <a:r>
              <a:rPr lang="ar-SY" sz="5400" b="1" dirty="0">
                <a:latin typeface="Bahij TheSansArabic Plain" panose="02040503050201020203" pitchFamily="18" charset="-78"/>
                <a:cs typeface="Bahij TheSansArabic Plain" panose="02040503050201020203" pitchFamily="18" charset="-78"/>
              </a:rPr>
              <a:t>) باستخدام تعلم الآلة</a:t>
            </a:r>
            <a:endParaRPr lang="ar-SA" sz="5400" b="1" dirty="0">
              <a:latin typeface="Bahij TheSansArabic Plain" panose="02040503050201020203" pitchFamily="18" charset="-78"/>
              <a:cs typeface="Bahij TheSansArabic Plain" panose="02040503050201020203" pitchFamily="18" charset="-78"/>
            </a:endParaRPr>
          </a:p>
          <a:p>
            <a:pPr algn="ctr"/>
            <a:r>
              <a:rPr lang="en-US" sz="4800" b="1" dirty="0">
                <a:latin typeface="Bahij TheSansArabic Plain" panose="02040503050201020203" pitchFamily="18" charset="-78"/>
                <a:cs typeface="Bahij TheSansArabic Plain" panose="02040503050201020203" pitchFamily="18" charset="-78"/>
              </a:rPr>
              <a:t>SQL Injection Attack Detecting Using Machine Learning</a:t>
            </a:r>
          </a:p>
        </p:txBody>
      </p:sp>
      <p:sp>
        <p:nvSpPr>
          <p:cNvPr id="98" name="Rectangle 97"/>
          <p:cNvSpPr/>
          <p:nvPr/>
        </p:nvSpPr>
        <p:spPr>
          <a:xfrm>
            <a:off x="669894" y="6691832"/>
            <a:ext cx="20114779" cy="231867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1" eaLnBrk="1" latinLnBrk="0" hangingPunct="1"/>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6107060"/>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6795389"/>
            <a:ext cx="19528760" cy="1754326"/>
          </a:xfrm>
          <a:prstGeom prst="rect">
            <a:avLst/>
          </a:prstGeom>
        </p:spPr>
        <p:txBody>
          <a:bodyPr wrap="square">
            <a:spAutoFit/>
          </a:bodyPr>
          <a:lstStyle/>
          <a:p>
            <a:pPr algn="r" rtl="1"/>
            <a:r>
              <a:rPr lang="ar-SY" sz="1800" dirty="0">
                <a:solidFill>
                  <a:srgbClr val="000000"/>
                </a:solidFill>
                <a:latin typeface="Bahij TheSansArabic Plain" panose="02040503050201020203" pitchFamily="18" charset="-78"/>
                <a:cs typeface="Bahij TheSansArabic Plain" panose="02040503050201020203" pitchFamily="18" charset="-78"/>
              </a:rPr>
              <a:t>معظم التطبيقات المستخدمة على شبكة الإنترنت هي تطبيقات مستندة إلى الويب، هذه التطبيقات تستقبل المعلومات الهامة من المستخدمين وتخزن هذه المعلومات في قواعد البيانات الخاصة بكل تطبيق، ونظراً لكونها متصلة بالإنترنت بشكل دائم، فهي عرضة لجميع أنواع تهديدات أمن المعلومات، بما في ذلك هجوم حقن </a:t>
            </a:r>
            <a:r>
              <a:rPr lang="en-GB" sz="1800" dirty="0">
                <a:solidFill>
                  <a:srgbClr val="000000"/>
                </a:solidFill>
                <a:latin typeface="Bahij TheSansArabic Plain" panose="02040503050201020203" pitchFamily="18" charset="-78"/>
                <a:cs typeface="Bahij TheSansArabic Plain" panose="02040503050201020203" pitchFamily="18" charset="-78"/>
              </a:rPr>
              <a:t>SQL.</a:t>
            </a:r>
          </a:p>
          <a:p>
            <a:pPr algn="r" rtl="1"/>
            <a:r>
              <a:rPr lang="ar-SY" sz="1800" dirty="0">
                <a:solidFill>
                  <a:srgbClr val="000000"/>
                </a:solidFill>
                <a:latin typeface="Bahij TheSansArabic Plain" panose="02040503050201020203" pitchFamily="18" charset="-78"/>
                <a:cs typeface="Bahij TheSansArabic Plain" panose="02040503050201020203" pitchFamily="18" charset="-78"/>
              </a:rPr>
              <a:t>تندرج هجمات حقن </a:t>
            </a:r>
            <a:r>
              <a:rPr lang="en-GB" sz="1800" dirty="0">
                <a:solidFill>
                  <a:srgbClr val="000000"/>
                </a:solidFill>
                <a:latin typeface="Bahij TheSansArabic Plain" panose="02040503050201020203" pitchFamily="18" charset="-78"/>
                <a:cs typeface="Bahij TheSansArabic Plain" panose="02040503050201020203" pitchFamily="18" charset="-78"/>
              </a:rPr>
              <a:t>SQL </a:t>
            </a:r>
            <a:r>
              <a:rPr lang="ar-SY" sz="1800" dirty="0">
                <a:solidFill>
                  <a:srgbClr val="000000"/>
                </a:solidFill>
                <a:latin typeface="Bahij TheSansArabic Plain" panose="02040503050201020203" pitchFamily="18" charset="-78"/>
                <a:cs typeface="Bahij TheSansArabic Plain" panose="02040503050201020203" pitchFamily="18" charset="-78"/>
              </a:rPr>
              <a:t>والهجمات المستندة إلى الويب بشكل عام ضمن أهم نقاط ضعف التطبيقات وفقاً لتقييم أهم مراكز أمن المعلومات والشبكات الدولية مثل </a:t>
            </a:r>
            <a:r>
              <a:rPr lang="en-GB" sz="1800" dirty="0">
                <a:solidFill>
                  <a:srgbClr val="000000"/>
                </a:solidFill>
                <a:latin typeface="Bahij TheSansArabic Plain" panose="02040503050201020203" pitchFamily="18" charset="-78"/>
                <a:cs typeface="Bahij TheSansArabic Plain" panose="02040503050201020203" pitchFamily="18" charset="-78"/>
              </a:rPr>
              <a:t>OWASP</a:t>
            </a:r>
            <a:r>
              <a:rPr lang="ar-SY" sz="1800" dirty="0">
                <a:solidFill>
                  <a:srgbClr val="000000"/>
                </a:solidFill>
                <a:latin typeface="Bahij TheSansArabic Plain" panose="02040503050201020203" pitchFamily="18" charset="-78"/>
                <a:cs typeface="Bahij TheSansArabic Plain" panose="02040503050201020203" pitchFamily="18" charset="-78"/>
              </a:rPr>
              <a:t> </a:t>
            </a:r>
            <a:r>
              <a:rPr lang="en-GB" sz="1800" dirty="0">
                <a:solidFill>
                  <a:srgbClr val="000000"/>
                </a:solidFill>
                <a:latin typeface="Bahij TheSansArabic Plain" panose="02040503050201020203" pitchFamily="18" charset="-78"/>
                <a:cs typeface="Bahij TheSansArabic Plain" panose="02040503050201020203" pitchFamily="18" charset="-78"/>
              </a:rPr>
              <a:t> </a:t>
            </a:r>
            <a:r>
              <a:rPr lang="ar-SY" sz="1800" dirty="0">
                <a:solidFill>
                  <a:srgbClr val="000000"/>
                </a:solidFill>
                <a:latin typeface="Bahij TheSansArabic Plain" panose="02040503050201020203" pitchFamily="18" charset="-78"/>
                <a:cs typeface="Bahij TheSansArabic Plain" panose="02040503050201020203" pitchFamily="18" charset="-78"/>
              </a:rPr>
              <a:t>و </a:t>
            </a:r>
            <a:r>
              <a:rPr lang="en-GB" sz="1800" dirty="0">
                <a:solidFill>
                  <a:srgbClr val="000000"/>
                </a:solidFill>
                <a:latin typeface="Bahij TheSansArabic Plain" panose="02040503050201020203" pitchFamily="18" charset="-78"/>
                <a:cs typeface="Bahij TheSansArabic Plain" panose="02040503050201020203" pitchFamily="18" charset="-78"/>
              </a:rPr>
              <a:t>ENSIA، </a:t>
            </a:r>
            <a:r>
              <a:rPr lang="ar-SY" sz="1800" dirty="0">
                <a:solidFill>
                  <a:srgbClr val="000000"/>
                </a:solidFill>
                <a:latin typeface="Bahij TheSansArabic Plain" panose="02040503050201020203" pitchFamily="18" charset="-78"/>
                <a:cs typeface="Bahij TheSansArabic Plain" panose="02040503050201020203" pitchFamily="18" charset="-78"/>
              </a:rPr>
              <a:t>مما يعني أنها لا تزال تمثل قضية رئيسية في مجال الأمن السيبراني.</a:t>
            </a:r>
          </a:p>
          <a:p>
            <a:pPr algn="r" rtl="1"/>
            <a:r>
              <a:rPr lang="ar-SY" sz="1800" dirty="0">
                <a:solidFill>
                  <a:srgbClr val="000000"/>
                </a:solidFill>
                <a:latin typeface="Bahij TheSansArabic Plain" panose="02040503050201020203" pitchFamily="18" charset="-78"/>
                <a:cs typeface="Bahij TheSansArabic Plain" panose="02040503050201020203" pitchFamily="18" charset="-78"/>
              </a:rPr>
              <a:t>يقترح هذا البحث نموذجاً لاكتشاف هجوم حقن </a:t>
            </a:r>
            <a:r>
              <a:rPr lang="en-GB" sz="1800" dirty="0">
                <a:solidFill>
                  <a:srgbClr val="000000"/>
                </a:solidFill>
                <a:latin typeface="Bahij TheSansArabic Plain" panose="02040503050201020203" pitchFamily="18" charset="-78"/>
                <a:cs typeface="Bahij TheSansArabic Plain" panose="02040503050201020203" pitchFamily="18" charset="-78"/>
              </a:rPr>
              <a:t>SQL </a:t>
            </a:r>
            <a:r>
              <a:rPr lang="ar-SY" sz="1800" dirty="0">
                <a:solidFill>
                  <a:srgbClr val="000000"/>
                </a:solidFill>
                <a:latin typeface="Bahij TheSansArabic Plain" panose="02040503050201020203" pitchFamily="18" charset="-78"/>
                <a:cs typeface="Bahij TheSansArabic Plain" panose="02040503050201020203" pitchFamily="18" charset="-78"/>
              </a:rPr>
              <a:t>باستخدام تقنيات معالجة اللغة الطبيعية وخوارزميات التعلم الآلي، والتي تتيح للجهاز التعلم والكشف بشكل تلقائي عن الأنماط المميزة للاستعلام المستخدم في هجمات حقن </a:t>
            </a:r>
            <a:r>
              <a:rPr lang="en-GB" sz="1800" dirty="0">
                <a:solidFill>
                  <a:srgbClr val="000000"/>
                </a:solidFill>
                <a:latin typeface="Bahij TheSansArabic Plain" panose="02040503050201020203" pitchFamily="18" charset="-78"/>
                <a:cs typeface="Bahij TheSansArabic Plain" panose="02040503050201020203" pitchFamily="18" charset="-78"/>
              </a:rPr>
              <a:t>SQL، </a:t>
            </a:r>
            <a:r>
              <a:rPr lang="ar-SY" sz="1800" dirty="0">
                <a:solidFill>
                  <a:srgbClr val="000000"/>
                </a:solidFill>
                <a:latin typeface="Bahij TheSansArabic Plain" panose="02040503050201020203" pitchFamily="18" charset="-78"/>
                <a:cs typeface="Bahij TheSansArabic Plain" panose="02040503050201020203" pitchFamily="18" charset="-78"/>
              </a:rPr>
              <a:t>الأمر الذي من الممكن له أن يضع حداً لتدخل المهاجمين بشكل كبير ويوفر آلية دفاعية مناسبة ضد هذا النوع من الهجوم واسع النطاق.</a:t>
            </a:r>
          </a:p>
        </p:txBody>
      </p:sp>
      <p:sp>
        <p:nvSpPr>
          <p:cNvPr id="119" name="TextBox 118"/>
          <p:cNvSpPr txBox="1"/>
          <p:nvPr/>
        </p:nvSpPr>
        <p:spPr>
          <a:xfrm>
            <a:off x="15496537" y="9763180"/>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4748774" y="10986114"/>
            <a:ext cx="5670039" cy="8586966"/>
          </a:xfrm>
          <a:prstGeom prst="rect">
            <a:avLst/>
          </a:prstGeom>
        </p:spPr>
        <p:txBody>
          <a:bodyPr wrap="square">
            <a:spAutoFit/>
          </a:bodyPr>
          <a:lstStyle/>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الإشكاليّات البحثيّة</a:t>
            </a:r>
            <a:r>
              <a:rPr lang="ar-SY" sz="2400" dirty="0">
                <a:solidFill>
                  <a:srgbClr val="000000"/>
                </a:solidFill>
                <a:latin typeface="Bahij TheSansArabic Plain" panose="02040503050201020203" pitchFamily="18" charset="-78"/>
                <a:cs typeface="Bahij TheSansArabic Plain" panose="02040503050201020203" pitchFamily="18" charset="-78"/>
              </a:rPr>
              <a: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-يتيح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  </a:t>
            </a:r>
            <a:r>
              <a:rPr lang="ar-SY" sz="2400" dirty="0">
                <a:solidFill>
                  <a:srgbClr val="000000"/>
                </a:solidFill>
                <a:latin typeface="Bahij TheSansArabic Plain" panose="02040503050201020203" pitchFamily="18" charset="-78"/>
                <a:cs typeface="Bahij TheSansArabic Plain" panose="02040503050201020203" pitchFamily="18" charset="-78"/>
              </a:rPr>
              <a:t>للمهاجم حقن تعليمات </a:t>
            </a:r>
            <a:r>
              <a:rPr lang="en-GB" sz="2400" dirty="0">
                <a:solidFill>
                  <a:srgbClr val="000000"/>
                </a:solidFill>
                <a:latin typeface="Bahij TheSansArabic Plain" panose="02040503050201020203" pitchFamily="18" charset="-78"/>
                <a:cs typeface="Bahij TheSansArabic Plain" panose="02040503050201020203" pitchFamily="18" charset="-78"/>
              </a:rPr>
              <a:t>SQL  </a:t>
            </a:r>
            <a:r>
              <a:rPr lang="ar-SY" sz="2400" dirty="0">
                <a:solidFill>
                  <a:srgbClr val="000000"/>
                </a:solidFill>
                <a:latin typeface="Bahij TheSansArabic Plain" panose="02040503050201020203" pitchFamily="18" charset="-78"/>
                <a:cs typeface="Bahij TheSansArabic Plain" panose="02040503050201020203" pitchFamily="18" charset="-78"/>
              </a:rPr>
              <a:t>في إدخالات تطبيق الويب من أجل الوصول غير الشرعي إلى قاعدة البيانات والخادم .</a:t>
            </a:r>
          </a:p>
          <a:p>
            <a:pPr algn="r" rtl="1"/>
            <a:r>
              <a:rPr lang="en-US"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تقوم نظم إدارة قاعدة البيانات بتنفيذ جميع الاستعلامات الواردة إليها دون النظر لإمكانية تغيير صيغة الاستعلام الأصلي.</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جدران حماية تطبيقات الويب لا تستطيع </a:t>
            </a:r>
            <a:r>
              <a:rPr lang="en-US"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لوحدها التصدي لهذا الهجوم.</a:t>
            </a:r>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الأهداف البحثيّة:</a:t>
            </a: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حماية تطبيقات الويب من هجوم </a:t>
            </a:r>
            <a:r>
              <a:rPr lang="en-GB" sz="2400" dirty="0">
                <a:solidFill>
                  <a:srgbClr val="000000"/>
                </a:solidFill>
                <a:latin typeface="Bahij TheSansArabic Plain" panose="02040503050201020203" pitchFamily="18" charset="-78"/>
                <a:cs typeface="Bahij TheSansArabic Plain" panose="02040503050201020203" pitchFamily="18" charset="-78"/>
              </a:rPr>
              <a:t>SQL Injection.</a:t>
            </a:r>
          </a:p>
          <a:p>
            <a:pPr algn="r" rtl="1"/>
            <a:r>
              <a:rPr lang="en-US"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منع الوصول غير الشرعي لقاعدة البيانات و سرقة معلوماتها أو تخريبها أو تغيير محتواها.</a:t>
            </a: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أهميّة البحث </a:t>
            </a:r>
          </a:p>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تكمن أهمية البحث في تحسين النماذج التي تم تطويرها في السابق للتعامل مع هذا الهجوم الخطير الذي يحتل موقع متقدم ضمن قائمة أخطر الهجمات الإلكترونية.</a:t>
            </a: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منهج البحث </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كان منهج تحليلي تطبيقي.</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955913" y="27066577"/>
            <a:ext cx="19528759" cy="2554545"/>
          </a:xfrm>
          <a:prstGeom prst="rect">
            <a:avLst/>
          </a:prstGeom>
        </p:spPr>
        <p:txBody>
          <a:bodyPr wrap="square">
            <a:spAutoFit/>
          </a:bodyPr>
          <a:lstStyle/>
          <a:p>
            <a:pPr fontAlgn="t"/>
            <a:r>
              <a:rPr lang="en-US" sz="1600" b="1" dirty="0"/>
              <a:t>[1]Hasan, H., </a:t>
            </a:r>
            <a:r>
              <a:rPr lang="en-US" sz="1600" b="1" dirty="0" err="1"/>
              <a:t>Balbahaith</a:t>
            </a:r>
            <a:r>
              <a:rPr lang="en-US" sz="1600" b="1" dirty="0"/>
              <a:t>, Z., &amp; </a:t>
            </a:r>
            <a:r>
              <a:rPr lang="en-US" sz="1600" b="1" dirty="0" err="1"/>
              <a:t>Tarique</a:t>
            </a:r>
            <a:r>
              <a:rPr lang="en-US" sz="1600" b="1" dirty="0"/>
              <a:t>, M. (2019). "Detection of SQL Injection Attacks: A Machine Learning Approach". (ICECTA). [2]</a:t>
            </a:r>
            <a:r>
              <a:rPr lang="en-US" sz="1600" b="1" dirty="0" err="1"/>
              <a:t>Subburaj</a:t>
            </a:r>
            <a:r>
              <a:rPr lang="en-US" sz="1600" b="1" dirty="0"/>
              <a:t>, V., &amp; Pham, B. (2020). "An Experimental setup for Detecting SQLi Attacks using Machine Learning Algorithms". Journal of The Colloquium for Information Systems Security Education, Volume 8, No 1. [3] Begum, </a:t>
            </a:r>
            <a:r>
              <a:rPr lang="en-US" sz="1600" b="1" dirty="0" err="1"/>
              <a:t>Meharaj</a:t>
            </a:r>
            <a:r>
              <a:rPr lang="en-US" sz="1600" b="1" dirty="0"/>
              <a:t>., &amp; </a:t>
            </a:r>
            <a:r>
              <a:rPr lang="en-US" sz="1600" b="1" dirty="0" err="1"/>
              <a:t>Arock</a:t>
            </a:r>
            <a:r>
              <a:rPr lang="en-US" sz="1600" b="1" dirty="0"/>
              <a:t>, Michael. (2021). "Efficient Detection Of SQL Injection Attack (SQLIA) Using Pattern-based Neural Network Model". (ICCCIS). [4] Farooq, U. (2021). "Ensemble Machine Learning Approaches for Detection of SQL Injection Attack". TECHNICAL JOURNAL, pp 112-120. [5] </a:t>
            </a:r>
            <a:r>
              <a:rPr lang="en-US" sz="1600" b="1" dirty="0" err="1"/>
              <a:t>Kranthikumar</a:t>
            </a:r>
            <a:r>
              <a:rPr lang="en-US" sz="1600" b="1" dirty="0"/>
              <a:t>, B. &amp; </a:t>
            </a:r>
            <a:r>
              <a:rPr lang="en-US" sz="1600" b="1" dirty="0" err="1"/>
              <a:t>Velusamy</a:t>
            </a:r>
            <a:r>
              <a:rPr lang="en-US" sz="1600" b="1" dirty="0"/>
              <a:t>, R. L. (2020). “SQL injection detection using REGEX classifier”. Journal of Xi'an University of Architecture &amp; Technology, 12(6), 800-809. [6] Khalid, M., Iqbal, M., </a:t>
            </a:r>
            <a:r>
              <a:rPr lang="en-US" sz="1600" b="1" dirty="0" err="1"/>
              <a:t>Alam</a:t>
            </a:r>
            <a:r>
              <a:rPr lang="en-US" sz="1600" b="1" dirty="0"/>
              <a:t>, M., Jain, V., Mirza, H., &amp; Rasheed, K. (2017). "Web Unique Method (WUM): An Open Source Blackbox Scanner for Detecting Web Vulnerabilities". (IJACSA) International Journal of Advanced Computer Science and Applications, Vol. 8, No. 12. [7] Jemal, I., </a:t>
            </a:r>
            <a:r>
              <a:rPr lang="en-US" sz="1600" b="1" dirty="0" err="1"/>
              <a:t>Cheikhrouhou</a:t>
            </a:r>
            <a:r>
              <a:rPr lang="en-US" sz="1600" b="1" dirty="0"/>
              <a:t>, O., </a:t>
            </a:r>
            <a:r>
              <a:rPr lang="en-US" sz="1600" b="1" dirty="0" err="1"/>
              <a:t>Hamam</a:t>
            </a:r>
            <a:r>
              <a:rPr lang="en-US" sz="1600" b="1" dirty="0"/>
              <a:t>, H., &amp; </a:t>
            </a:r>
            <a:r>
              <a:rPr lang="en-US" sz="1600" b="1" dirty="0" err="1"/>
              <a:t>Mahfoudhi</a:t>
            </a:r>
            <a:r>
              <a:rPr lang="en-US" sz="1600" b="1" dirty="0"/>
              <a:t>, A. (2020). "SQL Injection Attack Detection and Prevention Techniques Using Machine Learning". International Journal of Applied Engineering Research, 15, pp. 569-580. [8] </a:t>
            </a:r>
            <a:r>
              <a:rPr lang="en-US" sz="1600" b="1" dirty="0" err="1"/>
              <a:t>Mikolov</a:t>
            </a:r>
            <a:r>
              <a:rPr lang="en-US" sz="1600" b="1" dirty="0"/>
              <a:t>, T., Chen, K., </a:t>
            </a:r>
            <a:r>
              <a:rPr lang="en-US" sz="1600" b="1" dirty="0" err="1"/>
              <a:t>Corrado</a:t>
            </a:r>
            <a:r>
              <a:rPr lang="en-US" sz="1600" b="1" dirty="0"/>
              <a:t>, G., &amp; Dean, J. (2013). “Efficient estimation of word representations in vector space”. In 1st International Conference on Learning Representations, ICLR 2013, Scottsdale, Arizona, USA, May 2-4, 2013, Workshop Track Proceedings. [9] </a:t>
            </a:r>
            <a:r>
              <a:rPr lang="en-US" sz="1600" b="1" dirty="0" err="1"/>
              <a:t>Mikolov</a:t>
            </a:r>
            <a:r>
              <a:rPr lang="en-US" sz="1600" b="1" dirty="0"/>
              <a:t>, T., &amp; Le, K. (2014). "Distributed Representations of Sentences and Documents". Google Inc, 1600 Amphitheatre Parkway, Mountain View, CA 94043. [10] Bojanowski, P., Grave, E., </a:t>
            </a:r>
            <a:r>
              <a:rPr lang="en-US" sz="1600" b="1" dirty="0" err="1"/>
              <a:t>Joulin</a:t>
            </a:r>
            <a:r>
              <a:rPr lang="en-US" sz="1600" b="1" dirty="0"/>
              <a:t>, A., &amp; </a:t>
            </a:r>
            <a:r>
              <a:rPr lang="en-US" sz="1600" b="1" dirty="0" err="1"/>
              <a:t>Mikolov</a:t>
            </a:r>
            <a:r>
              <a:rPr lang="en-US" sz="1600" b="1" dirty="0"/>
              <a:t>, T. (2017). “Enriching Word Vectors with </a:t>
            </a:r>
            <a:r>
              <a:rPr lang="en-US" sz="1600" b="1" dirty="0" err="1"/>
              <a:t>Subword</a:t>
            </a:r>
            <a:r>
              <a:rPr lang="en-US" sz="1600" b="1" dirty="0"/>
              <a:t> Information”. Transactions of the Association for Computational Linguistics, 5, 135-146. [11] </a:t>
            </a:r>
            <a:r>
              <a:rPr lang="en-US" sz="1600" b="1" dirty="0" err="1"/>
              <a:t>Joulin</a:t>
            </a:r>
            <a:r>
              <a:rPr lang="en-US" sz="1600" b="1" dirty="0"/>
              <a:t>, A., Grave, E., Bojanowski, P., &amp; </a:t>
            </a:r>
            <a:r>
              <a:rPr lang="en-US" sz="1600" b="1" dirty="0" err="1"/>
              <a:t>Mikolov</a:t>
            </a:r>
            <a:r>
              <a:rPr lang="en-US" sz="1600" b="1" dirty="0"/>
              <a:t>, T. (2017). “Bag of Tricks for Efficient Text Classification”. In Proceedings of the 15th Conference of the European Chapter of the Association for Computational Linguistics: Volume 2, Short Papers, pages 427–431, Valencia, Spain.</a:t>
            </a:r>
            <a:endParaRPr lang="ar-SA" sz="1600" dirty="0"/>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2788058" y="4437535"/>
            <a:ext cx="15001862" cy="523220"/>
          </a:xfrm>
          <a:prstGeom prst="rect">
            <a:avLst/>
          </a:prstGeom>
          <a:noFill/>
        </p:spPr>
        <p:txBody>
          <a:bodyPr wrap="square" rtlCol="0">
            <a:spAutoFit/>
          </a:bodyPr>
          <a:lstStyle/>
          <a:p>
            <a:pPr algn="ctr" rtl="1"/>
            <a:r>
              <a:rPr lang="ar-SA" sz="2800" b="1" dirty="0">
                <a:latin typeface="Bahij TheSansArabic Plain" panose="02040503050201020203" pitchFamily="18" charset="-78"/>
                <a:cs typeface="Bahij TheSansArabic Plain" panose="02040503050201020203" pitchFamily="18" charset="-78"/>
              </a:rPr>
              <a:t>إعداد</a:t>
            </a:r>
            <a:r>
              <a:rPr lang="ar-SY" sz="2800" b="1" dirty="0">
                <a:latin typeface="Bahij TheSansArabic Plain" panose="02040503050201020203" pitchFamily="18" charset="-78"/>
                <a:cs typeface="Bahij TheSansArabic Plain" panose="02040503050201020203" pitchFamily="18" charset="-78"/>
              </a:rPr>
              <a:t>: </a:t>
            </a:r>
            <a:r>
              <a:rPr lang="ar-SA" sz="2800" b="1" dirty="0">
                <a:latin typeface="Bahij TheSansArabic Plain" panose="02040503050201020203" pitchFamily="18" charset="-78"/>
                <a:cs typeface="Bahij TheSansArabic Plain" panose="02040503050201020203" pitchFamily="18" charset="-78"/>
              </a:rPr>
              <a:t>م. </a:t>
            </a:r>
            <a:r>
              <a:rPr lang="ar-SY" sz="2800" b="1" dirty="0">
                <a:latin typeface="Bahij TheSansArabic Plain" panose="02040503050201020203" pitchFamily="18" charset="-78"/>
                <a:cs typeface="Bahij TheSansArabic Plain" panose="02040503050201020203" pitchFamily="18" charset="-78"/>
              </a:rPr>
              <a:t>زاهر فاروق الشامي</a:t>
            </a:r>
            <a:endParaRPr lang="ar-SA" sz="2800" b="1" dirty="0">
              <a:latin typeface="Bahij TheSansArabic Plain" panose="02040503050201020203" pitchFamily="18" charset="-78"/>
              <a:cs typeface="Bahij TheSansArabic Plain" panose="02040503050201020203" pitchFamily="18" charset="-78"/>
            </a:endParaRPr>
          </a:p>
        </p:txBody>
      </p:sp>
      <p:sp>
        <p:nvSpPr>
          <p:cNvPr id="135" name="Parallelogram 134"/>
          <p:cNvSpPr/>
          <p:nvPr/>
        </p:nvSpPr>
        <p:spPr>
          <a:xfrm>
            <a:off x="14447748" y="20773360"/>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6028" y="20936134"/>
            <a:ext cx="7395292"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901143" y="22040016"/>
            <a:ext cx="19404145" cy="3046988"/>
          </a:xfrm>
          <a:prstGeom prst="rect">
            <a:avLst/>
          </a:prstGeom>
        </p:spPr>
        <p:txBody>
          <a:bodyPr wrap="square">
            <a:spAutoFit/>
          </a:bodyPr>
          <a:lstStyle/>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في هذا البحث تم تطوير نموذج لاكتشاف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 </a:t>
            </a:r>
            <a:r>
              <a:rPr lang="ar-SY" sz="2400" dirty="0">
                <a:solidFill>
                  <a:srgbClr val="000000"/>
                </a:solidFill>
                <a:latin typeface="Bahij TheSansArabic Plain" panose="02040503050201020203" pitchFamily="18" charset="-78"/>
                <a:cs typeface="Bahij TheSansArabic Plain" panose="02040503050201020203" pitchFamily="18" charset="-78"/>
              </a:rPr>
              <a:t>بالاستناد إلى خمس طرائق لمعالجة اللغة الطبيعية لاستخراج السمات (</a:t>
            </a:r>
            <a:r>
              <a:rPr lang="en-GB" sz="2400" dirty="0">
                <a:solidFill>
                  <a:srgbClr val="000000"/>
                </a:solidFill>
                <a:latin typeface="Bahij TheSansArabic Plain" panose="02040503050201020203" pitchFamily="18" charset="-78"/>
                <a:cs typeface="Bahij TheSansArabic Plain" panose="02040503050201020203" pitchFamily="18" charset="-78"/>
              </a:rPr>
              <a:t>BOW, TF-IDF, Word2Vec, Doc2Vec, Fasttext)، </a:t>
            </a:r>
            <a:r>
              <a:rPr lang="ar-SY" sz="2400" dirty="0">
                <a:solidFill>
                  <a:srgbClr val="000000"/>
                </a:solidFill>
                <a:latin typeface="Bahij TheSansArabic Plain" panose="02040503050201020203" pitchFamily="18" charset="-78"/>
                <a:cs typeface="Bahij TheSansArabic Plain" panose="02040503050201020203" pitchFamily="18" charset="-78"/>
              </a:rPr>
              <a:t>وباستخدام ثلاث خوارزميات تعلم آلي للتصنيف (</a:t>
            </a:r>
            <a:r>
              <a:rPr lang="en-GB" sz="2400" dirty="0">
                <a:solidFill>
                  <a:srgbClr val="000000"/>
                </a:solidFill>
                <a:latin typeface="Bahij TheSansArabic Plain" panose="02040503050201020203" pitchFamily="18" charset="-78"/>
                <a:cs typeface="Bahij TheSansArabic Plain" panose="02040503050201020203" pitchFamily="18" charset="-78"/>
              </a:rPr>
              <a:t>LR, MLP, GB</a:t>
            </a:r>
            <a:r>
              <a:rPr lang="ar-SY" sz="2400" dirty="0">
                <a:solidFill>
                  <a:srgbClr val="000000"/>
                </a:solidFill>
                <a:latin typeface="Bahij TheSansArabic Plain" panose="02040503050201020203" pitchFamily="18" charset="-78"/>
                <a:cs typeface="Bahij TheSansArabic Plain" panose="02040503050201020203" pitchFamily="18" charset="-78"/>
              </a:rPr>
              <a: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إن الهدف الرئيسي من هذا النموذج هو اكتشاف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 </a:t>
            </a:r>
            <a:r>
              <a:rPr lang="ar-SY" sz="2400" dirty="0">
                <a:solidFill>
                  <a:srgbClr val="000000"/>
                </a:solidFill>
                <a:latin typeface="Bahij TheSansArabic Plain" panose="02040503050201020203" pitchFamily="18" charset="-78"/>
                <a:cs typeface="Bahij TheSansArabic Plain" panose="02040503050201020203" pitchFamily="18" charset="-78"/>
              </a:rPr>
              <a:t>الذي يشكل وفقاً لإحصائيات مراكز أمن المعلومات والشبكات الدولية واحداً من أخطر الهجمات الإلكترونية، ويُستخدم هذا الهجوم على نطاق واسع من قبل المتسللين لاختراق تطبيقات الويب على الإنترنت والوصول غير الشرعي إلى قواعد بياناتها، واستخراج المعلومات الحساسة منها وتعديلها أو حذفها وتجاوز المصادقة، وأخيراً اختراق الخادم بشكل تام.</a:t>
            </a:r>
            <a:endParaRPr lang="en-GB"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أظهرت النتائج التي توصل إليها النموذج المقترح الأداء الأفضل مقارنة بنتائج نماذج الأبحاث السابقة ذات الصلة من حيث حجم مجموعة البيانات ومقاييس الأداء، بنسبة تصل إلى 99.74٪ بالنسبة لمقياس </a:t>
            </a:r>
            <a:r>
              <a:rPr lang="en-GB" sz="2400" dirty="0">
                <a:solidFill>
                  <a:srgbClr val="000000"/>
                </a:solidFill>
                <a:latin typeface="Bahij TheSansArabic Plain" panose="02040503050201020203" pitchFamily="18" charset="-78"/>
                <a:cs typeface="Bahij TheSansArabic Plain" panose="02040503050201020203" pitchFamily="18" charset="-78"/>
              </a:rPr>
              <a:t>Accuracy </a:t>
            </a:r>
            <a:r>
              <a:rPr lang="ar-SY" sz="2400" dirty="0">
                <a:solidFill>
                  <a:srgbClr val="000000"/>
                </a:solidFill>
                <a:latin typeface="Bahij TheSansArabic Plain" panose="02040503050201020203" pitchFamily="18" charset="-78"/>
                <a:cs typeface="Bahij TheSansArabic Plain" panose="02040503050201020203" pitchFamily="18" charset="-78"/>
              </a:rPr>
              <a:t>و99.61% بالنسبة لمقياس </a:t>
            </a:r>
            <a:r>
              <a:rPr lang="en-GB" sz="2400" dirty="0">
                <a:solidFill>
                  <a:srgbClr val="000000"/>
                </a:solidFill>
                <a:latin typeface="Bahij TheSansArabic Plain" panose="02040503050201020203" pitchFamily="18" charset="-78"/>
                <a:cs typeface="Bahij TheSansArabic Plain" panose="02040503050201020203" pitchFamily="18" charset="-78"/>
              </a:rPr>
              <a:t>F1-Score، </a:t>
            </a:r>
            <a:r>
              <a:rPr lang="ar-SY" sz="2400" dirty="0">
                <a:solidFill>
                  <a:srgbClr val="000000"/>
                </a:solidFill>
                <a:latin typeface="Bahij TheSansArabic Plain" panose="02040503050201020203" pitchFamily="18" charset="-78"/>
                <a:cs typeface="Bahij TheSansArabic Plain" panose="02040503050201020203" pitchFamily="18" charset="-78"/>
              </a:rPr>
              <a:t>كما أكدت مرحلة الاختبار الإضافية التي تم تنفيذها على النموذج المقترح قدرته على التعميم والتطبيق العملي.</a:t>
            </a:r>
          </a:p>
        </p:txBody>
      </p:sp>
      <p:sp>
        <p:nvSpPr>
          <p:cNvPr id="36" name="Rectangle 35"/>
          <p:cNvSpPr/>
          <p:nvPr/>
        </p:nvSpPr>
        <p:spPr>
          <a:xfrm>
            <a:off x="7272857" y="10475666"/>
            <a:ext cx="6567782" cy="1010939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0" eaLnBrk="1" latinLnBrk="0" hangingPunct="1"/>
            <a:endParaRPr lang="en-US" dirty="0">
              <a:latin typeface="Bahij TheSansArabic Plain" panose="02040503050201020203" pitchFamily="18" charset="-78"/>
              <a:cs typeface="Bahij TheSansArabic Plain" panose="02040503050201020203" pitchFamily="18" charset="-78"/>
            </a:endParaRPr>
          </a:p>
        </p:txBody>
      </p:sp>
      <p:sp>
        <p:nvSpPr>
          <p:cNvPr id="38" name="TextBox 37"/>
          <p:cNvSpPr txBox="1"/>
          <p:nvPr/>
        </p:nvSpPr>
        <p:spPr>
          <a:xfrm>
            <a:off x="8666596" y="9728873"/>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a:t>
            </a:r>
            <a:r>
              <a:rPr lang="ar-SY" sz="3200" b="1" dirty="0">
                <a:solidFill>
                  <a:schemeClr val="bg1"/>
                </a:solidFill>
                <a:latin typeface="Bahij TheSansArabic Plain" panose="02040503050201020203" pitchFamily="18" charset="-78"/>
                <a:cs typeface="Bahij TheSansArabic Plain" panose="02040503050201020203" pitchFamily="18" charset="-78"/>
              </a:rPr>
              <a:t>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9" name="Rectangle 38"/>
          <p:cNvSpPr/>
          <p:nvPr/>
        </p:nvSpPr>
        <p:spPr>
          <a:xfrm>
            <a:off x="7663045" y="10923973"/>
            <a:ext cx="5931486" cy="9325630"/>
          </a:xfrm>
          <a:prstGeom prst="rect">
            <a:avLst/>
          </a:prstGeom>
        </p:spPr>
        <p:txBody>
          <a:bodyPr wrap="square">
            <a:spAutoFit/>
          </a:bodyPr>
          <a:lstStyle/>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بهدف </a:t>
            </a:r>
            <a:r>
              <a:rPr lang="ar-SY" sz="2400" b="1" dirty="0">
                <a:solidFill>
                  <a:srgbClr val="000000"/>
                </a:solidFill>
                <a:latin typeface="Bahij TheSansArabic Plain" panose="02040503050201020203" pitchFamily="18" charset="-78"/>
                <a:cs typeface="Bahij TheSansArabic Plain" panose="02040503050201020203" pitchFamily="18" charset="-78"/>
              </a:rPr>
              <a:t>بناء نموذج تعلم آلي</a:t>
            </a:r>
            <a:r>
              <a:rPr lang="en-US" sz="2400" b="1" dirty="0">
                <a:solidFill>
                  <a:srgbClr val="000000"/>
                </a:solidFill>
                <a:latin typeface="Bahij TheSansArabic Plain" panose="02040503050201020203" pitchFamily="18" charset="-78"/>
                <a:cs typeface="Bahij TheSansArabic Plain" panose="02040503050201020203" pitchFamily="18" charset="-78"/>
              </a:rPr>
              <a:t> </a:t>
            </a:r>
            <a:r>
              <a:rPr lang="ar-SY" sz="2400" b="1" dirty="0">
                <a:solidFill>
                  <a:srgbClr val="000000"/>
                </a:solidFill>
                <a:latin typeface="Bahij TheSansArabic Plain" panose="02040503050201020203" pitchFamily="18" charset="-78"/>
                <a:cs typeface="Bahij TheSansArabic Plain" panose="02040503050201020203" pitchFamily="18" charset="-78"/>
              </a:rPr>
              <a:t>خاضع للإشراف قادر على كشف هذا الهجوم تم إنجاز المهام التالية:</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-التعرف على درجة خطورة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 </a:t>
            </a:r>
            <a:r>
              <a:rPr lang="ar-SY" sz="2400" dirty="0">
                <a:solidFill>
                  <a:srgbClr val="000000"/>
                </a:solidFill>
                <a:latin typeface="Bahij TheSansArabic Plain" panose="02040503050201020203" pitchFamily="18" charset="-78"/>
                <a:cs typeface="Bahij TheSansArabic Plain" panose="02040503050201020203" pitchFamily="18" charset="-78"/>
              </a:rPr>
              <a:t>اعتماداً على تقارير مراكز أمن المعلومات والشبكات الدولية.</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استكمال الاطلاع على الدراسات المرجعية ذات الصلة.</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a:t>
            </a:r>
            <a:r>
              <a:rPr lang="ar-SA" sz="2400" dirty="0">
                <a:solidFill>
                  <a:srgbClr val="000000"/>
                </a:solidFill>
                <a:latin typeface="Bahij TheSansArabic Plain" panose="02040503050201020203" pitchFamily="18" charset="-78"/>
                <a:cs typeface="Bahij TheSansArabic Plain" panose="02040503050201020203" pitchFamily="18" charset="-78"/>
              </a:rPr>
              <a:t>دراسة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a:t>
            </a:r>
            <a:r>
              <a:rPr lang="ar-SY" sz="2400" dirty="0">
                <a:solidFill>
                  <a:srgbClr val="000000"/>
                </a:solidFill>
                <a:latin typeface="Bahij TheSansArabic Plain" panose="02040503050201020203" pitchFamily="18" charset="-78"/>
                <a:cs typeface="Bahij TheSansArabic Plain" panose="02040503050201020203" pitchFamily="18" charset="-78"/>
              </a:rPr>
              <a:t> </a:t>
            </a:r>
            <a:r>
              <a:rPr lang="en-GB" sz="2400" dirty="0">
                <a:solidFill>
                  <a:srgbClr val="000000"/>
                </a:solidFill>
                <a:latin typeface="Bahij TheSansArabic Plain" panose="02040503050201020203" pitchFamily="18" charset="-78"/>
                <a:cs typeface="Bahij TheSansArabic Plain" panose="02040503050201020203" pitchFamily="18" charset="-78"/>
              </a:rPr>
              <a:t>   </a:t>
            </a:r>
            <a:r>
              <a:rPr lang="ar-SA" sz="2400" dirty="0">
                <a:solidFill>
                  <a:srgbClr val="000000"/>
                </a:solidFill>
                <a:latin typeface="Bahij TheSansArabic Plain" panose="02040503050201020203" pitchFamily="18" charset="-78"/>
                <a:cs typeface="Bahij TheSansArabic Plain" panose="02040503050201020203" pitchFamily="18" charset="-78"/>
              </a:rPr>
              <a:t>بشكل مفصل</a:t>
            </a:r>
            <a:r>
              <a:rPr lang="ar-SY" sz="2400" dirty="0">
                <a:solidFill>
                  <a:srgbClr val="000000"/>
                </a:solidFill>
                <a:latin typeface="Bahij TheSansArabic Plain" panose="02040503050201020203" pitchFamily="18" charset="-78"/>
                <a:cs typeface="Bahij TheSansArabic Plain" panose="02040503050201020203" pitchFamily="18" charset="-78"/>
              </a:rPr>
              <a:t> وأنواعه المختلفة والتعرف على أساليب المخترقين المختلفة في صياغة وتنفيذ هذا الهجوم وتوضيح المخاطر الأمنية الناجمة عن هذا الهجوم</a:t>
            </a:r>
            <a:r>
              <a:rPr lang="ar-SA" sz="2400" dirty="0">
                <a:solidFill>
                  <a:srgbClr val="000000"/>
                </a:solidFill>
                <a:latin typeface="Bahij TheSansArabic Plain" panose="02040503050201020203" pitchFamily="18" charset="-78"/>
                <a:cs typeface="Bahij TheSansArabic Plain" panose="02040503050201020203" pitchFamily="18" charset="-78"/>
              </a:rPr>
              <a: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-توظيف</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تقنيات </a:t>
            </a:r>
            <a:r>
              <a:rPr lang="ar-SA" sz="2400" dirty="0">
                <a:solidFill>
                  <a:srgbClr val="000000"/>
                </a:solidFill>
                <a:latin typeface="Bahij TheSansArabic Plain" panose="02040503050201020203" pitchFamily="18" charset="-78"/>
                <a:cs typeface="Bahij TheSansArabic Plain" panose="02040503050201020203" pitchFamily="18" charset="-78"/>
              </a:rPr>
              <a:t>معالجة اللغة الطبيعية</a:t>
            </a:r>
            <a:r>
              <a:rPr lang="ar-SY" sz="2400" dirty="0">
                <a:solidFill>
                  <a:srgbClr val="000000"/>
                </a:solidFill>
                <a:latin typeface="Bahij TheSansArabic Plain" panose="02040503050201020203" pitchFamily="18" charset="-78"/>
                <a:cs typeface="Bahij TheSansArabic Plain" panose="02040503050201020203" pitchFamily="18" charset="-78"/>
              </a:rPr>
              <a:t>  في عملية استخراج السمات</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والحصول على متجه رقمي للاستعلام</a:t>
            </a:r>
            <a:r>
              <a:rPr lang="ar-SA" sz="2400" dirty="0">
                <a:solidFill>
                  <a:srgbClr val="000000"/>
                </a:solidFill>
                <a:latin typeface="Bahij TheSansArabic Plain" panose="02040503050201020203" pitchFamily="18" charset="-78"/>
                <a:cs typeface="Bahij TheSansArabic Plain" panose="02040503050201020203" pitchFamily="18" charset="-78"/>
              </a:rPr>
              <a: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a:t>
            </a:r>
            <a:r>
              <a:rPr lang="ar-SA" sz="2400" dirty="0">
                <a:solidFill>
                  <a:srgbClr val="000000"/>
                </a:solidFill>
                <a:latin typeface="Bahij TheSansArabic Plain" panose="02040503050201020203" pitchFamily="18" charset="-78"/>
                <a:cs typeface="Bahij TheSansArabic Plain" panose="02040503050201020203" pitchFamily="18" charset="-78"/>
              </a:rPr>
              <a:t>بعد ا</a:t>
            </a:r>
            <a:r>
              <a:rPr lang="ar-SY" sz="2400" dirty="0">
                <a:solidFill>
                  <a:srgbClr val="000000"/>
                </a:solidFill>
                <a:latin typeface="Bahij TheSansArabic Plain" panose="02040503050201020203" pitchFamily="18" charset="-78"/>
                <a:cs typeface="Bahij TheSansArabic Plain" panose="02040503050201020203" pitchFamily="18" charset="-78"/>
              </a:rPr>
              <a:t>تمام</a:t>
            </a:r>
            <a:r>
              <a:rPr lang="ar-SA" sz="2400" dirty="0">
                <a:solidFill>
                  <a:srgbClr val="000000"/>
                </a:solidFill>
                <a:latin typeface="Bahij TheSansArabic Plain" panose="02040503050201020203" pitchFamily="18" charset="-78"/>
                <a:cs typeface="Bahij TheSansArabic Plain" panose="02040503050201020203" pitchFamily="18" charset="-78"/>
              </a:rPr>
              <a:t> مرحلة استخراج السمات وتحويل الاستعلامات إلى متجهات رقمية، جاء دور الآلة في تحليل تلك البيانات واتخاذ القرار </a:t>
            </a:r>
            <a:r>
              <a:rPr lang="ar-SA" sz="2400" dirty="0" err="1">
                <a:solidFill>
                  <a:srgbClr val="000000"/>
                </a:solidFill>
                <a:latin typeface="Bahij TheSansArabic Plain" panose="02040503050201020203" pitchFamily="18" charset="-78"/>
                <a:cs typeface="Bahij TheSansArabic Plain" panose="02040503050201020203" pitchFamily="18" charset="-78"/>
              </a:rPr>
              <a:t>المناس</a:t>
            </a:r>
            <a:r>
              <a:rPr lang="ar-SY" sz="2400" dirty="0">
                <a:solidFill>
                  <a:srgbClr val="000000"/>
                </a:solidFill>
                <a:latin typeface="Bahij TheSansArabic Plain" panose="02040503050201020203" pitchFamily="18" charset="-78"/>
                <a:cs typeface="Bahij TheSansArabic Plain" panose="02040503050201020203" pitchFamily="18" charset="-78"/>
              </a:rPr>
              <a:t>ب باستخدام التعلم الآلي الخاضع للإشراف.</a:t>
            </a:r>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وبعد الانتهاء من الدراسة التحليلية لكافة الأطر والأدبيات النظرية والدراسات المرجعية التي توضح مشكلة البحث وسبل حلها تم الانتقال للمرحلة العملية.</a:t>
            </a:r>
          </a:p>
        </p:txBody>
      </p:sp>
      <p:sp>
        <p:nvSpPr>
          <p:cNvPr id="40" name="Rectangle 39"/>
          <p:cNvSpPr/>
          <p:nvPr/>
        </p:nvSpPr>
        <p:spPr>
          <a:xfrm>
            <a:off x="669894" y="10497110"/>
            <a:ext cx="6273325" cy="1009168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2" name="TextBox 41"/>
          <p:cNvSpPr txBox="1"/>
          <p:nvPr/>
        </p:nvSpPr>
        <p:spPr>
          <a:xfrm>
            <a:off x="1655081" y="9661418"/>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43" name="Rectangle 42"/>
          <p:cNvSpPr/>
          <p:nvPr/>
        </p:nvSpPr>
        <p:spPr>
          <a:xfrm>
            <a:off x="669894" y="11076641"/>
            <a:ext cx="6123577" cy="9325630"/>
          </a:xfrm>
          <a:prstGeom prst="rect">
            <a:avLst/>
          </a:prstGeom>
        </p:spPr>
        <p:txBody>
          <a:bodyPr wrap="square">
            <a:spAutoFit/>
          </a:bodyPr>
          <a:lstStyle/>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البنية الأساسية للنموذج المقترح: </a:t>
            </a:r>
            <a:r>
              <a:rPr lang="ar-SY" sz="2400" dirty="0">
                <a:solidFill>
                  <a:srgbClr val="000000"/>
                </a:solidFill>
                <a:latin typeface="Bahij TheSansArabic Plain" panose="02040503050201020203" pitchFamily="18" charset="-78"/>
                <a:cs typeface="Bahij TheSansArabic Plain" panose="02040503050201020203" pitchFamily="18" charset="-78"/>
              </a:rPr>
              <a:t>يمكن تلخيص الخطوات المتبعة في بناء واختبار النموذج المقترح بالآتي:</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-جمع وتجهيز مجموعة البيانات وإجراء العمليات الأولية عليها وتقسيمها إلى مجموعتي تدريب واختبار.</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-إجراء عملية استخراج المفردات (</a:t>
            </a:r>
            <a:r>
              <a:rPr lang="en-GB" sz="2400" dirty="0">
                <a:solidFill>
                  <a:srgbClr val="000000"/>
                </a:solidFill>
                <a:latin typeface="Bahij TheSansArabic Plain" panose="02040503050201020203" pitchFamily="18" charset="-78"/>
                <a:cs typeface="Bahij TheSansArabic Plain" panose="02040503050201020203" pitchFamily="18" charset="-78"/>
              </a:rPr>
              <a:t>Tokenization).</a:t>
            </a:r>
          </a:p>
          <a:p>
            <a:pPr algn="r" rtl="1"/>
            <a:r>
              <a:rPr lang="en-GB"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تجهيز خمس طرائق لاستخراج السمات وهي </a:t>
            </a:r>
            <a:r>
              <a:rPr lang="en-US" sz="2400" dirty="0">
                <a:solidFill>
                  <a:srgbClr val="000000"/>
                </a:solidFill>
                <a:latin typeface="Bahij TheSansArabic Plain" panose="02040503050201020203" pitchFamily="18" charset="-78"/>
                <a:cs typeface="Bahij TheSansArabic Plain" panose="02040503050201020203" pitchFamily="18" charset="-78"/>
              </a:rPr>
              <a:t>(</a:t>
            </a:r>
            <a:r>
              <a:rPr lang="en-GB" sz="2400" dirty="0">
                <a:solidFill>
                  <a:srgbClr val="000000"/>
                </a:solidFill>
                <a:latin typeface="Bahij TheSansArabic Plain" panose="02040503050201020203" pitchFamily="18" charset="-78"/>
                <a:cs typeface="Bahij TheSansArabic Plain" panose="02040503050201020203" pitchFamily="18" charset="-78"/>
              </a:rPr>
              <a:t>BOW,TF-IDF, Word2Vec, Doc2Vec, Fasttext).</a:t>
            </a:r>
          </a:p>
          <a:p>
            <a:pPr algn="r" rtl="1"/>
            <a:r>
              <a:rPr lang="en-GB"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تجهيز ثلاث خوارزميات التعلم الآلي وهي </a:t>
            </a:r>
            <a:r>
              <a:rPr lang="en-US" sz="2400" dirty="0">
                <a:solidFill>
                  <a:srgbClr val="000000"/>
                </a:solidFill>
                <a:latin typeface="Bahij TheSansArabic Plain" panose="02040503050201020203" pitchFamily="18" charset="-78"/>
                <a:cs typeface="Bahij TheSansArabic Plain" panose="02040503050201020203" pitchFamily="18" charset="-78"/>
              </a:rPr>
              <a:t>(L</a:t>
            </a:r>
            <a:r>
              <a:rPr lang="en-GB" sz="2400" dirty="0" err="1">
                <a:solidFill>
                  <a:srgbClr val="000000"/>
                </a:solidFill>
                <a:latin typeface="Bahij TheSansArabic Plain" panose="02040503050201020203" pitchFamily="18" charset="-78"/>
                <a:cs typeface="Bahij TheSansArabic Plain" panose="02040503050201020203" pitchFamily="18" charset="-78"/>
              </a:rPr>
              <a:t>ogistic</a:t>
            </a:r>
            <a:r>
              <a:rPr lang="en-GB" sz="2400" dirty="0">
                <a:solidFill>
                  <a:srgbClr val="000000"/>
                </a:solidFill>
                <a:latin typeface="Bahij TheSansArabic Plain" panose="02040503050201020203" pitchFamily="18" charset="-78"/>
                <a:cs typeface="Bahij TheSansArabic Plain" panose="02040503050201020203" pitchFamily="18" charset="-78"/>
              </a:rPr>
              <a:t> Regression, Multilayers Perceptron, Gradient Boost)</a:t>
            </a:r>
          </a:p>
          <a:p>
            <a:pPr algn="r" rtl="1"/>
            <a:r>
              <a:rPr lang="en-GB"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ضبط المعاملات الخاصة بكل خوارزمية وطريقة استخراج السمات باستخدام </a:t>
            </a:r>
            <a:r>
              <a:rPr lang="en-GB" sz="2400" dirty="0">
                <a:solidFill>
                  <a:srgbClr val="000000"/>
                </a:solidFill>
                <a:latin typeface="Bahij TheSansArabic Plain" panose="02040503050201020203" pitchFamily="18" charset="-78"/>
                <a:cs typeface="Bahij TheSansArabic Plain" panose="02040503050201020203" pitchFamily="18" charset="-78"/>
              </a:rPr>
              <a:t>K-Fold Cross Validation </a:t>
            </a:r>
            <a:r>
              <a:rPr lang="ar-SY" sz="2400" dirty="0">
                <a:solidFill>
                  <a:srgbClr val="000000"/>
                </a:solidFill>
                <a:latin typeface="Bahij TheSansArabic Plain" panose="02040503050201020203" pitchFamily="18" charset="-78"/>
                <a:cs typeface="Bahij TheSansArabic Plain" panose="02040503050201020203" pitchFamily="18" charset="-78"/>
              </a:rPr>
              <a:t>و </a:t>
            </a:r>
            <a:r>
              <a:rPr lang="en-GB" sz="2400" dirty="0" err="1">
                <a:solidFill>
                  <a:srgbClr val="000000"/>
                </a:solidFill>
                <a:latin typeface="Bahij TheSansArabic Plain" panose="02040503050201020203" pitchFamily="18" charset="-78"/>
                <a:cs typeface="Bahij TheSansArabic Plain" panose="02040503050201020203" pitchFamily="18" charset="-78"/>
              </a:rPr>
              <a:t>GridSearch</a:t>
            </a:r>
            <a:r>
              <a:rPr lang="ar-SY" sz="2400" dirty="0">
                <a:solidFill>
                  <a:srgbClr val="000000"/>
                </a:solidFill>
                <a:latin typeface="Bahij TheSansArabic Plain" panose="02040503050201020203" pitchFamily="18" charset="-78"/>
                <a:cs typeface="Bahij TheSansArabic Plain" panose="02040503050201020203" pitchFamily="18" charset="-78"/>
              </a:rPr>
              <a:t>.</a:t>
            </a:r>
            <a:endParaRPr lang="en-GB"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en-GB"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تدريب النموذج على مجموعة التدريب.</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-حساب مقاييس الأداء (</a:t>
            </a:r>
            <a:r>
              <a:rPr lang="en-GB" sz="2400" dirty="0">
                <a:solidFill>
                  <a:srgbClr val="000000"/>
                </a:solidFill>
                <a:latin typeface="Bahij TheSansArabic Plain" panose="02040503050201020203" pitchFamily="18" charset="-78"/>
                <a:cs typeface="Bahij TheSansArabic Plain" panose="02040503050201020203" pitchFamily="18" charset="-78"/>
              </a:rPr>
              <a:t>Accuracy, Precision, Recall, F1-Score).</a:t>
            </a:r>
          </a:p>
          <a:p>
            <a:pPr algn="r" rtl="1"/>
            <a:r>
              <a:rPr lang="en-GB"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اختبار النموذج على مجموعة الاختبار.</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جمع وتجهيز مجموعة اختبار أخرى للتحقق من قدرة النموذج على التعميم.</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أظهرت النتائج في نهاية المطاف تفوق طريقة </a:t>
            </a:r>
            <a:r>
              <a:rPr lang="en-GB" sz="2400" dirty="0">
                <a:solidFill>
                  <a:srgbClr val="000000"/>
                </a:solidFill>
                <a:latin typeface="Bahij TheSansArabic Plain" panose="02040503050201020203" pitchFamily="18" charset="-78"/>
                <a:cs typeface="Bahij TheSansArabic Plain" panose="02040503050201020203" pitchFamily="18" charset="-78"/>
              </a:rPr>
              <a:t>Fasttext </a:t>
            </a:r>
            <a:r>
              <a:rPr lang="ar-SY" sz="2400" dirty="0">
                <a:solidFill>
                  <a:srgbClr val="000000"/>
                </a:solidFill>
                <a:latin typeface="Bahij TheSansArabic Plain" panose="02040503050201020203" pitchFamily="18" charset="-78"/>
                <a:cs typeface="Bahij TheSansArabic Plain" panose="02040503050201020203" pitchFamily="18" charset="-78"/>
              </a:rPr>
              <a:t>مع جميع الخوارزميات المستخدمة بالمقارنة مع الطرق الأخرى، مما يجعل منها الطريقة الأنسب كشف هجوم حقن </a:t>
            </a:r>
            <a:r>
              <a:rPr lang="en-GB" sz="2400" dirty="0">
                <a:solidFill>
                  <a:srgbClr val="000000"/>
                </a:solidFill>
                <a:latin typeface="Bahij TheSansArabic Plain" panose="02040503050201020203" pitchFamily="18" charset="-78"/>
                <a:cs typeface="Bahij TheSansArabic Plain" panose="02040503050201020203" pitchFamily="18" charset="-78"/>
              </a:rPr>
              <a:t>SQL</a:t>
            </a:r>
            <a:r>
              <a:rPr lang="ar-SY" sz="2400" dirty="0">
                <a:solidFill>
                  <a:srgbClr val="000000"/>
                </a:solidFill>
                <a:latin typeface="Bahij TheSansArabic Plain" panose="02040503050201020203" pitchFamily="18" charset="-78"/>
                <a:cs typeface="Bahij TheSansArabic Plain" panose="02040503050201020203" pitchFamily="18" charset="-78"/>
              </a:rPr>
              <a:t>.</a:t>
            </a: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888656090"/>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1274</Words>
  <Application>Microsoft Office PowerPoint</Application>
  <PresentationFormat>مخصص</PresentationFormat>
  <Paragraphs>51</Paragraphs>
  <Slides>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vt:i4>
      </vt:variant>
    </vt:vector>
  </HeadingPairs>
  <TitlesOfParts>
    <vt:vector size="6" baseType="lpstr">
      <vt:lpstr>Bahij TheSansArabic Plain</vt:lpstr>
      <vt:lpstr>Calibri</vt:lpstr>
      <vt:lpstr>Arial</vt:lpstr>
      <vt:lpstr>Calibri Light</vt:lpstr>
      <vt:lpstr>Office Theme</vt:lpstr>
      <vt:lpstr>عرض تقديمي في PowerPoint</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LENOVO</cp:lastModifiedBy>
  <cp:revision>53</cp:revision>
  <dcterms:created xsi:type="dcterms:W3CDTF">2018-10-14T06:27:45Z</dcterms:created>
  <dcterms:modified xsi:type="dcterms:W3CDTF">2022-09-15T05:31:11Z</dcterms:modified>
</cp:coreProperties>
</file>