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7" r:id="rId2"/>
  </p:sldIdLst>
  <p:sldSz cx="21396325" cy="30267275"/>
  <p:notesSz cx="6858000" cy="9144000"/>
  <p:embeddedFontLst>
    <p:embeddedFont>
      <p:font typeface="Bahij TheSansArabic Plain" panose="02040503050201020203" charset="-7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2479722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861" algn="l" defTabSz="2479722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722" algn="l" defTabSz="2479722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582" algn="l" defTabSz="2479722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443" algn="l" defTabSz="2479722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9304" algn="l" defTabSz="2479722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9165" algn="l" defTabSz="2479722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9024" algn="l" defTabSz="2479722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885" algn="l" defTabSz="2479722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3" userDrawn="1">
          <p15:clr>
            <a:srgbClr val="A4A3A4"/>
          </p15:clr>
        </p15:guide>
        <p15:guide id="2" pos="67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mar Albesher" initials="AA" lastIdx="6" clrIdx="0">
    <p:extLst>
      <p:ext uri="{19B8F6BF-5375-455C-9EA6-DF929625EA0E}">
        <p15:presenceInfo xmlns:p15="http://schemas.microsoft.com/office/powerpoint/2012/main" userId="Ammar Albes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484"/>
    <a:srgbClr val="C40E3D"/>
    <a:srgbClr val="FDB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364" autoAdjust="0"/>
  </p:normalViewPr>
  <p:slideViewPr>
    <p:cSldViewPr snapToGrid="0">
      <p:cViewPr>
        <p:scale>
          <a:sx n="48" d="100"/>
          <a:sy n="48" d="100"/>
        </p:scale>
        <p:origin x="30" y="-6018"/>
      </p:cViewPr>
      <p:guideLst>
        <p:guide orient="horz" pos="9533"/>
        <p:guide pos="67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commentAuthors" Target="commentAuthors.xml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3C39D-7B3F-4D6B-9FCA-07C3E6CD71B1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030F-32CA-460C-BDA1-A5FA72CEC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722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861" algn="l" defTabSz="2479722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722" algn="l" defTabSz="2479722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582" algn="l" defTabSz="2479722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9443" algn="l" defTabSz="2479722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9304" algn="l" defTabSz="2479722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9165" algn="l" defTabSz="2479722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9024" algn="l" defTabSz="2479722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8885" algn="l" defTabSz="2479722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3466"/>
            <a:ext cx="18186876" cy="10537496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4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9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452"/>
            <a:ext cx="4613583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11452"/>
            <a:ext cx="13573294" cy="25650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43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21309" y="5806731"/>
            <a:ext cx="9472747" cy="42886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4338" y="10828936"/>
            <a:ext cx="3456627" cy="259376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25379" y="10829770"/>
            <a:ext cx="2589075" cy="259376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420120" y="10828938"/>
            <a:ext cx="2736962" cy="259437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1091634" y="22667809"/>
            <a:ext cx="9316853" cy="32536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4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55963"/>
            <a:ext cx="9051647" cy="162616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419688"/>
            <a:ext cx="9096225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55963"/>
            <a:ext cx="9096225" cy="162616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1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57934"/>
            <a:ext cx="10831890" cy="21509383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4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57934"/>
            <a:ext cx="10831890" cy="21509383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4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459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7925-181F-4EDB-A758-CFF2D43196C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8053287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0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shukach.com/redir?user_type=32&amp;type=sr&amp;redir=eJzLKCkpKLbS1y8vL9cryUgtTi0t1kvL1E_KLCkuKUpNzNXPSMxLyUnVNzQwMDLRNzQ2N7Yw0fdNzC7OzI0PSExJLcrM0ytISbMvMssdszJyS9PTbGwNDMzMDU1sTAwZbjoHp6WlrYoxLHSfO6J5_IrAFeFKsU&amp;src=5e580c&amp;via_page=1" TargetMode="External"/><Relationship Id="rId2" Type="http://schemas.openxmlformats.org/officeDocument/2006/relationships/hyperlink" Target="https://docs.microsoft.com/pt-pt/previous-versions/windows/server/cc785197(v=ws.10)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arallelogram 127"/>
          <p:cNvSpPr/>
          <p:nvPr/>
        </p:nvSpPr>
        <p:spPr>
          <a:xfrm>
            <a:off x="15496537" y="9615922"/>
            <a:ext cx="5044021" cy="1021714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37" name="Parallelogram 36"/>
          <p:cNvSpPr/>
          <p:nvPr/>
        </p:nvSpPr>
        <p:spPr>
          <a:xfrm>
            <a:off x="8666596" y="9581615"/>
            <a:ext cx="5044021" cy="1021714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41" name="Parallelogram 40"/>
          <p:cNvSpPr/>
          <p:nvPr/>
        </p:nvSpPr>
        <p:spPr>
          <a:xfrm>
            <a:off x="1655081" y="9514161"/>
            <a:ext cx="5044021" cy="1021714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31741" y="21730652"/>
            <a:ext cx="20052933" cy="3830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33" name="Parallelogram 132"/>
          <p:cNvSpPr/>
          <p:nvPr/>
        </p:nvSpPr>
        <p:spPr>
          <a:xfrm>
            <a:off x="14447748" y="26005148"/>
            <a:ext cx="6384883" cy="970947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31739" y="26966895"/>
            <a:ext cx="19977109" cy="24082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4264849" y="10489798"/>
            <a:ext cx="6567782" cy="10098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27" name="Parallelogram 126"/>
          <p:cNvSpPr/>
          <p:nvPr/>
        </p:nvSpPr>
        <p:spPr>
          <a:xfrm>
            <a:off x="14391353" y="5799125"/>
            <a:ext cx="6384883" cy="87421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2479722" rtl="1" eaLnBrk="1" latinLnBrk="0" hangingPunct="1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1444" y="5154390"/>
            <a:ext cx="1791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3600" b="1" dirty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إشراف: </a:t>
            </a:r>
            <a:r>
              <a:rPr lang="ar-SA" sz="3600" b="1" dirty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الدكتور المهندس أكرم مسوح</a:t>
            </a:r>
            <a:endParaRPr lang="en-US" sz="3600" b="1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894" y="2669399"/>
            <a:ext cx="19963521" cy="1674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0000FF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لبيئة العنقودية باستخدام تقنيات المحاكاة الافتراضية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Cluster  Environment using Virtualization  Technologies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69894" y="6691832"/>
            <a:ext cx="20114779" cy="23186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2479722" rtl="1" eaLnBrk="1" latinLnBrk="0" hangingPunct="1"/>
            <a:endParaRPr lang="en-US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769839" y="5951069"/>
            <a:ext cx="73952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الملخص </a:t>
            </a:r>
            <a:endParaRPr lang="en-US" sz="36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2672028" y="26107060"/>
            <a:ext cx="73952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المراجع</a:t>
            </a:r>
            <a:endParaRPr lang="en-US" sz="40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008224" y="6795389"/>
            <a:ext cx="19528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Y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تعمل التقنية العنقودية(</a:t>
            </a:r>
            <a:r>
              <a:rPr lang="en-US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Cluster Technology) </a:t>
            </a:r>
            <a:r>
              <a:rPr lang="ar-SY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على توفير الأموال ، حيث يمكن توزيع الموارد المادية تقريبًا باستخدام تقنية المحاكاة الافتراضية ، ويمكن تحسين الاستخدام الأمثل للموارد دون الحاجة إلى موارد إضافية . ولزيادة أداء النظام ، يمكن استخدام تقنية المحاكاة الافتراضية(</a:t>
            </a:r>
            <a:r>
              <a:rPr lang="en-US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Virtualization) </a:t>
            </a:r>
            <a:r>
              <a:rPr lang="ar-SY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مع تقنية البيئة العنقودية عالية مُتاحية </a:t>
            </a:r>
            <a:r>
              <a:rPr lang="en-US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High availability cluster </a:t>
            </a:r>
            <a:r>
              <a:rPr lang="ar-SY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ومع تطور التكنولوجيا استخدمت تقنية المخدمات العنقودية حيث يتم ربط مجموعة من المخدمات للحصول على نظام متكامل .</a:t>
            </a:r>
          </a:p>
          <a:p>
            <a:pPr algn="justLow" rtl="1"/>
            <a:r>
              <a:rPr lang="ar-SY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قمنا، في هذا البحث بتصميم نظام عنقودي يتكون من ثلاث عقد، وتم تطبيق البيئة الافتراضية بتقنية جديدة </a:t>
            </a:r>
            <a:r>
              <a:rPr lang="en-US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ESXi vSphere  </a:t>
            </a:r>
            <a:r>
              <a:rPr lang="ar-SY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ولها قدرة على تقديم نظام عنقودي افتراضي متكامل وتم من خلالها زيادة الأداء والفعالية للنظام العنقودي . وفي هذا البحث تم تحويل القرص الصلب من نوع </a:t>
            </a:r>
            <a:r>
              <a:rPr lang="en-US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HDD </a:t>
            </a:r>
            <a:r>
              <a:rPr lang="ar-SY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إلى </a:t>
            </a:r>
            <a:r>
              <a:rPr lang="en-US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SSD Flash  ، </a:t>
            </a:r>
            <a:r>
              <a:rPr lang="ar-SY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والسبب في التعديل هو الحصول على أداء عالٍ، وتمت دراسة  التغير على مستوى الذاكرة </a:t>
            </a:r>
            <a:r>
              <a:rPr lang="en-US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RAM ، </a:t>
            </a:r>
            <a:r>
              <a:rPr lang="ar-SY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ووحدة المعالجة المركزية </a:t>
            </a:r>
            <a:r>
              <a:rPr lang="en-US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CPU .</a:t>
            </a:r>
            <a:r>
              <a:rPr lang="ar-SY" sz="20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بعد فقدان العقدة واستقرار العنقود على عقدتين ، نلاحظ أنه تم استهلاك ثلثي قيمة الذاكرة بسبب هذا الفقد . أما على مستوى التخزين لن يكون هناك أي تغير ، بينما لدى دراسة التغير على مستوى شبكة الربط ، نلاحظ بداية عودة الشبكة ، وأن العلاقة هي تناسب عكسي بين النطاق الشبكي والطلب على الشبكة 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5496537" y="9763180"/>
            <a:ext cx="4212016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القسم النظري</a:t>
            </a:r>
            <a:endParaRPr lang="en-US" sz="32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4748774" y="10986114"/>
            <a:ext cx="567003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2400" b="1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الإشكاليّات البحثيّة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:</a:t>
            </a:r>
          </a:p>
          <a:p>
            <a:pPr algn="justLow" rtl="1"/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-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عدم القدرة على الاستفادة الكاملة من مجموعة الموارد المتاحة من قبل نظام المخدمات العنقودية التقليدية بهدف زيادة الأمان  وتحسين الأداء.</a:t>
            </a:r>
          </a:p>
          <a:p>
            <a:pPr algn="justLow" rtl="1"/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-الكلفة العالية لأنظمة المخدّمات العنقودية التقليدية التي تحتوي على أكثر من عنقود</a:t>
            </a:r>
          </a:p>
          <a:p>
            <a:pPr algn="r" rtl="1"/>
            <a:endParaRPr lang="ar-SA" sz="24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algn="r" rtl="1"/>
            <a:r>
              <a:rPr lang="ar-SY" sz="2400" b="1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الأهداف البحثيّة:</a:t>
            </a:r>
          </a:p>
          <a:p>
            <a:pPr algn="justLow" rtl="1"/>
            <a:r>
              <a:rPr lang="ar-SY" sz="2400" b="1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- 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يهدف البحث إلى تحسين أداء المخدمات العنقودية عبر تطبيق المحاكاة الافتراضية لتحسين أدائها بتقنية تطبيق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ESXi vSphere ، 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وتخفيض الموارد المالية المستخدمة في بناء نظام عنقودي يحتوي على أكثر من مخدم .</a:t>
            </a:r>
          </a:p>
          <a:p>
            <a:pPr algn="r" rtl="1"/>
            <a:r>
              <a:rPr lang="ar-SY" sz="2400" b="1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أهميّة البحث </a:t>
            </a:r>
          </a:p>
          <a:p>
            <a:pPr algn="justLow" rtl="1"/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تتبع أهمية البحث  من تطبيق البيئة الافتراضية بتقنية جديدة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ESXi vSphere 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وميزاتها وقدرتها على تقديم نظام عنقودي افتراضي متكامل ،وسوف يتم من خلالها زيادة الأداء والفعالية للنظام العنقودي من خلال استخدام المحاكاة الافتراضية </a:t>
            </a:r>
          </a:p>
          <a:p>
            <a:pPr algn="r" rtl="1"/>
            <a:r>
              <a:rPr lang="ar-SY" sz="2400" b="1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منهج البحث </a:t>
            </a:r>
          </a:p>
          <a:p>
            <a:pPr algn="r" rtl="1"/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كان منهج تحليلي تطبيقي.</a:t>
            </a:r>
            <a:endParaRPr lang="ar-SA" sz="24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55913" y="27066577"/>
            <a:ext cx="195287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800" b="1" dirty="0"/>
              <a:t>[1]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ANALYSIS OF SERVER CLUSTERING ITS USES AND IMPLEMENTATION Bachelor’s thesis Information Technology 2018 Maksim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Paderin</a:t>
            </a:r>
            <a:r>
              <a:rPr lang="ar-S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[2] ANALYSIS OF SERVER CLUSTERING ITS USES AND IMPLEMENTATION Bachelor’s thesis Information Technology 2018 Maksim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Paderin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[4]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https://www.indeed.com/career-advice/career-development/types-of-servers [8] Data Virtualization Explained _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AltexSoft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, 2021.[12]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Comparative Study of Virtual Machine Software Packages with Real Operating System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Arunkumar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Jayaraman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Pavankumar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Rayapudi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,2020 [14]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Microsoft SQL Server Failover Cluster Instance on VMware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Stretched Cluster _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Vmware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, 2021 (https://core.vmware.com/resource/microsoft-sql-server-failover-cluster-instance-vmware-vsan-stretched-cluster#section5 ) [18] vsphere-esxi-vcenter-server-65-command-line-interface-concepts-examples-guide, 2019.[19] Top 10 VMware Performance Metrics That Every VMware Admin Must Monitor (by Priya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Balasubramaniam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2020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)</a:t>
            </a:r>
            <a:r>
              <a:rPr lang="en-US" sz="1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http://poshukach.com/redir?user_type=32&amp;type=sr&amp;redir=eJzLKCkpKLbS1y8vL9cryUgtTi0t1kvL1E_KLCkuKUpNzNXPSMxLyUnVNzQwMDLRNzQ2N7Yw0fdNzC7OzI0PSExJLcrM0ytISbMvTi0sTc1LTrU1VMssdszJyS9PTbGtZGAwNDMzMDU1sTAwZbjoHp6WlrYoxLHSfO6J5_IrAFeFKsU&amp;src=5e580c&amp;via_page=1</a:t>
            </a:r>
            <a:r>
              <a:rPr lang="ar-S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</a:t>
            </a:r>
            <a:endParaRPr lang="ar-SA" sz="1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987350" y="14616832"/>
            <a:ext cx="73952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النتائج</a:t>
            </a:r>
            <a:endParaRPr lang="en-US" sz="28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788058" y="4437535"/>
            <a:ext cx="1500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إعداد</a:t>
            </a:r>
            <a:r>
              <a:rPr lang="ar-SY" sz="2800" b="1" dirty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: </a:t>
            </a:r>
            <a:r>
              <a:rPr lang="ar-SA" sz="2800" b="1" dirty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المهندسة دارينا مأمون يونس</a:t>
            </a:r>
          </a:p>
        </p:txBody>
      </p:sp>
      <p:sp>
        <p:nvSpPr>
          <p:cNvPr id="135" name="Parallelogram 134"/>
          <p:cNvSpPr/>
          <p:nvPr/>
        </p:nvSpPr>
        <p:spPr>
          <a:xfrm>
            <a:off x="14447748" y="20773360"/>
            <a:ext cx="6384883" cy="970947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2846028" y="20936134"/>
            <a:ext cx="7395292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النتائج والمناقشة</a:t>
            </a:r>
            <a:endParaRPr lang="en-US" sz="32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01143" y="22040016"/>
            <a:ext cx="194041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إن تطبيق هذا البحث بشكل عملي كما عرض سابقاً يكمن باختيارين رئيسيين وهما:</a:t>
            </a:r>
          </a:p>
          <a:p>
            <a:pPr algn="justLow" rtl="1"/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1.اختيار بيئة فيزيائية كما هو متعارف عليه وستكون تكلفتها عالية كما رأينا سابقاً. وتتمثل بخسارة الموارد الفائضة ، أو نقص الموارد عند الحاجة ، أو فشل جزء مادي ما من المخدم وبالتالي توقف الخدمة التي يقدمها المخدم عن العمل.</a:t>
            </a:r>
          </a:p>
          <a:p>
            <a:pPr algn="justLow" rtl="1"/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2.اختيار بيئة افتراضية مبنية على جهاز فيزيائي واحد مما سيوفر بشكل كبير ويقتصد بالمصاريف والتكلفة. ويتمثل بـإدارة الموارد ونقلها من خدمة لأخرى ، وعند  فشل عقدة ما لن يتوقف النظام عن الخدمة لان العقد الأخرى تقوم بالمهام الكافية. تم قياس الأداء من داخل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Windows Server   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للتأكد من سرعة نقل البيانات واستخدم قرص الـ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SSD Flash 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كذاكرة تخزين مؤقتة لسرعة الوصول اليها وتبادل  بيانات المستخدمين .</a:t>
            </a:r>
          </a:p>
          <a:p>
            <a:pPr algn="justLow" rtl="1"/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في هذا البحث تم تحويل القرص الصلب من نوع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HDD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إلى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SSD Flash  ،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والسبب في التعديل هو الحصول على أداء عال ، عندما يرى الـ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vSan 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أن القرص الحالي من نوع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HDD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فانه يطبق خوارزميات تختلف عن خوارزميات الـ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SDD ،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علماً أن خوارزميات الـ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Flash 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أفضل من حيث سرعة الكتابة وتبادل المعلومات وتم دراسة  التغير على مستوى الذاكرة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RAM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ووحدة المعالجة المركزية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CPU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بعد فقدان العقدة واستقرار العنقود على عقدتين .</a:t>
            </a:r>
            <a:endParaRPr lang="ar-SY" sz="24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72857" y="10475666"/>
            <a:ext cx="6567782" cy="10109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2479722" rtl="0" eaLnBrk="1" latinLnBrk="0" hangingPunct="1"/>
            <a:endParaRPr lang="en-US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66596" y="9728873"/>
            <a:ext cx="4212016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القسم </a:t>
            </a:r>
            <a:r>
              <a:rPr lang="ar-SY" sz="32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النظري</a:t>
            </a:r>
            <a:endParaRPr lang="en-US" sz="32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63045" y="10923973"/>
            <a:ext cx="5931486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Y" sz="2400" b="1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المحاكاة الافتراضية للمخدم 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هو طريقة لتشغيل عدة أنظمة تشغيل افتراضية مستقلة على مخدم فعلي واحد. يتم عادةً ، تنفيذ طبقة برمجية رفيعة تسمى 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hypervisor 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على مخدم فعلي (مضيف افتراضي)، وتقدم تجريداً للأجهزة الأساسية لاستضافة أجهزة افتراضية متعددة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(VMs)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، 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كل من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VMs 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تنفذ إما غير معدلة (في حالة التمثيل الافتراضي الكامل)، أو نسخة معدلة قليلاً (في حالة شبه افتراضي) لنظام التشغيل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.</a:t>
            </a:r>
          </a:p>
          <a:p>
            <a:pPr algn="justLow" rtl="1"/>
            <a:r>
              <a:rPr lang="ar-SA" sz="2400" b="1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VMware ESXi </a:t>
            </a:r>
            <a:r>
              <a:rPr lang="ar-SA" sz="2400" b="1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هو نظام تشغيل ذات مشرف (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hypervisor)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يعتمد على نظام التشغيل 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VMkernel 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الذي يتفاعل مع العملاء التي تعمل في الطبقة العليا منه .</a:t>
            </a:r>
          </a:p>
          <a:p>
            <a:pPr algn="justLow" rtl="1"/>
            <a:r>
              <a:rPr lang="en-US" sz="2400" b="1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VMware VSAN </a:t>
            </a:r>
            <a:r>
              <a:rPr lang="ar-SA" sz="2400" b="1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يجب أن يكون المضيفون في مجموعة 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Virtual SAN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جزءاً من شبكة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Virtual SAN 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وعلى نفس الشبكة الفرعية بغض النظر عما إذا كان المضيفون يساهمون في التخزين أم لا. وتتطلب شبكة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SAN  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الافتراضية  منفذ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VMkernel  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مخصصاً وتستخدم بروتوكول نقل خاص لحركة المرور بين المضيفين. يمكن تكوين محولات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VSAN </a:t>
            </a:r>
            <a:r>
              <a:rPr lang="ar-SA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القياسية أو استخدام محول موزع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vSphere </a:t>
            </a:r>
            <a:endParaRPr lang="ar-SA" sz="24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3688" y="10615702"/>
            <a:ext cx="6273325" cy="10091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081" y="9661418"/>
            <a:ext cx="4212016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القسم العملي</a:t>
            </a:r>
            <a:endParaRPr lang="en-US" sz="32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320" y="11076641"/>
            <a:ext cx="5670039" cy="957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انشاء ثلاث عقد باستخدام ثلاثة مخدمات فيزيائية مستقلة وتنصيب نظام تشغيل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ESXI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.</a:t>
            </a:r>
            <a:endParaRPr lang="en-US" sz="24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marL="342900" marR="0" lvl="0" indent="-342900" algn="justLow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انشاء  نظام تشغيل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Windows Server 2012 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لإنشاء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DNS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للاستمرار بالعمل وربط النقاط العنقودية الثلاث.</a:t>
            </a:r>
            <a:endParaRPr lang="en-US" sz="24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marL="342900" marR="0" lvl="0" indent="-342900" algn="justLow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تنصيب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vCenter 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للتحكم بالعقد الثلاث ودمجها معاً.</a:t>
            </a:r>
            <a:endParaRPr lang="en-US" sz="24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marL="342900" marR="0" lvl="0" indent="-342900" algn="justLow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تنصيب قاعدة البيانات على آلة افتراضية  باستخدام الـ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vCenter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.</a:t>
            </a:r>
            <a:endParaRPr lang="en-US" sz="24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marL="342900" marR="0" lvl="0" indent="-342900" algn="justLow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القيام بالخطوات اللازمة لاستخدام الشبكة للربط بين النقاط العنقودية الثلاث وتامين مستوى الحماية اللازم.</a:t>
            </a:r>
            <a:endParaRPr lang="en-US" sz="24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marL="342900" marR="0" lvl="0" indent="-342900" algn="justLow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انشاء مساحة التخزين المشتركة للاستخدام من قبل النقاط العنقودية باستخدام أقراص التخزين على كل مخدم على حدة وتفعيل ميزة الـ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FTT Failure to 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والتي تؤمن الحماية للبيانات الموجودة وضمان عدم توقف عمل قاعدة البيانات في حال توقف إحدى النقاط العنقودية.</a:t>
            </a:r>
            <a:endParaRPr lang="en-US" sz="24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marL="342900" marR="0" lvl="0" indent="-342900" algn="justLow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لابد من وجود مراقبة دائمة لصحة النقاط العنقودية بالتفصيل.</a:t>
            </a:r>
            <a:endParaRPr lang="en-US" sz="24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marL="342900" marR="0" lvl="0" indent="-342900" algn="justLow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استخدام التقارير من داخل الـ </a:t>
            </a:r>
            <a:r>
              <a:rPr lang="en-US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vCenter </a:t>
            </a:r>
            <a:r>
              <a:rPr lang="ar-SY" sz="2400" dirty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بهدف ضمان العمل</a:t>
            </a:r>
            <a:r>
              <a:rPr lang="ar-SY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805" y="-142290"/>
            <a:ext cx="3006822" cy="300682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1224667" y="476630"/>
            <a:ext cx="6921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جامعة دمشق</a:t>
            </a:r>
          </a:p>
          <a:p>
            <a:pPr algn="r"/>
            <a:r>
              <a:rPr lang="ar-SA" sz="2800" dirty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كلية الهندسة الميكانيكية والكهربائية </a:t>
            </a:r>
          </a:p>
          <a:p>
            <a:pPr algn="r"/>
            <a:r>
              <a:rPr lang="ar-SA" sz="2800" dirty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قسم هندسة الحواسيب والأتمتة</a:t>
            </a:r>
            <a:endParaRPr lang="en-US" sz="2800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" y="29954905"/>
            <a:ext cx="7109460" cy="31237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7074058" y="29945681"/>
            <a:ext cx="7109460" cy="312370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54" name="Flowchart: Process 53"/>
          <p:cNvSpPr/>
          <p:nvPr/>
        </p:nvSpPr>
        <p:spPr>
          <a:xfrm>
            <a:off x="14183517" y="29945681"/>
            <a:ext cx="7212807" cy="321594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865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4">
      <a:dk1>
        <a:sysClr val="windowText" lastClr="000000"/>
      </a:dk1>
      <a:lt1>
        <a:sysClr val="window" lastClr="FFFFFF"/>
      </a:lt1>
      <a:dk2>
        <a:srgbClr val="F2F2F2"/>
      </a:dk2>
      <a:lt2>
        <a:srgbClr val="BFBFBF"/>
      </a:lt2>
      <a:accent1>
        <a:srgbClr val="C01823"/>
      </a:accent1>
      <a:accent2>
        <a:srgbClr val="FFCF00"/>
      </a:accent2>
      <a:accent3>
        <a:srgbClr val="003C77"/>
      </a:accent3>
      <a:accent4>
        <a:srgbClr val="C01823"/>
      </a:accent4>
      <a:accent5>
        <a:srgbClr val="FFCF00"/>
      </a:accent5>
      <a:accent6>
        <a:srgbClr val="003C77"/>
      </a:accent6>
      <a:hlink>
        <a:srgbClr val="FFFFFF"/>
      </a:hlink>
      <a:folHlink>
        <a:srgbClr val="0C0C0C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1016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Bahij TheSansArabic Plain</vt:lpstr>
      <vt:lpstr>Calibri Light</vt:lpstr>
      <vt:lpstr>Times New Roman</vt:lpstr>
      <vt:lpstr>Arial</vt:lpstr>
      <vt:lpstr>Office Theme</vt:lpstr>
      <vt:lpstr>PowerPoint Presentation</vt:lpstr>
    </vt:vector>
  </TitlesOfParts>
  <Company>Comeng designer.comeng@gmail.com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Ammar Albesher</dc:creator>
  <cp:lastModifiedBy>DELL</cp:lastModifiedBy>
  <cp:revision>60</cp:revision>
  <dcterms:created xsi:type="dcterms:W3CDTF">2018-10-14T06:27:45Z</dcterms:created>
  <dcterms:modified xsi:type="dcterms:W3CDTF">2022-10-23T04:56:28Z</dcterms:modified>
</cp:coreProperties>
</file>