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4" r:id="rId2"/>
  </p:sldIdLst>
  <p:sldSz cx="21396325" cy="30267275"/>
  <p:notesSz cx="6858000" cy="9144000"/>
  <p:embeddedFontLst>
    <p:embeddedFont>
      <p:font typeface="Bahij TheSansArabic Plain" panose="02040503050201020203" charset="-78"/>
      <p:regular r:id="rId4"/>
    </p:embeddedFont>
    <p:embeddedFont>
      <p:font typeface="Calibri" panose="020F0502020204030204" pitchFamily="34" charset="0"/>
      <p:regular r:id="rId5"/>
      <p:bold r:id="rId6"/>
    </p:embeddedFont>
    <p:embeddedFont>
      <p:font typeface="Calibri Light" panose="020F0302020204030204" pitchFamily="34" charset="0"/>
      <p:regular r:id="rId7"/>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58" d="100"/>
          <a:sy n="58" d="100"/>
        </p:scale>
        <p:origin x="125" y="86"/>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3/10/2023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3/10/2023</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669894" y="18022589"/>
            <a:ext cx="20052933" cy="710287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745718" y="26285560"/>
            <a:ext cx="19977109" cy="336880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10550745"/>
            <a:ext cx="20114780" cy="658222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766813" y="2332575"/>
            <a:ext cx="19963521" cy="2708434"/>
          </a:xfrm>
          <a:prstGeom prst="rect">
            <a:avLst/>
          </a:prstGeom>
          <a:noFill/>
        </p:spPr>
        <p:txBody>
          <a:bodyPr wrap="square" rtlCol="0">
            <a:spAutoFit/>
          </a:bodyPr>
          <a:lstStyle/>
          <a:p>
            <a:pPr algn="ctr" rtl="1"/>
            <a:r>
              <a:rPr lang="ar-SY" sz="4000" b="1" dirty="0"/>
              <a:t>تطوير مرشح قابل لإعادة التشكيل في تطبيقات تقنية الراديو الإدراكي</a:t>
            </a:r>
          </a:p>
          <a:p>
            <a:pPr marL="0" marR="0" algn="ctr" rtl="1">
              <a:spcBef>
                <a:spcPts val="0"/>
              </a:spcBef>
              <a:spcAft>
                <a:spcPts val="0"/>
              </a:spcAft>
            </a:pPr>
            <a:r>
              <a:rPr lang="ar-SY" sz="1800" dirty="0">
                <a:effectLst/>
                <a:latin typeface="Times New Roman" panose="02020603050405020304" pitchFamily="18" charset="0"/>
                <a:ea typeface="Times New Roman" panose="02020603050405020304" pitchFamily="18" charset="0"/>
                <a:cs typeface="Traditional Arabic" panose="02020603050405020304" pitchFamily="18" charset="-78"/>
              </a:rPr>
              <a:t> </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ctr" rtl="1">
              <a:spcBef>
                <a:spcPts val="0"/>
              </a:spcBef>
              <a:spcAft>
                <a:spcPts val="0"/>
              </a:spcAft>
            </a:pPr>
            <a:r>
              <a:rPr lang="en-US" sz="4000" b="1" dirty="0">
                <a:effectLst/>
                <a:latin typeface="Times New Roman" panose="02020603050405020304" pitchFamily="18" charset="0"/>
                <a:ea typeface="Times New Roman" panose="02020603050405020304" pitchFamily="18" charset="0"/>
                <a:cs typeface="Traditional Arabic" panose="02020603050405020304" pitchFamily="18" charset="-78"/>
              </a:rPr>
              <a:t>Development of a Reconfigurable Filter for Cognitive Radio Technique Applications</a:t>
            </a:r>
            <a:endParaRPr lang="en-US" sz="40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algn="ctr" rtl="1"/>
            <a:endParaRPr lang="ar-SY" sz="3600" dirty="0"/>
          </a:p>
          <a:p>
            <a:pPr algn="ctr" rtl="1"/>
            <a:endParaRPr lang="en-US" sz="3600" dirty="0"/>
          </a:p>
        </p:txBody>
      </p:sp>
      <p:sp>
        <p:nvSpPr>
          <p:cNvPr id="98" name="Rectangle 97"/>
          <p:cNvSpPr/>
          <p:nvPr/>
        </p:nvSpPr>
        <p:spPr>
          <a:xfrm>
            <a:off x="647232" y="6682559"/>
            <a:ext cx="20114779" cy="255457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669894" y="6871864"/>
            <a:ext cx="20060440" cy="3262432"/>
          </a:xfrm>
          <a:prstGeom prst="rect">
            <a:avLst/>
          </a:prstGeom>
        </p:spPr>
        <p:txBody>
          <a:bodyPr wrap="square">
            <a:spAutoFit/>
          </a:bodyPr>
          <a:lstStyle/>
          <a:p>
            <a:pPr algn="just" rtl="1">
              <a:spcAft>
                <a:spcPts val="600"/>
              </a:spcAft>
            </a:pPr>
            <a:r>
              <a:rPr lang="ar-SY" sz="2800" b="1" dirty="0">
                <a:effectLst/>
                <a:latin typeface="Times New Roman" panose="02020603050405020304" pitchFamily="18" charset="0"/>
                <a:ea typeface="Times New Roman" panose="02020603050405020304" pitchFamily="18" charset="0"/>
                <a:cs typeface="Traditional Arabic" panose="02020603050405020304" pitchFamily="18" charset="-78"/>
              </a:rPr>
              <a:t>يتناول البحث طريقة تحليلية لتصميم مرشح تمرير مجال عديم الإنعكاس بتردد مركزي وعرض مجال قابلين للتوليف. تم تقديم نموذج تمرير منخفض أولي للمرشح ومن ثم إجراء تحويله إلى مرشح تمرير مجال برنانات تفرعية وعواكس سماحيات. تُعطى جميع محددات التصميم بعلاقات مباشرة بدلالة التردد المركزي للمرشح وعرض المجال النسبي وممانعة مدخل الدارة وقيم العناصر الموَّسطة لمرشح التمرير المنخفض الأولي بحيث يمكن تصميم المرشح بطريقة تحليلية ودون اللجوء للطرق التجريبية وذلك بالمحاكاة والتصميم باستخدام الحاسب و بالاعتماد على برمجيات محاكاة الدارات الميكروية و المحاكاة الكهراطيسية الموثوقة (</a:t>
            </a:r>
            <a:r>
              <a:rPr lang="en-US" sz="2800" b="1" dirty="0" err="1">
                <a:effectLst/>
                <a:latin typeface="Times New Roman" panose="02020603050405020304" pitchFamily="18" charset="0"/>
                <a:ea typeface="Times New Roman" panose="02020603050405020304" pitchFamily="18" charset="0"/>
                <a:cs typeface="Traditional Arabic" panose="02020603050405020304" pitchFamily="18" charset="-78"/>
              </a:rPr>
              <a:t>Ansys,ADS,AWR,MATLAB</a:t>
            </a:r>
            <a:r>
              <a:rPr lang="ar-SY" sz="2800" b="1" dirty="0">
                <a:effectLst/>
                <a:latin typeface="Times New Roman" panose="02020603050405020304" pitchFamily="18" charset="0"/>
                <a:ea typeface="Times New Roman" panose="02020603050405020304" pitchFamily="18" charset="0"/>
                <a:cs typeface="Traditional Arabic" panose="02020603050405020304" pitchFamily="18" charset="-78"/>
              </a:rPr>
              <a:t>).</a:t>
            </a:r>
            <a:endParaRPr lang="en-US" sz="2800" b="1"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just" rtl="1">
              <a:spcBef>
                <a:spcPts val="0"/>
              </a:spcBef>
              <a:spcAft>
                <a:spcPts val="600"/>
              </a:spcAft>
            </a:pPr>
            <a:endParaRPr lang="en-US" sz="2800" b="1"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br>
              <a:rPr lang="ar-SA" sz="2800" dirty="0">
                <a:solidFill>
                  <a:srgbClr val="000000"/>
                </a:solidFill>
                <a:latin typeface="Bahij TheSansArabic Plain" panose="02040503050201020203" pitchFamily="18" charset="-78"/>
                <a:cs typeface="Bahij TheSansArabic Plain" panose="02040503050201020203" pitchFamily="18" charset="-78"/>
              </a:rPr>
            </a:br>
            <a:endParaRPr lang="ar-SA" sz="2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663812" y="11035808"/>
            <a:ext cx="18873172" cy="3801041"/>
          </a:xfrm>
          <a:prstGeom prst="rect">
            <a:avLst/>
          </a:prstGeom>
        </p:spPr>
        <p:txBody>
          <a:bodyPr wrap="square">
            <a:spAutoFit/>
          </a:bodyPr>
          <a:lstStyle/>
          <a:p>
            <a:pPr marL="457200" indent="-457200" algn="just" rtl="1">
              <a:buFont typeface="Courier New" panose="02070309020205020404" pitchFamily="49" charset="0"/>
              <a:buChar char="o"/>
            </a:pPr>
            <a:r>
              <a:rPr lang="ar-SA" sz="3200" b="1" dirty="0"/>
              <a:t>أهمية البحث:</a:t>
            </a:r>
            <a:endParaRPr lang="ar-SY" sz="2800" dirty="0"/>
          </a:p>
          <a:p>
            <a:pPr marL="0" marR="0" algn="just" rtl="1">
              <a:spcBef>
                <a:spcPts val="0"/>
              </a:spcBef>
              <a:spcAft>
                <a:spcPts val="600"/>
              </a:spcAft>
            </a:pPr>
            <a:r>
              <a:rPr lang="ar-SY" sz="2800" dirty="0"/>
              <a:t>جاءت أهمية الدراسة على اعتبار أن تصميم المرشحات القابلة لإعادة التشكيل في نظم الاتصالات الحديثة أمراً ضرورياً لعدة أسباب منها: تصغير الحجم مقارنةً باستخدام بنك مرشحات، تخفيف الوزن وتوفير التكلفة المادية في تصميم الواجهة الأمامية للمستقبل وتحقيق متطلبات نظم الاتصالات الحديثة</a:t>
            </a:r>
            <a:r>
              <a:rPr lang="ar-SY" sz="2800" dirty="0">
                <a:effectLst/>
                <a:latin typeface="Times New Roman" panose="02020603050405020304" pitchFamily="18" charset="0"/>
                <a:ea typeface="Times New Roman" panose="02020603050405020304" pitchFamily="18" charset="0"/>
                <a:cs typeface="Traditional Arabic" panose="02020603050405020304" pitchFamily="18" charset="-78"/>
              </a:rPr>
              <a:t>.</a:t>
            </a:r>
            <a:endParaRPr lang="en-US" sz="2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457200" indent="-457200" algn="just" rtl="1">
              <a:buFont typeface="Courier New" panose="02070309020205020404" pitchFamily="49" charset="0"/>
              <a:buChar char="o"/>
            </a:pPr>
            <a:r>
              <a:rPr lang="ar-SA" sz="3200" b="1" dirty="0"/>
              <a:t>مسوغات مشروع البح</a:t>
            </a:r>
            <a:r>
              <a:rPr lang="ar-SY" sz="3200" b="1" dirty="0"/>
              <a:t>ث:</a:t>
            </a:r>
          </a:p>
          <a:p>
            <a:pPr algn="just" rtl="1"/>
            <a:r>
              <a:rPr lang="ar-SY" sz="2800" dirty="0"/>
              <a:t>العمل على تطوير مرشح قابل لإعادة التشكيل بما يتوافق مع المجالات الترددية المستخدمة في أنظمة الراديو الإدراكي .</a:t>
            </a:r>
          </a:p>
          <a:p>
            <a:pPr marL="457200" indent="-457200" algn="just" rtl="1">
              <a:buFont typeface="Courier New" panose="02070309020205020404" pitchFamily="49" charset="0"/>
              <a:buChar char="o"/>
            </a:pPr>
            <a:r>
              <a:rPr lang="ar-SY" sz="3200" b="1" dirty="0"/>
              <a:t>أهداف البحث</a:t>
            </a:r>
            <a:r>
              <a:rPr lang="ar-SA" sz="3200" b="1" dirty="0"/>
              <a:t>:</a:t>
            </a:r>
            <a:endParaRPr lang="ar-SY" sz="3200" dirty="0"/>
          </a:p>
          <a:p>
            <a:pPr marL="0" marR="0" algn="just" rtl="1">
              <a:spcBef>
                <a:spcPts val="0"/>
              </a:spcBef>
              <a:spcAft>
                <a:spcPts val="600"/>
              </a:spcAft>
            </a:pPr>
            <a:r>
              <a:rPr lang="ar-SY" sz="2800" dirty="0"/>
              <a:t>يهدف البحث لتصميم مرشح قابل لإعادة التشكيل بتوليف كل من تردّد العمل وعرض المجال ليعمل بما يتوافق مع المجالات الترددية المعتمدة في نظم الراديو الإدراكي بالاعتماد على تقانة الخطوط الشرائحية الميكروية وعناصر توليف متاحة (ثنائيات متغيرة السعة).</a:t>
            </a:r>
            <a:endParaRPr lang="en-US" sz="2800" dirty="0"/>
          </a:p>
        </p:txBody>
      </p:sp>
      <p:sp>
        <p:nvSpPr>
          <p:cNvPr id="122" name="Rectangle 121"/>
          <p:cNvSpPr/>
          <p:nvPr/>
        </p:nvSpPr>
        <p:spPr>
          <a:xfrm>
            <a:off x="807341" y="26514782"/>
            <a:ext cx="20183462" cy="3293209"/>
          </a:xfrm>
          <a:prstGeom prst="rect">
            <a:avLst/>
          </a:prstGeom>
        </p:spPr>
        <p:txBody>
          <a:bodyPr wrap="square">
            <a:spAutoFit/>
          </a:bodyPr>
          <a:lstStyle/>
          <a:p>
            <a:pPr marL="457200" indent="-457200" algn="just">
              <a:buFont typeface="Arial" panose="020B0604020202020204" pitchFamily="34" charset="0"/>
              <a:buChar char="•"/>
            </a:pPr>
            <a:r>
              <a:rPr lang="en-US" sz="1600" dirty="0"/>
              <a:t> Adapted from: H. A. Mohamed, H. B. El-</a:t>
            </a:r>
            <a:r>
              <a:rPr lang="en-US" sz="1600" dirty="0" err="1"/>
              <a:t>Shaarawy</a:t>
            </a:r>
            <a:r>
              <a:rPr lang="en-US" sz="1600" dirty="0"/>
              <a:t>, </a:t>
            </a:r>
            <a:r>
              <a:rPr lang="en-US" sz="1600" dirty="0" err="1"/>
              <a:t>Esmat</a:t>
            </a:r>
            <a:r>
              <a:rPr lang="en-US" sz="1600" dirty="0"/>
              <a:t>. A.F. Abdallah and H. S. El-</a:t>
            </a:r>
            <a:r>
              <a:rPr lang="en-US" sz="1600" dirty="0" err="1"/>
              <a:t>Hennawy</a:t>
            </a:r>
            <a:r>
              <a:rPr lang="en-US" sz="1600" dirty="0"/>
              <a:t>, “Frequency-reconﬁgurable microstrip filter with dual mode resonators using RF PIN diodes and DGS"  International Journal of Microwave and Wireless Technologies, vol.7, no. 6, pp.661-669, Dec.  2015.</a:t>
            </a:r>
          </a:p>
          <a:p>
            <a:pPr marL="457200" indent="-457200" algn="just">
              <a:buFont typeface="Arial" panose="020B0604020202020204" pitchFamily="34" charset="0"/>
              <a:buChar char="•"/>
            </a:pPr>
            <a:r>
              <a:rPr lang="en-US" sz="1600" dirty="0"/>
              <a:t>Arain, Salman, et al. "Reconfigurable Bandwidth Bandpass Filter With Enhanced Out-of-Band Rejection Using pi-Section-Loaded Ring Resonator." IEEE Microwave and Wireless Components Letters 28.1 (2017): 28-30.</a:t>
            </a:r>
          </a:p>
          <a:p>
            <a:pPr algn="just"/>
            <a:endParaRPr lang="en-US" sz="1600" dirty="0"/>
          </a:p>
          <a:p>
            <a:pPr marL="457200" indent="-457200" algn="just">
              <a:buFont typeface="Arial" panose="020B0604020202020204" pitchFamily="34" charset="0"/>
              <a:buChar char="•"/>
            </a:pPr>
            <a:r>
              <a:rPr lang="en-US" sz="1600" dirty="0"/>
              <a:t>G. Zhang, Y. Xu and X. Wang, "Compact Tunable Bandpass Filter With Wide Tuning Range of Centre Frequency and Bandwidth Using Short Coupled Lines," in IEEE Access, vol. 6, pp. 2962-2969, 2018,</a:t>
            </a:r>
          </a:p>
          <a:p>
            <a:pPr algn="just"/>
            <a:endParaRPr lang="en-US" sz="1600" dirty="0"/>
          </a:p>
          <a:p>
            <a:pPr marL="457200" indent="-457200" algn="just">
              <a:buFont typeface="Arial" panose="020B0604020202020204" pitchFamily="34" charset="0"/>
              <a:buChar char="•"/>
            </a:pPr>
            <a:r>
              <a:rPr lang="en-US" sz="1600" dirty="0"/>
              <a:t>Al-Yasir, Yasir, et al. "Design of very compact </a:t>
            </a:r>
            <a:r>
              <a:rPr lang="en-US" sz="1600" dirty="0" err="1"/>
              <a:t>combline</a:t>
            </a:r>
            <a:r>
              <a:rPr lang="en-US" sz="1600" dirty="0"/>
              <a:t> band-pass filter for 5G applications." (2018): 61-4.</a:t>
            </a:r>
          </a:p>
          <a:p>
            <a:pPr marL="457200" indent="-457200" algn="just">
              <a:buFont typeface="Arial" panose="020B0604020202020204" pitchFamily="34" charset="0"/>
              <a:buChar char="•"/>
            </a:pPr>
            <a:r>
              <a:rPr lang="en-US" sz="1600" dirty="0"/>
              <a:t>Jeong, </a:t>
            </a:r>
            <a:r>
              <a:rPr lang="en-US" sz="1600" dirty="0" err="1"/>
              <a:t>Seong</a:t>
            </a:r>
            <a:r>
              <a:rPr lang="en-US" sz="1600" dirty="0"/>
              <a:t>-Wook, Tae-Hak Lee, and </a:t>
            </a:r>
            <a:r>
              <a:rPr lang="en-US" sz="1600" dirty="0" err="1"/>
              <a:t>Juseop</a:t>
            </a:r>
            <a:r>
              <a:rPr lang="en-US" sz="1600" dirty="0"/>
              <a:t> Lee. "Frequency-and bandwidth-tunable absorptive bandpass filter." IEEE Transactions on Microwave Theory and Techniques 67.6 (2019): 2172-2180.</a:t>
            </a:r>
            <a:endParaRPr lang="ar-SY" sz="1600" dirty="0"/>
          </a:p>
          <a:p>
            <a:pPr marL="457200" lvl="0" indent="-457200" algn="just">
              <a:buFont typeface="Arial" panose="020B0604020202020204" pitchFamily="34" charset="0"/>
              <a:buChar char="•"/>
            </a:pPr>
            <a:r>
              <a:rPr lang="en-US" sz="1600" dirty="0"/>
              <a:t>Al-Yasir, Yasir IA, et al. "Recent progress in the design of 4G/5G reconfigurable filters." Electronics 8.1 (2019): 114.</a:t>
            </a:r>
          </a:p>
          <a:p>
            <a:pPr marL="457200" indent="-457200" algn="just">
              <a:buFont typeface="Arial" panose="020B0604020202020204" pitchFamily="34" charset="0"/>
              <a:buChar char="•"/>
            </a:pPr>
            <a:r>
              <a:rPr lang="en-US" sz="1600" dirty="0"/>
              <a:t>H. Islam, S. Das, T. Bose and T. Ali, "Diode Based Reconfigurable Microwave Filters for Cognitive Radio Applications: A Review," in IEEE Access, vol. 8, pp. 185429-185444, 2020</a:t>
            </a:r>
            <a:r>
              <a:rPr lang="ar-SY" sz="1600" dirty="0"/>
              <a:t>.</a:t>
            </a:r>
          </a:p>
          <a:p>
            <a:pPr marL="457200" indent="-457200" algn="just">
              <a:buFont typeface="Arial" panose="020B0604020202020204" pitchFamily="34" charset="0"/>
              <a:buChar char="•"/>
            </a:pPr>
            <a:endParaRPr lang="en-US" sz="1600" dirty="0"/>
          </a:p>
          <a:p>
            <a:pPr marL="457200" indent="-457200" algn="just">
              <a:buFont typeface="Arial" panose="020B0604020202020204" pitchFamily="34" charset="0"/>
              <a:buChar char="•"/>
            </a:pPr>
            <a:r>
              <a:rPr lang="en-US" sz="1600" dirty="0"/>
              <a:t>M. Fan, K. Song and Y. Fan, "Reconfigurable Bandpass Filter With Wide-Range Bandwidth and Frequency Control," in IEEE Transactions on Circuits and Systems II: Express Briefs, vol. 68, no. 6, pp. 1758-1762, June 2021.</a:t>
            </a:r>
          </a:p>
          <a:p>
            <a:pPr marL="457200" lvl="0" indent="-457200" algn="just">
              <a:buFont typeface="Arial" panose="020B0604020202020204" pitchFamily="34" charset="0"/>
              <a:buChar char="•"/>
            </a:pPr>
            <a:endParaRPr lang="en-US" sz="1600" dirty="0"/>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10865486" y="18544894"/>
            <a:ext cx="9299645" cy="7663636"/>
          </a:xfrm>
          <a:prstGeom prst="rect">
            <a:avLst/>
          </a:prstGeom>
        </p:spPr>
        <p:txBody>
          <a:bodyPr wrap="square">
            <a:spAutoFit/>
          </a:bodyPr>
          <a:lstStyle/>
          <a:p>
            <a:pPr marL="457200" indent="-457200" algn="just" rtl="1">
              <a:lnSpc>
                <a:spcPct val="150000"/>
              </a:lnSpc>
              <a:buFont typeface="+mj-lt"/>
              <a:buAutoNum type="arabicPeriod"/>
            </a:pPr>
            <a:r>
              <a:rPr lang="ar-SY" sz="2400" dirty="0">
                <a:solidFill>
                  <a:srgbClr val="000000"/>
                </a:solidFill>
                <a:latin typeface="Bahij TheSansArabic Plain" panose="02040503050201020203" pitchFamily="18" charset="-78"/>
                <a:cs typeface="Bahij TheSansArabic Plain" panose="02040503050201020203" pitchFamily="18" charset="-78"/>
              </a:rPr>
              <a:t>تم التمكن من تقديم طريقة لتركيب وتصميم مرشح تمرير مجال قابل للتوليف عديم الإنعكاس. تعتمد طريقة التركيب على التحويل من نموذج تمرير منخفض أولي إلى مرشح تمرير مجال برنانات عناصر موَّزعة تفرعية متعاقبة بينها عواكس سماحيات. </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marL="457200" indent="-457200" algn="r" rtl="1">
              <a:lnSpc>
                <a:spcPct val="150000"/>
              </a:lnSpc>
              <a:buFont typeface="+mj-lt"/>
              <a:buAutoNum type="arabicPeriod"/>
            </a:pPr>
            <a:r>
              <a:rPr lang="ar-SY" sz="2400" dirty="0">
                <a:solidFill>
                  <a:srgbClr val="000000"/>
                </a:solidFill>
                <a:latin typeface="Bahij TheSansArabic Plain" panose="02040503050201020203" pitchFamily="18" charset="-78"/>
                <a:cs typeface="Bahij TheSansArabic Plain" panose="02040503050201020203" pitchFamily="18" charset="-78"/>
              </a:rPr>
              <a:t>جميع معادلات التصميم تم استنتاجها بشكل علاقات مباشرة وبذلك فإن تصميم مرشحات باستجابات مختلفة يتم بطريقة تحليلية ودون الحاجة لعملية أمثلة (</a:t>
            </a:r>
            <a:r>
              <a:rPr lang="en-GB" sz="2400" dirty="0">
                <a:solidFill>
                  <a:srgbClr val="000000"/>
                </a:solidFill>
                <a:latin typeface="Bahij TheSansArabic Plain" panose="02040503050201020203" pitchFamily="18" charset="-78"/>
                <a:cs typeface="Bahij TheSansArabic Plain" panose="02040503050201020203" pitchFamily="18" charset="-78"/>
              </a:rPr>
              <a:t>Optimization</a:t>
            </a:r>
            <a:r>
              <a:rPr lang="ar-SY" sz="2400" dirty="0">
                <a:solidFill>
                  <a:srgbClr val="000000"/>
                </a:solidFill>
                <a:latin typeface="Bahij TheSansArabic Plain" panose="02040503050201020203" pitchFamily="18" charset="-78"/>
                <a:cs typeface="Bahij TheSansArabic Plain" panose="02040503050201020203" pitchFamily="18" charset="-78"/>
              </a:rPr>
              <a:t>) ودون اللجوء لعملية التصميم بطريقة التجريب والخطأ  </a:t>
            </a:r>
            <a:r>
              <a:rPr lang="en-GB" sz="2400" dirty="0">
                <a:solidFill>
                  <a:srgbClr val="000000"/>
                </a:solidFill>
                <a:latin typeface="Bahij TheSansArabic Plain" panose="02040503050201020203" pitchFamily="18" charset="-78"/>
                <a:cs typeface="Bahij TheSansArabic Plain" panose="02040503050201020203" pitchFamily="18" charset="-78"/>
              </a:rPr>
              <a:t>trial-and-error process</a:t>
            </a:r>
            <a:r>
              <a:rPr lang="ar-SY" sz="2400" dirty="0">
                <a:solidFill>
                  <a:srgbClr val="000000"/>
                </a:solidFill>
                <a:latin typeface="Bahij TheSansArabic Plain" panose="02040503050201020203" pitchFamily="18" charset="-78"/>
                <a:cs typeface="Bahij TheSansArabic Plain" panose="02040503050201020203" pitchFamily="18" charset="-78"/>
              </a:rPr>
              <a:t> المتبعة عادةً في تصميم المرشحات الميكروية، تم تقديم رنان أرومة (</a:t>
            </a:r>
            <a:r>
              <a:rPr lang="en-GB" sz="2400" dirty="0">
                <a:solidFill>
                  <a:srgbClr val="000000"/>
                </a:solidFill>
                <a:latin typeface="Bahij TheSansArabic Plain" panose="02040503050201020203" pitchFamily="18" charset="-78"/>
                <a:cs typeface="Bahij TheSansArabic Plain" panose="02040503050201020203" pitchFamily="18" charset="-78"/>
              </a:rPr>
              <a:t>Stub Resonator</a:t>
            </a:r>
            <a:r>
              <a:rPr lang="ar-SY" sz="2400" dirty="0">
                <a:solidFill>
                  <a:srgbClr val="000000"/>
                </a:solidFill>
                <a:latin typeface="Bahij TheSansArabic Plain" panose="02040503050201020203" pitchFamily="18" charset="-78"/>
                <a:cs typeface="Bahij TheSansArabic Plain" panose="02040503050201020203" pitchFamily="18" charset="-78"/>
              </a:rPr>
              <a:t>) بتردد رنين وعامل ميل نفاذية (</a:t>
            </a:r>
            <a:r>
              <a:rPr lang="en-GB" sz="2400" dirty="0">
                <a:solidFill>
                  <a:srgbClr val="000000"/>
                </a:solidFill>
                <a:latin typeface="Bahij TheSansArabic Plain" panose="02040503050201020203" pitchFamily="18" charset="-78"/>
                <a:cs typeface="Bahij TheSansArabic Plain" panose="02040503050201020203" pitchFamily="18" charset="-78"/>
              </a:rPr>
              <a:t>Susceptance Slope Parameter</a:t>
            </a:r>
            <a:r>
              <a:rPr lang="ar-SY" sz="2400" dirty="0">
                <a:solidFill>
                  <a:srgbClr val="000000"/>
                </a:solidFill>
                <a:latin typeface="Bahij TheSansArabic Plain" panose="02040503050201020203" pitchFamily="18" charset="-78"/>
                <a:cs typeface="Bahij TheSansArabic Plain" panose="02040503050201020203" pitchFamily="18" charset="-78"/>
              </a:rPr>
              <a:t>) قابلين للتوليف.</a:t>
            </a:r>
          </a:p>
          <a:p>
            <a:pPr marL="457200" indent="-457200" algn="r" rtl="1">
              <a:lnSpc>
                <a:spcPct val="150000"/>
              </a:lnSpc>
              <a:buFont typeface="+mj-lt"/>
              <a:buAutoNum type="arabicPeriod"/>
            </a:pPr>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lnSpc>
                <a:spcPct val="150000"/>
              </a:lnSpc>
            </a:pPr>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lvl="1" algn="just" rtl="1"/>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2649847"/>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الإلكترونيات والاتصالات </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27" name="Rectangle 26"/>
          <p:cNvSpPr/>
          <p:nvPr/>
        </p:nvSpPr>
        <p:spPr>
          <a:xfrm>
            <a:off x="896549" y="18590322"/>
            <a:ext cx="9634291" cy="6140142"/>
          </a:xfrm>
          <a:prstGeom prst="rect">
            <a:avLst/>
          </a:prstGeom>
        </p:spPr>
        <p:txBody>
          <a:bodyPr wrap="square">
            <a:spAutoFit/>
          </a:bodyPr>
          <a:lstStyle/>
          <a:p>
            <a:pPr algn="r" rtl="1">
              <a:lnSpc>
                <a:spcPct val="150000"/>
              </a:lnSpc>
            </a:pPr>
            <a:r>
              <a:rPr lang="ar-SY" sz="2400" dirty="0">
                <a:solidFill>
                  <a:srgbClr val="000000"/>
                </a:solidFill>
                <a:latin typeface="Bahij TheSansArabic Plain" panose="02040503050201020203" pitchFamily="18" charset="-78"/>
                <a:cs typeface="Bahij TheSansArabic Plain" panose="02040503050201020203" pitchFamily="18" charset="-78"/>
              </a:rPr>
              <a:t> 3. تم التوثق من الطريقة المستنتجة بتركيب وتصميم مرشح تمرير مجال بتقانة الخطوط الشرائحية الميكروية يمكن توليف تردده المركزي وعرض مجاله النسبي ضمن مجال عمل ترددي يمكن استخدامه في تطبيقات الراديو الإدراكي.</a:t>
            </a:r>
          </a:p>
          <a:p>
            <a:pPr marL="457200" indent="-457200" algn="r" rtl="1">
              <a:lnSpc>
                <a:spcPct val="150000"/>
              </a:lnSpc>
              <a:buFont typeface="+mj-lt"/>
              <a:buAutoNum type="arabicPeriod" startAt="4"/>
            </a:pPr>
            <a:r>
              <a:rPr lang="ar-SY" sz="2400" dirty="0">
                <a:solidFill>
                  <a:srgbClr val="000000"/>
                </a:solidFill>
                <a:latin typeface="Bahij TheSansArabic Plain" panose="02040503050201020203" pitchFamily="18" charset="-78"/>
                <a:cs typeface="Bahij TheSansArabic Plain" panose="02040503050201020203" pitchFamily="18" charset="-78"/>
              </a:rPr>
              <a:t>مقارنة نتائج العمل المنجز خلال هذا البحث مع نتائج أهم الدراسات في مجال المرشحات الميكروية القابلة للتوليف وبينت نتائج المقارنة إن المرشح المصمم خلال هذا البحث يتميز بأداء جيد وفقد تمرير منخفض. ويبدي المرشح المصمم مجال توليف عريض للتردد المركزي وعرض المجال وذلك بالنظر للمجال الصغير اللازم لتوليف المكثفات المتغيرة. كما يتميز بانتقائية عالية وامكانية توليف كلا التردد المركزي وعرض المجال النسبي له.</a:t>
            </a:r>
            <a:endParaRPr lang="en-US" sz="2400" dirty="0">
              <a:solidFill>
                <a:srgbClr val="000000"/>
              </a:solidFill>
              <a:latin typeface="Bahij TheSansArabic Plain" panose="02040503050201020203" pitchFamily="18" charset="-78"/>
              <a:cs typeface="Bahij TheSansArabic Plain" panose="02040503050201020203" pitchFamily="18" charset="-78"/>
            </a:endParaRPr>
          </a:p>
        </p:txBody>
      </p:sp>
      <p:graphicFrame>
        <p:nvGraphicFramePr>
          <p:cNvPr id="3" name="Table 4">
            <a:extLst>
              <a:ext uri="{FF2B5EF4-FFF2-40B4-BE49-F238E27FC236}">
                <a16:creationId xmlns:a16="http://schemas.microsoft.com/office/drawing/2014/main" id="{5BA574EF-B639-C0C5-B728-C82F49AB2776}"/>
              </a:ext>
            </a:extLst>
          </p:cNvPr>
          <p:cNvGraphicFramePr>
            <a:graphicFrameLocks noGrp="1"/>
          </p:cNvGraphicFramePr>
          <p:nvPr>
            <p:extLst>
              <p:ext uri="{D42A27DB-BD31-4B8C-83A1-F6EECF244321}">
                <p14:modId xmlns:p14="http://schemas.microsoft.com/office/powerpoint/2010/main" val="3730766578"/>
              </p:ext>
            </p:extLst>
          </p:nvPr>
        </p:nvGraphicFramePr>
        <p:xfrm>
          <a:off x="3398731" y="4294939"/>
          <a:ext cx="14264218" cy="1466724"/>
        </p:xfrm>
        <a:graphic>
          <a:graphicData uri="http://schemas.openxmlformats.org/drawingml/2006/table">
            <a:tbl>
              <a:tblPr firstRow="1" bandRow="1">
                <a:tableStyleId>{5C22544A-7EE6-4342-B048-85BDC9FD1C3A}</a:tableStyleId>
              </a:tblPr>
              <a:tblGrid>
                <a:gridCol w="7132109">
                  <a:extLst>
                    <a:ext uri="{9D8B030D-6E8A-4147-A177-3AD203B41FA5}">
                      <a16:colId xmlns:a16="http://schemas.microsoft.com/office/drawing/2014/main" val="12581963"/>
                    </a:ext>
                  </a:extLst>
                </a:gridCol>
                <a:gridCol w="7132109">
                  <a:extLst>
                    <a:ext uri="{9D8B030D-6E8A-4147-A177-3AD203B41FA5}">
                      <a16:colId xmlns:a16="http://schemas.microsoft.com/office/drawing/2014/main" val="346966693"/>
                    </a:ext>
                  </a:extLst>
                </a:gridCol>
              </a:tblGrid>
              <a:tr h="370840">
                <a:tc gridSpan="2">
                  <a:txBody>
                    <a:bodyPr/>
                    <a:lstStyle/>
                    <a:p>
                      <a:pPr algn="ctr"/>
                      <a:r>
                        <a:rPr lang="ar-SY" b="1" dirty="0">
                          <a:solidFill>
                            <a:schemeClr val="tx1"/>
                          </a:solidFill>
                        </a:rPr>
                        <a:t>م. إيمان محمد الجزائري</a:t>
                      </a:r>
                      <a:endParaRPr lang="en-US" b="1" dirty="0">
                        <a:solidFill>
                          <a:schemeClr val="tx1"/>
                        </a:solidFill>
                      </a:endParaRPr>
                    </a:p>
                  </a:txBody>
                  <a:tcPr>
                    <a:noFill/>
                  </a:tcPr>
                </a:tc>
                <a:tc hMerge="1">
                  <a:txBody>
                    <a:bodyPr/>
                    <a:lstStyle/>
                    <a:p>
                      <a:endParaRPr lang="en-US" dirty="0"/>
                    </a:p>
                  </a:txBody>
                  <a:tcPr/>
                </a:tc>
                <a:extLst>
                  <a:ext uri="{0D108BD9-81ED-4DB2-BD59-A6C34878D82A}">
                    <a16:rowId xmlns:a16="http://schemas.microsoft.com/office/drawing/2014/main" val="3094730340"/>
                  </a:ext>
                </a:extLst>
              </a:tr>
              <a:tr h="370840">
                <a:tc>
                  <a:txBody>
                    <a:bodyPr/>
                    <a:lstStyle/>
                    <a:p>
                      <a:pPr algn="ctr"/>
                      <a:r>
                        <a:rPr lang="ar-SY" b="1" dirty="0"/>
                        <a:t>د. عبد الكريم السالم</a:t>
                      </a:r>
                      <a:endParaRPr lang="en-US" b="1" dirty="0"/>
                    </a:p>
                  </a:txBody>
                  <a:tcPr>
                    <a:noFill/>
                  </a:tcPr>
                </a:tc>
                <a:tc>
                  <a:txBody>
                    <a:bodyPr/>
                    <a:lstStyle/>
                    <a:p>
                      <a:pPr algn="ctr"/>
                      <a:r>
                        <a:rPr lang="ar-SY" b="1" dirty="0"/>
                        <a:t>د. فواز مفضي</a:t>
                      </a:r>
                      <a:endParaRPr lang="en-US" b="1" dirty="0"/>
                    </a:p>
                  </a:txBody>
                  <a:tcPr>
                    <a:noFill/>
                  </a:tcPr>
                </a:tc>
                <a:extLst>
                  <a:ext uri="{0D108BD9-81ED-4DB2-BD59-A6C34878D82A}">
                    <a16:rowId xmlns:a16="http://schemas.microsoft.com/office/drawing/2014/main" val="1027712976"/>
                  </a:ext>
                </a:extLst>
              </a:tr>
            </a:tbl>
          </a:graphicData>
        </a:graphic>
      </p:graphicFrame>
    </p:spTree>
    <p:extLst>
      <p:ext uri="{BB962C8B-B14F-4D97-AF65-F5344CB8AC3E}">
        <p14:creationId xmlns:p14="http://schemas.microsoft.com/office/powerpoint/2010/main" val="2925438403"/>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783</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Courier New</vt:lpstr>
      <vt:lpstr>Arial</vt:lpstr>
      <vt:lpstr>Calibri</vt:lpstr>
      <vt:lpstr>Times New Roman</vt:lpstr>
      <vt:lpstr>Calibri Light</vt:lpstr>
      <vt:lpstr>Bahij TheSansArabic Plain</vt:lpstr>
      <vt:lpstr>Office Theme</vt:lpstr>
      <vt:lpstr>PowerPoint Presentation</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wael al khanji</cp:lastModifiedBy>
  <cp:revision>51</cp:revision>
  <dcterms:created xsi:type="dcterms:W3CDTF">2018-10-14T06:27:45Z</dcterms:created>
  <dcterms:modified xsi:type="dcterms:W3CDTF">2023-03-10T13:44:52Z</dcterms:modified>
</cp:coreProperties>
</file>