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9" r:id="rId2"/>
  </p:sldIdLst>
  <p:sldSz cx="21383625" cy="30240288"/>
  <p:notesSz cx="6858000" cy="9144000"/>
  <p:embeddedFontLst>
    <p:embeddedFont>
      <p:font typeface="Bahij TheSansArabic Plain" panose="02040503050201020203" charset="-78"/>
      <p:regular r:id="rId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50" d="100"/>
          <a:sy n="50" d="100"/>
        </p:scale>
        <p:origin x="276" y="-30"/>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4306CB59-546B-4B47-A588-2E47A1EAD55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 xmlns:a16="http://schemas.microsoft.com/office/drawing/2014/main" id="{371DE358-820A-4497-872E-06E86BF323DA}"/>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 xmlns:a16="http://schemas.microsoft.com/office/drawing/2014/main" id="{E7D28591-16A7-401D-876B-B779C1CBF118}"/>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2C99A7A5-BEE1-4FD8-BBE4-7C7263668C2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 xmlns:a16="http://schemas.microsoft.com/office/drawing/2014/main" id="{0BE6D687-A0DA-4168-A002-20E8AECFB87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 xmlns:a16="http://schemas.microsoft.com/office/drawing/2014/main" id="{D1F2679B-4BA6-425D-AE7F-59351138E477}"/>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6F00167E-C40E-4E4B-A4CA-B0C9F086F9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 xmlns:a16="http://schemas.microsoft.com/office/drawing/2014/main" id="{CFB17084-E79D-40E4-B81F-D2D96CCB5AB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 xmlns:a16="http://schemas.microsoft.com/office/drawing/2014/main" id="{7292FA10-781D-46CC-8A4A-4E9E837831E6}"/>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B94CE640-1DF4-47AE-8A47-EC90678B032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 xmlns:a16="http://schemas.microsoft.com/office/drawing/2014/main" id="{8F5491F1-A0F4-497E-8930-BAC9590E451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 xmlns:a16="http://schemas.microsoft.com/office/drawing/2014/main" id="{81C44E4A-5EF2-452A-9AAC-DF602411731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113A4BED-DAD1-4FA4-ADBD-585846D11008}"/>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 xmlns:a16="http://schemas.microsoft.com/office/drawing/2014/main" id="{E62CA565-A9EA-48FB-84B4-4C244D3959A9}"/>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 xmlns:a16="http://schemas.microsoft.com/office/drawing/2014/main" id="{0A7CA20A-DA6B-48B3-A428-1C0F78A40C78}"/>
              </a:ext>
            </a:extLst>
          </p:cNvPr>
          <p:cNvSpPr>
            <a:spLocks noGrp="1"/>
          </p:cNvSpPr>
          <p:nvPr>
            <p:ph type="body" sz="quarter" idx="10"/>
          </p:nvPr>
        </p:nvSpPr>
        <p:spPr/>
        <p:txBody>
          <a:bodyPr/>
          <a:lstStyle/>
          <a:p>
            <a:r>
              <a:rPr lang="ar-SY" sz="4800" dirty="0"/>
              <a:t>تطوير التكامل بين شبكات الحساسات اللاسلكية والحوسبة السحابية وإنترنت الأشياء</a:t>
            </a:r>
          </a:p>
          <a:p>
            <a:endParaRPr lang="en-US" sz="4800" dirty="0"/>
          </a:p>
        </p:txBody>
      </p:sp>
      <p:sp>
        <p:nvSpPr>
          <p:cNvPr id="15" name="Text Placeholder 14">
            <a:extLst>
              <a:ext uri="{FF2B5EF4-FFF2-40B4-BE49-F238E27FC236}">
                <a16:creationId xmlns="" xmlns:a16="http://schemas.microsoft.com/office/drawing/2014/main" id="{56F740E6-7C58-4939-A077-91A9BB447E5E}"/>
              </a:ext>
            </a:extLst>
          </p:cNvPr>
          <p:cNvSpPr>
            <a:spLocks noGrp="1"/>
          </p:cNvSpPr>
          <p:nvPr>
            <p:ph type="body" sz="quarter" idx="11"/>
          </p:nvPr>
        </p:nvSpPr>
        <p:spPr>
          <a:xfrm>
            <a:off x="1066799" y="4562441"/>
            <a:ext cx="19707225" cy="847759"/>
          </a:xfrm>
        </p:spPr>
        <p:txBody>
          <a:bodyPr/>
          <a:lstStyle/>
          <a:p>
            <a:r>
              <a:rPr lang="en-US" dirty="0"/>
              <a:t>Improvement the Integration of WSN, Cloud Computing and IoT</a:t>
            </a:r>
          </a:p>
          <a:p>
            <a:endParaRPr lang="en-US" dirty="0"/>
          </a:p>
        </p:txBody>
      </p:sp>
      <p:sp>
        <p:nvSpPr>
          <p:cNvPr id="16" name="Text Placeholder 15">
            <a:extLst>
              <a:ext uri="{FF2B5EF4-FFF2-40B4-BE49-F238E27FC236}">
                <a16:creationId xmlns="" xmlns:a16="http://schemas.microsoft.com/office/drawing/2014/main" id="{A6A760E3-39ED-40CB-9A25-DD73FAAF49EE}"/>
              </a:ext>
            </a:extLst>
          </p:cNvPr>
          <p:cNvSpPr>
            <a:spLocks noGrp="1"/>
          </p:cNvSpPr>
          <p:nvPr>
            <p:ph type="body" sz="quarter" idx="12"/>
          </p:nvPr>
        </p:nvSpPr>
        <p:spPr/>
        <p:txBody>
          <a:bodyPr/>
          <a:lstStyle/>
          <a:p>
            <a:r>
              <a:rPr lang="ar-SY" dirty="0"/>
              <a:t>المهندسة عبير آصف منصور</a:t>
            </a:r>
            <a:endParaRPr lang="en-US" dirty="0"/>
          </a:p>
          <a:p>
            <a:endParaRPr lang="en-US" dirty="0"/>
          </a:p>
        </p:txBody>
      </p:sp>
      <p:sp>
        <p:nvSpPr>
          <p:cNvPr id="17" name="Text Placeholder 16">
            <a:extLst>
              <a:ext uri="{FF2B5EF4-FFF2-40B4-BE49-F238E27FC236}">
                <a16:creationId xmlns="" xmlns:a16="http://schemas.microsoft.com/office/drawing/2014/main" id="{1A6E1B9E-FB05-4753-978A-15CFFC796347}"/>
              </a:ext>
            </a:extLst>
          </p:cNvPr>
          <p:cNvSpPr>
            <a:spLocks noGrp="1"/>
          </p:cNvSpPr>
          <p:nvPr>
            <p:ph type="body" sz="quarter" idx="13"/>
          </p:nvPr>
        </p:nvSpPr>
        <p:spPr/>
        <p:txBody>
          <a:bodyPr/>
          <a:lstStyle/>
          <a:p>
            <a:r>
              <a:rPr lang="ar-SY" dirty="0"/>
              <a:t>الأستاذ الدكتور المهندس نديم شاهين</a:t>
            </a:r>
            <a:endParaRPr lang="en-US" dirty="0"/>
          </a:p>
          <a:p>
            <a:endParaRPr lang="en-US" dirty="0"/>
          </a:p>
        </p:txBody>
      </p:sp>
      <p:sp>
        <p:nvSpPr>
          <p:cNvPr id="18" name="Text Placeholder 17">
            <a:extLst>
              <a:ext uri="{FF2B5EF4-FFF2-40B4-BE49-F238E27FC236}">
                <a16:creationId xmlns="" xmlns:a16="http://schemas.microsoft.com/office/drawing/2014/main" id="{A7395FB7-9DCC-4471-A3F8-4AB99366916F}"/>
              </a:ext>
            </a:extLst>
          </p:cNvPr>
          <p:cNvSpPr>
            <a:spLocks noGrp="1"/>
          </p:cNvSpPr>
          <p:nvPr>
            <p:ph type="body" sz="quarter" idx="14"/>
          </p:nvPr>
        </p:nvSpPr>
        <p:spPr>
          <a:xfrm>
            <a:off x="11709400" y="2368136"/>
            <a:ext cx="6896100" cy="373222"/>
          </a:xfrm>
        </p:spPr>
        <p:txBody>
          <a:bodyPr/>
          <a:lstStyle/>
          <a:p>
            <a:r>
              <a:rPr lang="ar-SY" dirty="0" smtClean="0"/>
              <a:t>قسم هندسة الإلكترونيات والاتصالات</a:t>
            </a:r>
            <a:endParaRPr lang="en-US" dirty="0"/>
          </a:p>
        </p:txBody>
      </p:sp>
      <p:sp>
        <p:nvSpPr>
          <p:cNvPr id="19" name="Text Placeholder 18">
            <a:extLst>
              <a:ext uri="{FF2B5EF4-FFF2-40B4-BE49-F238E27FC236}">
                <a16:creationId xmlns="" xmlns:a16="http://schemas.microsoft.com/office/drawing/2014/main" id="{11177935-E9E2-4A11-A26B-B96244B86089}"/>
              </a:ext>
            </a:extLst>
          </p:cNvPr>
          <p:cNvSpPr>
            <a:spLocks noGrp="1"/>
          </p:cNvSpPr>
          <p:nvPr>
            <p:ph type="body" sz="quarter" idx="15"/>
          </p:nvPr>
        </p:nvSpPr>
        <p:spPr/>
        <p:txBody>
          <a:bodyPr/>
          <a:lstStyle/>
          <a:p>
            <a:pPr lvl="0"/>
            <a:r>
              <a:rPr lang="ar-SA" sz="2400" dirty="0"/>
              <a:t>شهد كل من إنترنت الأشياء </a:t>
            </a:r>
            <a:r>
              <a:rPr lang="en-US" sz="2400" dirty="0"/>
              <a:t>IoT</a:t>
            </a:r>
            <a:r>
              <a:rPr lang="ar-SA" sz="2400" dirty="0"/>
              <a:t>، والحوسبة السحابية </a:t>
            </a:r>
            <a:r>
              <a:rPr lang="en-US" sz="2400" dirty="0"/>
              <a:t> </a:t>
            </a:r>
            <a:r>
              <a:rPr lang="en-US" sz="2400" dirty="0" smtClean="0"/>
              <a:t>CC </a:t>
            </a:r>
            <a:r>
              <a:rPr lang="ar-SA" sz="2400" dirty="0"/>
              <a:t>تطورًا مستقلًا في الأجهزة، والبرامج الخاصة بهم سنوات </a:t>
            </a:r>
            <a:r>
              <a:rPr lang="ar-SA" sz="2400" dirty="0" smtClean="0"/>
              <a:t>عديدة</a:t>
            </a:r>
            <a:r>
              <a:rPr lang="ar-SY" sz="2400" dirty="0" smtClean="0"/>
              <a:t>، </a:t>
            </a:r>
            <a:r>
              <a:rPr lang="ar-SY" sz="2400" dirty="0"/>
              <a:t>و</a:t>
            </a:r>
            <a:r>
              <a:rPr lang="ar-SA" sz="2400" dirty="0" smtClean="0"/>
              <a:t>بالنظر </a:t>
            </a:r>
            <a:r>
              <a:rPr lang="ar-SA" sz="2400" dirty="0"/>
              <a:t>إلى الإمكانات الهائلة لهاتين التقنيتين والطريقة التي يكملان بها بعضهما بعضًا، فقد دُمجا لتشكيل ما يشار إليه عمومًا باسم سحابة الأشياء (</a:t>
            </a:r>
            <a:r>
              <a:rPr lang="en-US" sz="2400" dirty="0"/>
              <a:t>CoT</a:t>
            </a:r>
            <a:r>
              <a:rPr lang="ar-SA" sz="2400" dirty="0"/>
              <a:t>)</a:t>
            </a:r>
            <a:r>
              <a:rPr lang="en-US" sz="2400" dirty="0"/>
              <a:t>Cloud of Things</a:t>
            </a:r>
            <a:r>
              <a:rPr lang="ar-SA" sz="2400" dirty="0"/>
              <a:t>، هذا التكامل مفيد؛ لأن النظام الناتج يكون أكثر قوة وذكاء ويقدم حلولًا واعدة للمستخدمين. ومع ذلك، فإن النموذج الجديد (</a:t>
            </a:r>
            <a:r>
              <a:rPr lang="en-US" sz="2400" dirty="0"/>
              <a:t>CoT</a:t>
            </a:r>
            <a:r>
              <a:rPr lang="ar-SA" sz="2400" dirty="0"/>
              <a:t>) يواجه عددًا كبيرًا من التحديات التي تحتاج إلى معالجة مثل الموثوقية، وقابلية التوسع، وعدم التجانس، واستهلاك الطاقة، والتوحيد القياسي </a:t>
            </a:r>
            <a:r>
              <a:rPr lang="ar-SA" sz="2400" dirty="0" smtClean="0"/>
              <a:t>وغيرها</a:t>
            </a:r>
            <a:r>
              <a:rPr lang="ar-SY" sz="2400" dirty="0" smtClean="0"/>
              <a:t>.</a:t>
            </a:r>
          </a:p>
          <a:p>
            <a:r>
              <a:rPr lang="ar-EG" sz="2400" dirty="0"/>
              <a:t>الدمج بين توفر المصادر والحفاظ على الأمن، والخصوصية هو من المهام الصعبة؛ لتحقيق التكامل</a:t>
            </a:r>
            <a:r>
              <a:rPr lang="ar-SY" sz="2400" dirty="0"/>
              <a:t>، </a:t>
            </a:r>
            <a:r>
              <a:rPr lang="ar-EG" sz="2400" dirty="0"/>
              <a:t>ويجب العمل على ذلك بوساطة تطبيق تقنيات تشفير فعالة تحقق جودة الخدمة المطلوبة.</a:t>
            </a:r>
            <a:endParaRPr lang="en-US" sz="2400" dirty="0"/>
          </a:p>
          <a:p>
            <a:pPr lvl="0"/>
            <a:r>
              <a:rPr lang="ar-SA" sz="2400" dirty="0"/>
              <a:t>التشفير الهجين هو تقنية جديدة لتشفير البيانات وفك تشفيرها يمزج بين السرعة، والراحة في مخطط التشفير العام غير المتناظر مع قوة التشفير لنظام التشفير المتناظر.</a:t>
            </a:r>
            <a:endParaRPr lang="ar-SY" sz="2400" dirty="0" smtClean="0"/>
          </a:p>
        </p:txBody>
      </p:sp>
      <p:sp>
        <p:nvSpPr>
          <p:cNvPr id="20" name="Text Placeholder 19">
            <a:extLst>
              <a:ext uri="{FF2B5EF4-FFF2-40B4-BE49-F238E27FC236}">
                <a16:creationId xmlns="" xmlns:a16="http://schemas.microsoft.com/office/drawing/2014/main" id="{FF428FE8-676F-4310-A095-D14EB0643829}"/>
              </a:ext>
            </a:extLst>
          </p:cNvPr>
          <p:cNvSpPr>
            <a:spLocks noGrp="1"/>
          </p:cNvSpPr>
          <p:nvPr>
            <p:ph type="body" sz="quarter" idx="16"/>
          </p:nvPr>
        </p:nvSpPr>
        <p:spPr>
          <a:xfrm>
            <a:off x="7943850" y="11944350"/>
            <a:ext cx="5753100" cy="8458200"/>
          </a:xfrm>
        </p:spPr>
        <p:txBody>
          <a:bodyPr/>
          <a:lstStyle/>
          <a:p>
            <a:r>
              <a:rPr lang="ar-SY" sz="2400" dirty="0" smtClean="0"/>
              <a:t>ف</a:t>
            </a:r>
            <a:r>
              <a:rPr lang="ar-SA" sz="2400" dirty="0" smtClean="0"/>
              <a:t>ي </a:t>
            </a:r>
            <a:r>
              <a:rPr lang="ar-SA" sz="2400" dirty="0"/>
              <a:t>البنية المقترحة، </a:t>
            </a:r>
            <a:r>
              <a:rPr lang="ar-SY" sz="2400" dirty="0" smtClean="0"/>
              <a:t>نُفذّت </a:t>
            </a:r>
            <a:r>
              <a:rPr lang="ar-SY" sz="2400" dirty="0"/>
              <a:t>المحاكاة باستخدام </a:t>
            </a:r>
            <a:r>
              <a:rPr lang="ar-SY" sz="2400" dirty="0" smtClean="0"/>
              <a:t>المحاكي</a:t>
            </a:r>
            <a:r>
              <a:rPr lang="en-US" sz="2400" dirty="0"/>
              <a:t>.</a:t>
            </a:r>
            <a:r>
              <a:rPr lang="en-US" sz="2400" dirty="0" smtClean="0"/>
              <a:t>CONTIKI </a:t>
            </a:r>
            <a:r>
              <a:rPr lang="en-US" sz="2400" dirty="0"/>
              <a:t>COOJA </a:t>
            </a:r>
            <a:r>
              <a:rPr lang="en-US" sz="2400" dirty="0" smtClean="0"/>
              <a:t>3.0</a:t>
            </a:r>
            <a:endParaRPr lang="ar-SY" sz="2400" dirty="0" smtClean="0"/>
          </a:p>
          <a:p>
            <a:r>
              <a:rPr lang="ar-SA" sz="2400" dirty="0" smtClean="0"/>
              <a:t>مُكّنت </a:t>
            </a:r>
            <a:r>
              <a:rPr lang="ar-SA" sz="2400" dirty="0"/>
              <a:t>مجموعة من عقد الحساسات اللاسلكية بالاعتماد على تقنية إنترنت الأشياء باستخدام شبكة </a:t>
            </a:r>
            <a:r>
              <a:rPr lang="en-US" sz="2400" dirty="0"/>
              <a:t>IEEE 802.15.4</a:t>
            </a:r>
            <a:r>
              <a:rPr lang="ar-SA" sz="2400" dirty="0"/>
              <a:t>، ونُفّذ التوجيه باستخدام بروتوكول </a:t>
            </a:r>
            <a:r>
              <a:rPr lang="en-US" sz="2400" dirty="0"/>
              <a:t>RPL</a:t>
            </a:r>
            <a:r>
              <a:rPr lang="ar-SA" sz="2400" dirty="0"/>
              <a:t>، </a:t>
            </a:r>
            <a:r>
              <a:rPr lang="ar-SA" sz="2400" dirty="0" smtClean="0"/>
              <a:t>و</a:t>
            </a:r>
            <a:r>
              <a:rPr lang="ar-SY" sz="2400" dirty="0" smtClean="0"/>
              <a:t>نُفذ الربط السحابي </a:t>
            </a:r>
            <a:r>
              <a:rPr lang="ar-SA" sz="2400" dirty="0" smtClean="0"/>
              <a:t>باستخدام </a:t>
            </a:r>
            <a:r>
              <a:rPr lang="ar-SA" sz="2400" dirty="0"/>
              <a:t>بروتوكول </a:t>
            </a:r>
            <a:r>
              <a:rPr lang="en-US" sz="2400" dirty="0"/>
              <a:t>MQTT</a:t>
            </a:r>
            <a:r>
              <a:rPr lang="ar-SA" sz="2400" dirty="0"/>
              <a:t> </a:t>
            </a:r>
            <a:r>
              <a:rPr lang="ar-SY" sz="2400" dirty="0" smtClean="0"/>
              <a:t>ك</a:t>
            </a:r>
            <a:r>
              <a:rPr lang="ar-SA" sz="2400" dirty="0" smtClean="0"/>
              <a:t>بروتوكول </a:t>
            </a:r>
            <a:r>
              <a:rPr lang="ar-SA" sz="2400" dirty="0"/>
              <a:t>طبقة تطبيقات، ثم </a:t>
            </a:r>
            <a:r>
              <a:rPr lang="ar-SY" sz="2400" dirty="0" smtClean="0"/>
              <a:t>تشفير البيانات المتبادلة </a:t>
            </a:r>
            <a:r>
              <a:rPr lang="ar-EG" sz="2400" dirty="0" smtClean="0"/>
              <a:t>بين </a:t>
            </a:r>
            <a:r>
              <a:rPr lang="ar-EG" sz="2400" dirty="0"/>
              <a:t>العقد بالشبكة جميعها مع المخدم السحابي باستخدام التشفير </a:t>
            </a:r>
            <a:r>
              <a:rPr lang="ar-EG" sz="2400" dirty="0" smtClean="0"/>
              <a:t>الهجين</a:t>
            </a:r>
            <a:r>
              <a:rPr lang="ar-SY" sz="2400" dirty="0" smtClean="0"/>
              <a:t>،</a:t>
            </a:r>
            <a:r>
              <a:rPr lang="ar-SA" sz="2400" dirty="0" smtClean="0"/>
              <a:t> </a:t>
            </a:r>
            <a:r>
              <a:rPr lang="ar-SA" sz="2400" dirty="0"/>
              <a:t>إذ تُستخدم خوارزمية تشفير </a:t>
            </a:r>
            <a:r>
              <a:rPr lang="en-US" sz="2400" dirty="0"/>
              <a:t>AES-256</a:t>
            </a:r>
            <a:r>
              <a:rPr lang="ar-SA" sz="2400" dirty="0"/>
              <a:t>؛ لتشفير البيانات وفك تشفيرها مع استخدام </a:t>
            </a:r>
            <a:r>
              <a:rPr lang="en-US" sz="2400" dirty="0"/>
              <a:t>ECC</a:t>
            </a:r>
            <a:r>
              <a:rPr lang="ar-SA" sz="2400" dirty="0"/>
              <a:t>، لتوليد مفاتيح التشفير وتوقيعها رقميًا وتوزيعها</a:t>
            </a:r>
            <a:r>
              <a:rPr lang="ar-SY" sz="2400" dirty="0" smtClean="0"/>
              <a:t>.</a:t>
            </a:r>
            <a:endParaRPr lang="en-US" sz="2400" dirty="0" smtClean="0"/>
          </a:p>
          <a:p>
            <a:r>
              <a:rPr lang="ar-SY" sz="2400" dirty="0" smtClean="0"/>
              <a:t>درست مجموعة من </a:t>
            </a:r>
            <a:r>
              <a:rPr lang="ar-SY" sz="2400" dirty="0"/>
              <a:t>مقاييس الأداء وهي معدل تسليم الرزم، ومعدل استهلاك الطاقة، وزمن تنفيذ </a:t>
            </a:r>
            <a:r>
              <a:rPr lang="ar-SY" sz="2400" dirty="0" smtClean="0"/>
              <a:t>الخوارزمية، </a:t>
            </a:r>
            <a:r>
              <a:rPr lang="ar-SY" sz="2400" dirty="0" smtClean="0"/>
              <a:t>فضلاً </a:t>
            </a:r>
            <a:r>
              <a:rPr lang="ar-SY" sz="2400" dirty="0" smtClean="0"/>
              <a:t>عن تطبيق </a:t>
            </a:r>
            <a:r>
              <a:rPr lang="ar-SY" sz="2400" dirty="0"/>
              <a:t>هجوم الثقب الأسود على الشبكة؛ </a:t>
            </a:r>
            <a:r>
              <a:rPr lang="ar-SY" sz="2400" dirty="0" smtClean="0"/>
              <a:t>والتحقق </a:t>
            </a:r>
            <a:r>
              <a:rPr lang="ar-SY" sz="2400" dirty="0"/>
              <a:t>من حصانة </a:t>
            </a:r>
            <a:r>
              <a:rPr lang="ar-SY" sz="2400" dirty="0" smtClean="0"/>
              <a:t>الشبكة من الهجوم، </a:t>
            </a:r>
            <a:r>
              <a:rPr lang="ar-SY" sz="2400" dirty="0"/>
              <a:t>وفعالية الآلية المقترحة.</a:t>
            </a:r>
            <a:endParaRPr lang="en-US" sz="2400" dirty="0"/>
          </a:p>
          <a:p>
            <a:endParaRPr lang="en-US" sz="2400" dirty="0"/>
          </a:p>
          <a:p>
            <a:endParaRPr lang="en-US" sz="2400" dirty="0"/>
          </a:p>
        </p:txBody>
      </p:sp>
      <p:sp>
        <p:nvSpPr>
          <p:cNvPr id="21" name="Text Placeholder 20">
            <a:extLst>
              <a:ext uri="{FF2B5EF4-FFF2-40B4-BE49-F238E27FC236}">
                <a16:creationId xmlns="" xmlns:a16="http://schemas.microsoft.com/office/drawing/2014/main" id="{C614B07B-0DD8-441E-930C-F5AD46300D6E}"/>
              </a:ext>
            </a:extLst>
          </p:cNvPr>
          <p:cNvSpPr>
            <a:spLocks noGrp="1"/>
          </p:cNvSpPr>
          <p:nvPr>
            <p:ph type="body" sz="quarter" idx="17"/>
          </p:nvPr>
        </p:nvSpPr>
        <p:spPr/>
        <p:txBody>
          <a:bodyPr/>
          <a:lstStyle/>
          <a:p>
            <a:r>
              <a:rPr lang="ar-SY" sz="2400" dirty="0" smtClean="0"/>
              <a:t>صُمم </a:t>
            </a:r>
            <a:r>
              <a:rPr lang="ar-SY" sz="2400" dirty="0"/>
              <a:t>الموقع السحابي </a:t>
            </a:r>
            <a:r>
              <a:rPr lang="ar-SY" sz="2400" dirty="0" smtClean="0"/>
              <a:t>لتخزين البيانات المجمعة من عقد الحساسات على </a:t>
            </a:r>
            <a:r>
              <a:rPr lang="ar-SY" sz="2400" dirty="0"/>
              <a:t>أن يكون لكل مستخدم إمكانية إنشاء حساب، وتسجيل دخول إلى الشبكة الخاصة به، والحصول على البيانات المخزنة في </a:t>
            </a:r>
            <a:r>
              <a:rPr lang="ar-SY" sz="2400" dirty="0" smtClean="0"/>
              <a:t>السحابة.</a:t>
            </a:r>
          </a:p>
          <a:p>
            <a:r>
              <a:rPr lang="ar-SY" sz="2400" dirty="0"/>
              <a:t>بعد تشفير البيانات المجمعة من عقد الحساسات في الشبكة سترسل هذه البيانات بصيغة مشفرة إلى موقع الاستضافة المسؤول عن تخزين قيم الحساسات وعرضها، وإجراء فك</a:t>
            </a:r>
            <a:r>
              <a:rPr lang="ar-SY" sz="2400" b="1" dirty="0"/>
              <a:t> </a:t>
            </a:r>
            <a:r>
              <a:rPr lang="ar-SY" sz="2400" dirty="0"/>
              <a:t>التشفير فقط عند طلب من المستخدمين المخولين بالدخول، والحاصلين على رمز فك التشفير الخاص بالشبكة وهذا يؤمن خصوصية، وسرية المعلومات، والموثوقية</a:t>
            </a:r>
            <a:r>
              <a:rPr lang="en-US" sz="2400" dirty="0"/>
              <a:t>.</a:t>
            </a:r>
          </a:p>
          <a:p>
            <a:endParaRPr lang="en-US" sz="2400" dirty="0"/>
          </a:p>
        </p:txBody>
      </p:sp>
      <p:pic>
        <p:nvPicPr>
          <p:cNvPr id="2" name="Picture Placeholder 1"/>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054" r="5054"/>
          <a:stretch>
            <a:fillRect/>
          </a:stretch>
        </p:blipFill>
        <p:spPr/>
      </p:pic>
      <p:sp>
        <p:nvSpPr>
          <p:cNvPr id="23" name="Text Placeholder 22">
            <a:extLst>
              <a:ext uri="{FF2B5EF4-FFF2-40B4-BE49-F238E27FC236}">
                <a16:creationId xmlns="" xmlns:a16="http://schemas.microsoft.com/office/drawing/2014/main" id="{1F11D3A6-55FB-4B5A-9076-319B4EBFAC49}"/>
              </a:ext>
            </a:extLst>
          </p:cNvPr>
          <p:cNvSpPr>
            <a:spLocks noGrp="1"/>
          </p:cNvSpPr>
          <p:nvPr>
            <p:ph type="body" sz="quarter" idx="19"/>
          </p:nvPr>
        </p:nvSpPr>
        <p:spPr>
          <a:xfrm>
            <a:off x="869551" y="22174201"/>
            <a:ext cx="19628250" cy="3105150"/>
          </a:xfrm>
        </p:spPr>
        <p:txBody>
          <a:bodyPr/>
          <a:lstStyle/>
          <a:p>
            <a:r>
              <a:rPr lang="ar-SY" sz="2400" dirty="0" smtClean="0"/>
              <a:t>تم عرض مجموعة من النتائج من معدل تسليم الرزم واستهلاك الطاقة وزمن تنفيذ الخوارزمية، ومقارنة هذه النتائج مع دراسات سابقة ، أعطت هذه النتائج أن النموذج </a:t>
            </a:r>
            <a:r>
              <a:rPr lang="ar-SY" sz="2400" dirty="0"/>
              <a:t>المقترح في هذا البحث ساعد على تحسين التكامل الآمن بين إنترنت الأشياء والحوسبة السحابية باستخدام نموذج التشفير الهجين(</a:t>
            </a:r>
            <a:r>
              <a:rPr lang="en-US" sz="2400" dirty="0"/>
              <a:t>AES-ECC</a:t>
            </a:r>
            <a:r>
              <a:rPr lang="ar-SY" sz="2400" dirty="0"/>
              <a:t>) </a:t>
            </a:r>
            <a:r>
              <a:rPr lang="ar-SY" sz="2400" dirty="0" smtClean="0"/>
              <a:t>من خلال:</a:t>
            </a:r>
            <a:endParaRPr lang="en-US" sz="2400" dirty="0"/>
          </a:p>
          <a:p>
            <a:pPr marL="342900" lvl="0" indent="-342900">
              <a:buFont typeface="Arial" panose="020B0604020202020204" pitchFamily="34" charset="0"/>
              <a:buChar char="•"/>
            </a:pPr>
            <a:r>
              <a:rPr lang="ar-SY" sz="2400" dirty="0"/>
              <a:t>تحسين زمن التنفيذ ب</a:t>
            </a:r>
            <a:r>
              <a:rPr lang="ar-SY" sz="2400" dirty="0" smtClean="0"/>
              <a:t>الاستفادة </a:t>
            </a:r>
            <a:r>
              <a:rPr lang="ar-SY" sz="2400" dirty="0"/>
              <a:t>من </a:t>
            </a:r>
            <a:r>
              <a:rPr lang="ar-SY" sz="2400" dirty="0" smtClean="0"/>
              <a:t>الموقع </a:t>
            </a:r>
            <a:r>
              <a:rPr lang="ar-SY" sz="2400" dirty="0"/>
              <a:t>السحابي الذي يؤمن </a:t>
            </a:r>
            <a:r>
              <a:rPr lang="ar-SY" sz="2400" dirty="0" smtClean="0"/>
              <a:t>خدمات التخزين </a:t>
            </a:r>
            <a:r>
              <a:rPr lang="ar-SY" sz="2400" dirty="0" smtClean="0"/>
              <a:t>وتنفيذ </a:t>
            </a:r>
            <a:r>
              <a:rPr lang="ar-SY" sz="2400" dirty="0" smtClean="0"/>
              <a:t>فك </a:t>
            </a:r>
            <a:r>
              <a:rPr lang="ar-SY" sz="2400" dirty="0"/>
              <a:t>التشفير.</a:t>
            </a:r>
            <a:endParaRPr lang="en-US" sz="2400" dirty="0"/>
          </a:p>
          <a:p>
            <a:pPr marL="342900" lvl="0" indent="-342900">
              <a:buFont typeface="Arial" panose="020B0604020202020204" pitchFamily="34" charset="0"/>
              <a:buChar char="•"/>
            </a:pPr>
            <a:r>
              <a:rPr lang="ar-SY" sz="2400" dirty="0"/>
              <a:t>تأمين اتصال موثوق بين عقد الحساسات في الشبكة، والسحابة، وتخزين بيانات الحساسات على نحو مشفر ذلك من دون التأثير في معدل تسليم الرزم.</a:t>
            </a:r>
            <a:endParaRPr lang="en-US" sz="2400" dirty="0"/>
          </a:p>
          <a:p>
            <a:pPr marL="342900" lvl="0" indent="-342900">
              <a:buFont typeface="Arial" panose="020B0604020202020204" pitchFamily="34" charset="0"/>
              <a:buChar char="•"/>
            </a:pPr>
            <a:r>
              <a:rPr lang="ar-SY" sz="2400" dirty="0"/>
              <a:t>تأمين خصوصية البيانات المخزنة في السحابة مع معدل استهلاك طاقة وزمن التنفيذ أفضل مقارنة مع دراسات أخرى.</a:t>
            </a:r>
            <a:endParaRPr lang="en-US" sz="2400" dirty="0"/>
          </a:p>
          <a:p>
            <a:pPr marL="342900" lvl="0" indent="-342900">
              <a:buFont typeface="Arial" panose="020B0604020202020204" pitchFamily="34" charset="0"/>
              <a:buChar char="•"/>
            </a:pPr>
            <a:r>
              <a:rPr lang="ar-SY" sz="2400" dirty="0"/>
              <a:t>تأمين حماية الشبكة من هجوم الثقب الأسود</a:t>
            </a:r>
            <a:r>
              <a:rPr lang="ar-SY" sz="2400" dirty="0" smtClean="0"/>
              <a:t>.</a:t>
            </a:r>
            <a:endParaRPr lang="en-US" sz="2400" dirty="0"/>
          </a:p>
        </p:txBody>
      </p:sp>
      <p:sp>
        <p:nvSpPr>
          <p:cNvPr id="24" name="Text Placeholder 23">
            <a:extLst>
              <a:ext uri="{FF2B5EF4-FFF2-40B4-BE49-F238E27FC236}">
                <a16:creationId xmlns="" xmlns:a16="http://schemas.microsoft.com/office/drawing/2014/main" id="{0E4871B9-27DA-4983-8982-6F5E9CCBFA55}"/>
              </a:ext>
            </a:extLst>
          </p:cNvPr>
          <p:cNvSpPr>
            <a:spLocks noGrp="1"/>
          </p:cNvSpPr>
          <p:nvPr>
            <p:ph type="body" sz="quarter" idx="20"/>
          </p:nvPr>
        </p:nvSpPr>
        <p:spPr>
          <a:xfrm>
            <a:off x="819150" y="7917180"/>
            <a:ext cx="19752075" cy="2331719"/>
          </a:xfrm>
        </p:spPr>
        <p:txBody>
          <a:bodyPr/>
          <a:lstStyle/>
          <a:p>
            <a:r>
              <a:rPr lang="ar-SY" sz="2200" dirty="0" smtClean="0"/>
              <a:t>يسعى </a:t>
            </a:r>
            <a:r>
              <a:rPr lang="ar-SY" sz="2200" dirty="0"/>
              <a:t>تكامل إنترنت الأشياء (</a:t>
            </a:r>
            <a:r>
              <a:rPr lang="en-US" sz="2200" dirty="0" smtClean="0"/>
              <a:t>IoT</a:t>
            </a:r>
            <a:r>
              <a:rPr lang="ar-SY" sz="2200" dirty="0" smtClean="0"/>
              <a:t>) مع </a:t>
            </a:r>
            <a:r>
              <a:rPr lang="ar-SY" sz="2200" dirty="0"/>
              <a:t>الحوسبة السحابية </a:t>
            </a:r>
            <a:r>
              <a:rPr lang="ar-SY" sz="2200" dirty="0" smtClean="0"/>
              <a:t>(</a:t>
            </a:r>
            <a:r>
              <a:rPr lang="en-US" sz="2200" dirty="0"/>
              <a:t>CC</a:t>
            </a:r>
            <a:r>
              <a:rPr lang="ar-SY" sz="2200" dirty="0" smtClean="0"/>
              <a:t>)</a:t>
            </a:r>
            <a:r>
              <a:rPr lang="en-US" sz="2200" dirty="0" smtClean="0"/>
              <a:t> </a:t>
            </a:r>
            <a:r>
              <a:rPr lang="ar-SY" sz="2200" dirty="0" smtClean="0"/>
              <a:t>إلى </a:t>
            </a:r>
            <a:r>
              <a:rPr lang="ar-SY" sz="2200" dirty="0"/>
              <a:t>تحقيق مستويات جديدة من الكفاءة في تقديم </a:t>
            </a:r>
            <a:r>
              <a:rPr lang="ar-SY" sz="2200" dirty="0" smtClean="0"/>
              <a:t>الخدمات، </a:t>
            </a:r>
            <a:r>
              <a:rPr lang="ar-SY" sz="2200" dirty="0"/>
              <a:t>ويعد الأمان والخصوصية من العوامل الرئيسية التي </a:t>
            </a:r>
            <a:r>
              <a:rPr lang="ar-SY" sz="2200" dirty="0" smtClean="0"/>
              <a:t>تعمل على إبطاء الاعتماد </a:t>
            </a:r>
            <a:r>
              <a:rPr lang="ar-SY" sz="2200" dirty="0" smtClean="0"/>
              <a:t>السريع، </a:t>
            </a:r>
            <a:r>
              <a:rPr lang="ar-SY" sz="2200" dirty="0"/>
              <a:t>والنشر الواسع لكل من إنترنت الأشياء والحوسبة السحابية. </a:t>
            </a:r>
            <a:r>
              <a:rPr lang="ar-SY" sz="2200" dirty="0" smtClean="0"/>
              <a:t>نظراً </a:t>
            </a:r>
            <a:r>
              <a:rPr lang="ar-SY" sz="2200" dirty="0"/>
              <a:t>لأن البيانات </a:t>
            </a:r>
            <a:r>
              <a:rPr lang="ar-SY" sz="2200" dirty="0"/>
              <a:t>التي يتم إرسالها من أجهزة إنترنت الأشياء إلى الخادم السحابي معرضة </a:t>
            </a:r>
            <a:r>
              <a:rPr lang="ar-SY" sz="2200" dirty="0"/>
              <a:t>للتهديدات والتسلل من خلال التنصت أو الوصول غير المصرح به، في </a:t>
            </a:r>
            <a:r>
              <a:rPr lang="ar-SY" sz="2200" dirty="0" smtClean="0"/>
              <a:t>هذا البحث استُخدمت </a:t>
            </a:r>
            <a:r>
              <a:rPr lang="ar-SY" sz="2200" dirty="0"/>
              <a:t>تقنية التشفير الهجين </a:t>
            </a:r>
            <a:r>
              <a:rPr lang="ar-SY" sz="2200" dirty="0" smtClean="0"/>
              <a:t>لحماية هذه البيانات</a:t>
            </a:r>
            <a:r>
              <a:rPr lang="ar-SY" sz="2200" dirty="0"/>
              <a:t>. يُمكّن استخدام </a:t>
            </a:r>
            <a:r>
              <a:rPr lang="ar-SY" sz="2200" dirty="0"/>
              <a:t>آلية التشفير الهجين </a:t>
            </a:r>
            <a:r>
              <a:rPr lang="ar-SY" sz="2200" dirty="0" smtClean="0"/>
              <a:t>من </a:t>
            </a:r>
            <a:r>
              <a:rPr lang="ar-SY" sz="2200" dirty="0"/>
              <a:t>توفير مزايا أداء التشفير </a:t>
            </a:r>
            <a:r>
              <a:rPr lang="ar-SY" sz="2200" dirty="0" smtClean="0"/>
              <a:t>المتناظر وغير المتناظر </a:t>
            </a:r>
            <a:r>
              <a:rPr lang="ar-SY" sz="2200" dirty="0"/>
              <a:t>من خلال تطبيق خوارزمية تشفير المنحني الإهليلجي </a:t>
            </a:r>
            <a:r>
              <a:rPr lang="en-US" sz="2200" dirty="0"/>
              <a:t>ECC (Elliptic-curve cryptography) </a:t>
            </a:r>
            <a:r>
              <a:rPr lang="ar-SY" sz="2200" dirty="0" smtClean="0"/>
              <a:t> لتوليد </a:t>
            </a:r>
            <a:r>
              <a:rPr lang="ar-SY" sz="2200" dirty="0"/>
              <a:t>المفاتيح واستخدام هذه المفاتيح لتشفير وفك تشفير البيانات باستخدام خوارزمية معيار التعمية المتطور </a:t>
            </a:r>
            <a:r>
              <a:rPr lang="en-US" sz="2200" dirty="0"/>
              <a:t>AES (Advanced Encryption Standard) </a:t>
            </a:r>
            <a:r>
              <a:rPr lang="ar-SY" sz="2200" dirty="0" smtClean="0"/>
              <a:t> لتوفير </a:t>
            </a:r>
            <a:r>
              <a:rPr lang="ar-SY" sz="2200" dirty="0"/>
              <a:t>بيئة حوسبة موثوقة. </a:t>
            </a:r>
            <a:r>
              <a:rPr lang="ar-SY" sz="2200" dirty="0" smtClean="0"/>
              <a:t>نُفّذ النظام </a:t>
            </a:r>
            <a:r>
              <a:rPr lang="ar-SY" sz="2200" dirty="0"/>
              <a:t>المقترح </a:t>
            </a:r>
            <a:r>
              <a:rPr lang="ar-SY" sz="2200" dirty="0" smtClean="0"/>
              <a:t>وأُظهرت النتائج </a:t>
            </a:r>
            <a:r>
              <a:rPr lang="ar-SY" sz="2200" dirty="0"/>
              <a:t>باستخدام المحاكي </a:t>
            </a:r>
            <a:r>
              <a:rPr lang="en-US" sz="2200" dirty="0"/>
              <a:t>CONTIKI COOJA 3.0 </a:t>
            </a:r>
            <a:r>
              <a:rPr lang="ar-SY" sz="2200" dirty="0"/>
              <a:t> </a:t>
            </a:r>
            <a:r>
              <a:rPr lang="ar-SY" sz="2200" dirty="0" smtClean="0"/>
              <a:t>بعد توصيله </a:t>
            </a:r>
            <a:r>
              <a:rPr lang="ar-SY" sz="2200" dirty="0"/>
              <a:t>بمزود الخدمة السحابية </a:t>
            </a:r>
            <a:r>
              <a:rPr lang="en-US" sz="2200" dirty="0"/>
              <a:t>SmarterASP.net </a:t>
            </a:r>
            <a:r>
              <a:rPr lang="ar-SY" sz="2200" dirty="0" smtClean="0"/>
              <a:t>، </a:t>
            </a:r>
            <a:r>
              <a:rPr lang="ar-SY" sz="2200" dirty="0" smtClean="0"/>
              <a:t>ودُرست </a:t>
            </a:r>
            <a:r>
              <a:rPr lang="ar-SY" sz="2200" dirty="0"/>
              <a:t>مجموعة من مقاييس الأداء </a:t>
            </a:r>
            <a:r>
              <a:rPr lang="ar-SY" sz="2200" dirty="0" smtClean="0"/>
              <a:t>وهي استهلاك الطاقة، </a:t>
            </a:r>
            <a:r>
              <a:rPr lang="ar-SY" sz="2200" dirty="0"/>
              <a:t>ومعدل </a:t>
            </a:r>
            <a:r>
              <a:rPr lang="ar-SY" sz="2200" dirty="0" smtClean="0"/>
              <a:t>تسليم الرزم، وزمن </a:t>
            </a:r>
            <a:r>
              <a:rPr lang="ar-SY" sz="2200" dirty="0"/>
              <a:t>تنفيذ الخوارزمية، إضافة للتحقق من إمكانية كشف </a:t>
            </a:r>
            <a:r>
              <a:rPr lang="ar-SY" sz="2200" dirty="0" smtClean="0"/>
              <a:t>هجوم </a:t>
            </a:r>
            <a:r>
              <a:rPr lang="ar-SY" sz="2200" dirty="0"/>
              <a:t>الثقب </a:t>
            </a:r>
            <a:r>
              <a:rPr lang="ar-SY" sz="2200" dirty="0"/>
              <a:t>الأسود وحصانة الشبكة </a:t>
            </a:r>
            <a:r>
              <a:rPr lang="ar-SY" sz="2200" dirty="0" smtClean="0"/>
              <a:t>ضده.</a:t>
            </a:r>
            <a:endParaRPr lang="en-US" sz="2200" dirty="0"/>
          </a:p>
          <a:p>
            <a:endParaRPr lang="en-US" sz="2200" dirty="0"/>
          </a:p>
        </p:txBody>
      </p:sp>
      <p:sp>
        <p:nvSpPr>
          <p:cNvPr id="25" name="Text Placeholder 24">
            <a:extLst>
              <a:ext uri="{FF2B5EF4-FFF2-40B4-BE49-F238E27FC236}">
                <a16:creationId xmlns="" xmlns:a16="http://schemas.microsoft.com/office/drawing/2014/main" id="{4AC2FEAF-D8FB-4E85-A427-924AC995BDDE}"/>
              </a:ext>
            </a:extLst>
          </p:cNvPr>
          <p:cNvSpPr>
            <a:spLocks noGrp="1"/>
          </p:cNvSpPr>
          <p:nvPr>
            <p:ph type="body" sz="quarter" idx="21"/>
          </p:nvPr>
        </p:nvSpPr>
        <p:spPr>
          <a:xfrm>
            <a:off x="869550" y="26570568"/>
            <a:ext cx="19399650" cy="2575932"/>
          </a:xfrm>
        </p:spPr>
        <p:txBody>
          <a:bodyPr/>
          <a:lstStyle/>
          <a:p>
            <a:pPr rtl="0">
              <a:lnSpc>
                <a:spcPct val="100000"/>
              </a:lnSpc>
            </a:pPr>
            <a:r>
              <a:rPr lang="en-US" sz="1800" i="1" dirty="0"/>
              <a:t>Rehman, S., </a:t>
            </a:r>
            <a:r>
              <a:rPr lang="en-US" sz="1800" i="1" dirty="0" err="1"/>
              <a:t>Bajwa</a:t>
            </a:r>
            <a:r>
              <a:rPr lang="en-US" sz="1800" i="1" dirty="0"/>
              <a:t>, </a:t>
            </a:r>
            <a:r>
              <a:rPr lang="en-US" sz="1800" i="1" dirty="0" err="1"/>
              <a:t>N.,Shah</a:t>
            </a:r>
            <a:r>
              <a:rPr lang="en-US" sz="1800" i="1" dirty="0"/>
              <a:t>, M., </a:t>
            </a:r>
            <a:r>
              <a:rPr lang="en-US" sz="1800" i="1" dirty="0" err="1"/>
              <a:t>Aseeri</a:t>
            </a:r>
            <a:r>
              <a:rPr lang="en-US" sz="1800" i="1" dirty="0"/>
              <a:t> , A., and </a:t>
            </a:r>
            <a:r>
              <a:rPr lang="en-US" sz="1800" i="1" dirty="0" err="1"/>
              <a:t>Anjum</a:t>
            </a:r>
            <a:r>
              <a:rPr lang="en-US" sz="1800" i="1" dirty="0"/>
              <a:t>, A., Hybrid AES-ECC Model for the Security of Data over Cloud Storage</a:t>
            </a:r>
            <a:r>
              <a:rPr lang="ar-SY" sz="1800" i="1" dirty="0"/>
              <a:t> </a:t>
            </a:r>
            <a:r>
              <a:rPr lang="en-US" sz="1800" i="1" dirty="0"/>
              <a:t>, Electronics 2021, 10, 2673, 2021</a:t>
            </a:r>
            <a:r>
              <a:rPr lang="en-US" sz="1800" i="1" dirty="0" smtClean="0"/>
              <a:t>.</a:t>
            </a:r>
            <a:endParaRPr lang="ar-SY" sz="1800" i="1" dirty="0" smtClean="0"/>
          </a:p>
          <a:p>
            <a:pPr rtl="0">
              <a:lnSpc>
                <a:spcPct val="100000"/>
              </a:lnSpc>
            </a:pPr>
            <a:r>
              <a:rPr lang="en-US" sz="1800" i="1" dirty="0"/>
              <a:t>Al-</a:t>
            </a:r>
            <a:r>
              <a:rPr lang="en-US" sz="1800" i="1" dirty="0" err="1"/>
              <a:t>Bayati</a:t>
            </a:r>
            <a:r>
              <a:rPr lang="en-US" sz="1800" i="1" dirty="0"/>
              <a:t>, A. S., Enhancing Performance of Hybrid AES, RSA and Quantum Encryption Algorithm , Master thesis of Philosophy, Anglia Ruskin University, 2021</a:t>
            </a:r>
            <a:r>
              <a:rPr lang="en-US" sz="1800" i="1" dirty="0" smtClean="0"/>
              <a:t>.</a:t>
            </a:r>
            <a:endParaRPr lang="en-US" sz="1800" i="1" dirty="0"/>
          </a:p>
          <a:p>
            <a:pPr rtl="0">
              <a:lnSpc>
                <a:spcPct val="100000"/>
              </a:lnSpc>
            </a:pPr>
            <a:r>
              <a:rPr lang="en-US" sz="1800" i="1" dirty="0" err="1"/>
              <a:t>Alzahrani,S.M</a:t>
            </a:r>
            <a:r>
              <a:rPr lang="en-US" sz="1800" i="1" dirty="0"/>
              <a:t>., Secure Authenticated Key Exchange For Enhancing The Security Of Routing Protocol For Low-Power And Lossy Networks ,Master thesis of Science in Cyber Security, Wright State University, 2022 .</a:t>
            </a:r>
          </a:p>
          <a:p>
            <a:pPr rtl="0">
              <a:lnSpc>
                <a:spcPct val="100000"/>
              </a:lnSpc>
            </a:pPr>
            <a:r>
              <a:rPr lang="en-US" sz="1800" i="1" dirty="0"/>
              <a:t>Jan, M., Shahzad, Q., Afsar, S., Securing the Cloud Storage by Using Different Algorithms of Cryptography, International Journal of Scientific Research in Computer Science and Engineering Vol.10, Issue.2, pp.38-45, 2022.</a:t>
            </a:r>
          </a:p>
          <a:p>
            <a:pPr rtl="0">
              <a:lnSpc>
                <a:spcPct val="100000"/>
              </a:lnSpc>
            </a:pPr>
            <a:endParaRPr lang="en-US" sz="1800" dirty="0"/>
          </a:p>
        </p:txBody>
      </p:sp>
    </p:spTree>
    <p:extLst>
      <p:ext uri="{BB962C8B-B14F-4D97-AF65-F5344CB8AC3E}">
        <p14:creationId xmlns:p14="http://schemas.microsoft.com/office/powerpoint/2010/main" val="80999946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835</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Bahij TheSansArabic Plain</vt:lpstr>
      <vt:lpstr>Arial</vt:lpstr>
      <vt:lpstr>Office Theme</vt:lpstr>
      <vt:lpstr>PowerPoint Presentation</vt:lpstr>
    </vt:vector>
  </TitlesOfParts>
  <Company>moness.designer@gmail.com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Microsoft account</cp:lastModifiedBy>
  <cp:revision>32</cp:revision>
  <dcterms:created xsi:type="dcterms:W3CDTF">2023-01-09T11:58:18Z</dcterms:created>
  <dcterms:modified xsi:type="dcterms:W3CDTF">2023-04-05T10:52:47Z</dcterms:modified>
</cp:coreProperties>
</file>