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4"/>
  </p:handoutMasterIdLst>
  <p:sldIdLst>
    <p:sldId id="256" r:id="rId2"/>
    <p:sldId id="257" r:id="rId3"/>
  </p:sldIdLst>
  <p:sldSz cx="6858000" cy="9906000" type="A4"/>
  <p:notesSz cx="6858000" cy="9144000"/>
  <p:embeddedFontLst>
    <p:embeddedFont>
      <p:font typeface="Bahij TheSansArabic Bold" charset="-78"/>
      <p:regular r:id="rId5"/>
    </p:embeddedFont>
    <p:embeddedFont>
      <p:font typeface="Bahij TheSansArabic Plain" charset="-78"/>
      <p:regular r:id="rId6"/>
    </p:embeddedFont>
    <p:embeddedFont>
      <p:font typeface="Calibri" pitchFamily="34" charset="0"/>
      <p:regular r:id="rId7"/>
      <p:bold r:id="rId8"/>
      <p:italic r:id="rId9"/>
      <p:boldItalic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6" autoAdjust="0"/>
  </p:normalViewPr>
  <p:slideViewPr>
    <p:cSldViewPr snapToGrid="0" showGuides="1">
      <p:cViewPr>
        <p:scale>
          <a:sx n="75" d="100"/>
          <a:sy n="75" d="100"/>
        </p:scale>
        <p:origin x="-1800" y="1080"/>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3" d="100"/>
          <a:sy n="53" d="100"/>
        </p:scale>
        <p:origin x="19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3A4297E5-ABF8-4AB2-A7C6-0D21F46E89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D166C4E7-3132-4BC4-9B31-DB06A1F3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AC336F-E2DF-478D-A8DE-73E39C52AF2A}" type="datetimeFigureOut">
              <a:rPr lang="en-US" smtClean="0"/>
              <a:t>7/25/2023</a:t>
            </a:fld>
            <a:endParaRPr lang="en-US"/>
          </a:p>
        </p:txBody>
      </p:sp>
      <p:sp>
        <p:nvSpPr>
          <p:cNvPr id="4" name="Footer Placeholder 3">
            <a:extLst>
              <a:ext uri="{FF2B5EF4-FFF2-40B4-BE49-F238E27FC236}">
                <a16:creationId xmlns="" xmlns:a16="http://schemas.microsoft.com/office/drawing/2014/main" id="{B8CB76EA-9D6D-40D7-B6E7-4E66B69C97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711C14E7-D7B3-443B-B480-F232542C88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0A1C-3666-41F2-BEE0-78E9F100447A}" type="slidenum">
              <a:rPr lang="en-US" smtClean="0"/>
              <a:t>‹#›</a:t>
            </a:fld>
            <a:endParaRPr lang="en-US"/>
          </a:p>
        </p:txBody>
      </p:sp>
    </p:spTree>
    <p:extLst>
      <p:ext uri="{BB962C8B-B14F-4D97-AF65-F5344CB8AC3E}">
        <p14:creationId xmlns:p14="http://schemas.microsoft.com/office/powerpoint/2010/main" val="25550406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7048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6828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417660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9557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92B00E-EFAA-4E7E-88DF-258B0C8DEDD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77565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2B00E-EFAA-4E7E-88DF-258B0C8DEDD9}"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182602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92B00E-EFAA-4E7E-88DF-258B0C8DEDD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0440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30" name="Text Placeholder 27">
            <a:extLst>
              <a:ext uri="{FF2B5EF4-FFF2-40B4-BE49-F238E27FC236}">
                <a16:creationId xmlns="" xmlns:a16="http://schemas.microsoft.com/office/drawing/2014/main" id="{AB38C6AA-E7DD-40D5-B1B6-7478FC991116}"/>
              </a:ext>
            </a:extLst>
          </p:cNvPr>
          <p:cNvSpPr>
            <a:spLocks noGrp="1"/>
          </p:cNvSpPr>
          <p:nvPr>
            <p:ph type="body" sz="quarter" idx="11" hasCustomPrompt="1"/>
          </p:nvPr>
        </p:nvSpPr>
        <p:spPr>
          <a:xfrm>
            <a:off x="628650" y="2704153"/>
            <a:ext cx="5600700" cy="392691"/>
          </a:xfrm>
        </p:spPr>
        <p:txBody>
          <a:bodyPr anchor="ctr"/>
          <a:lstStyle>
            <a:lvl1pPr marL="0" indent="0" algn="ctr" rtl="0">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en-US" dirty="0"/>
              <a:t>Here is the title of the message in English</a:t>
            </a: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8" name="TextBox 47">
            <a:extLst>
              <a:ext uri="{FF2B5EF4-FFF2-40B4-BE49-F238E27FC236}">
                <a16:creationId xmlns="" xmlns:a16="http://schemas.microsoft.com/office/drawing/2014/main" id="{6D33A7C8-2A65-4A8D-B38A-B60673170335}"/>
              </a:ext>
            </a:extLst>
          </p:cNvPr>
          <p:cNvSpPr txBox="1"/>
          <p:nvPr userDrawn="1"/>
        </p:nvSpPr>
        <p:spPr>
          <a:xfrm>
            <a:off x="2714221" y="3245203"/>
            <a:ext cx="1429559" cy="361637"/>
          </a:xfrm>
          <a:prstGeom prst="rect">
            <a:avLst/>
          </a:prstGeom>
          <a:noFill/>
        </p:spPr>
        <p:txBody>
          <a:bodyPr wrap="none" rtlCol="0">
            <a:spAutoFit/>
          </a:bodyPr>
          <a:lstStyle/>
          <a:p>
            <a:pPr marL="0" marR="66675" algn="ctr" rtl="1">
              <a:lnSpc>
                <a:spcPts val="207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Student</a:t>
            </a:r>
            <a:r>
              <a:rPr lang="en-US" sz="1400" spc="-5" dirty="0">
                <a:solidFill>
                  <a:schemeClr val="accent3"/>
                </a:solidFill>
                <a:effectLst/>
                <a:latin typeface="Bahij TheSansArabic Bold" panose="02040503050201020203" pitchFamily="18" charset="-78"/>
                <a:cs typeface="Bahij TheSansArabic Bold" panose="02040503050201020203" pitchFamily="18" charset="-78"/>
              </a:rPr>
              <a:t> </a:t>
            </a:r>
            <a:r>
              <a:rPr lang="en-US" sz="1400" dirty="0">
                <a:solidFill>
                  <a:schemeClr val="accent3"/>
                </a:solidFill>
                <a:effectLst/>
                <a:latin typeface="Bahij TheSansArabic Bold" panose="02040503050201020203" pitchFamily="18" charset="-78"/>
                <a:cs typeface="Bahij TheSansArabic Bold" panose="02040503050201020203" pitchFamily="18" charset="-78"/>
              </a:rPr>
              <a:t>Name</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5" name="TextBox 54">
            <a:extLst>
              <a:ext uri="{FF2B5EF4-FFF2-40B4-BE49-F238E27FC236}">
                <a16:creationId xmlns="" xmlns:a16="http://schemas.microsoft.com/office/drawing/2014/main" id="{2EA6C20E-C98F-46D6-9AFE-2F33FD40E145}"/>
              </a:ext>
            </a:extLst>
          </p:cNvPr>
          <p:cNvSpPr txBox="1"/>
          <p:nvPr userDrawn="1"/>
        </p:nvSpPr>
        <p:spPr>
          <a:xfrm>
            <a:off x="4743403" y="3964146"/>
            <a:ext cx="1082027" cy="357790"/>
          </a:xfrm>
          <a:prstGeom prst="rect">
            <a:avLst/>
          </a:prstGeom>
          <a:noFill/>
        </p:spPr>
        <p:txBody>
          <a:bodyPr wrap="none" rtlCol="0">
            <a:spAutoFit/>
          </a:bodyPr>
          <a:lstStyle/>
          <a:p>
            <a:pPr marL="0" marR="67945" algn="ctr" rtl="1">
              <a:lnSpc>
                <a:spcPts val="2180"/>
              </a:lnSpc>
              <a:spcBef>
                <a:spcPts val="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8" name="TextBox 57">
            <a:extLst>
              <a:ext uri="{FF2B5EF4-FFF2-40B4-BE49-F238E27FC236}">
                <a16:creationId xmlns="" xmlns:a16="http://schemas.microsoft.com/office/drawing/2014/main" id="{EC4A9BDA-A201-4677-B2DB-CEE4E44966F1}"/>
              </a:ext>
            </a:extLst>
          </p:cNvPr>
          <p:cNvSpPr txBox="1"/>
          <p:nvPr userDrawn="1"/>
        </p:nvSpPr>
        <p:spPr>
          <a:xfrm>
            <a:off x="1012403" y="3962223"/>
            <a:ext cx="1394613" cy="361637"/>
          </a:xfrm>
          <a:prstGeom prst="rect">
            <a:avLst/>
          </a:prstGeom>
          <a:noFill/>
        </p:spPr>
        <p:txBody>
          <a:bodyPr wrap="none" rtlCol="0">
            <a:spAutoFit/>
          </a:bodyPr>
          <a:lstStyle/>
          <a:p>
            <a:pPr marL="0" marR="67945" algn="ctr" rtl="1">
              <a:lnSpc>
                <a:spcPts val="2090"/>
              </a:lnSpc>
              <a:spcBef>
                <a:spcPts val="90"/>
              </a:spcBef>
              <a:spcAft>
                <a:spcPts val="0"/>
              </a:spcAft>
            </a:pPr>
            <a:r>
              <a:rPr lang="en-US" sz="1400" dirty="0">
                <a:solidFill>
                  <a:schemeClr val="accent3"/>
                </a:solidFill>
                <a:effectLst/>
                <a:latin typeface="Bahij TheSansArabic Bold" panose="02040503050201020203" pitchFamily="18" charset="-78"/>
                <a:cs typeface="Bahij TheSansArabic Bold" panose="02040503050201020203" pitchFamily="18" charset="-78"/>
              </a:rPr>
              <a:t>Co-Supervisor</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822744" y="4733102"/>
            <a:ext cx="1212511" cy="348813"/>
          </a:xfrm>
          <a:prstGeom prst="rect">
            <a:avLst/>
          </a:prstGeom>
        </p:spPr>
        <p:txBody>
          <a:bodyPr wrap="none">
            <a:spAutoFit/>
          </a:bodyPr>
          <a:lstStyle/>
          <a:p>
            <a:pPr marL="0" marR="68580" algn="ctr" rtl="0">
              <a:lnSpc>
                <a:spcPts val="1975"/>
              </a:lnSpc>
              <a:spcBef>
                <a:spcPts val="0"/>
              </a:spcBef>
              <a:spcAft>
                <a:spcPts val="0"/>
              </a:spcAft>
            </a:pPr>
            <a:r>
              <a:rPr lang="en-US" sz="1400" kern="1200" dirty="0">
                <a:solidFill>
                  <a:schemeClr val="accent3"/>
                </a:solidFill>
                <a:latin typeface="Bahij TheSansArabic Bold" panose="02040503050201020203" pitchFamily="18" charset="-78"/>
                <a:ea typeface="+mn-ea"/>
                <a:cs typeface="Bahij TheSansArabic Bold" panose="02040503050201020203" pitchFamily="18" charset="-78"/>
              </a:rPr>
              <a:t>Department</a:t>
            </a:r>
          </a:p>
        </p:txBody>
      </p:sp>
      <p:sp>
        <p:nvSpPr>
          <p:cNvPr id="67" name="Text Placeholder 53">
            <a:extLst>
              <a:ext uri="{FF2B5EF4-FFF2-40B4-BE49-F238E27FC236}">
                <a16:creationId xmlns="" xmlns:a16="http://schemas.microsoft.com/office/drawing/2014/main" id="{B9786D03-21B3-4393-AFF7-8CAE704EB8E8}"/>
              </a:ext>
            </a:extLst>
          </p:cNvPr>
          <p:cNvSpPr>
            <a:spLocks noGrp="1"/>
          </p:cNvSpPr>
          <p:nvPr>
            <p:ph type="body" sz="quarter" idx="13" hasCustomPrompt="1"/>
          </p:nvPr>
        </p:nvSpPr>
        <p:spPr>
          <a:xfrm>
            <a:off x="715521" y="3581168"/>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Student name</a:t>
            </a:r>
            <a:r>
              <a:rPr lang="ar-SY" dirty="0"/>
              <a:t> </a:t>
            </a:r>
            <a:r>
              <a:rPr lang="en-US" dirty="0"/>
              <a:t> in </a:t>
            </a:r>
            <a:r>
              <a:rPr lang="en-US" dirty="0" err="1"/>
              <a:t>english</a:t>
            </a:r>
            <a:endParaRPr lang="en-US" dirty="0"/>
          </a:p>
        </p:txBody>
      </p:sp>
      <p:sp>
        <p:nvSpPr>
          <p:cNvPr id="71" name="Text Placeholder 53">
            <a:extLst>
              <a:ext uri="{FF2B5EF4-FFF2-40B4-BE49-F238E27FC236}">
                <a16:creationId xmlns="" xmlns:a16="http://schemas.microsoft.com/office/drawing/2014/main" id="{0D0C1E8B-84C2-4191-9605-0A964225FD72}"/>
              </a:ext>
            </a:extLst>
          </p:cNvPr>
          <p:cNvSpPr>
            <a:spLocks noGrp="1"/>
          </p:cNvSpPr>
          <p:nvPr>
            <p:ph type="body" sz="quarter" idx="19" hasCustomPrompt="1"/>
          </p:nvPr>
        </p:nvSpPr>
        <p:spPr>
          <a:xfrm>
            <a:off x="4126176" y="4251869"/>
            <a:ext cx="23164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Supervisor name</a:t>
            </a:r>
            <a:r>
              <a:rPr lang="ar-SY" dirty="0"/>
              <a:t> </a:t>
            </a:r>
            <a:r>
              <a:rPr lang="en-US" dirty="0"/>
              <a:t> in </a:t>
            </a:r>
            <a:r>
              <a:rPr lang="en-US" dirty="0" err="1"/>
              <a:t>english</a:t>
            </a:r>
            <a:endParaRPr lang="en-US" dirty="0"/>
          </a:p>
        </p:txBody>
      </p:sp>
      <p:sp>
        <p:nvSpPr>
          <p:cNvPr id="74" name="Text Placeholder 53">
            <a:extLst>
              <a:ext uri="{FF2B5EF4-FFF2-40B4-BE49-F238E27FC236}">
                <a16:creationId xmlns="" xmlns:a16="http://schemas.microsoft.com/office/drawing/2014/main" id="{F4200654-1677-4B9C-A594-BC53221D008A}"/>
              </a:ext>
            </a:extLst>
          </p:cNvPr>
          <p:cNvSpPr>
            <a:spLocks noGrp="1"/>
          </p:cNvSpPr>
          <p:nvPr>
            <p:ph type="body" sz="quarter" idx="21" hasCustomPrompt="1"/>
          </p:nvPr>
        </p:nvSpPr>
        <p:spPr>
          <a:xfrm>
            <a:off x="247593" y="4251869"/>
            <a:ext cx="2924232"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co-Supervisor name</a:t>
            </a:r>
            <a:r>
              <a:rPr lang="ar-SY" dirty="0"/>
              <a:t> </a:t>
            </a:r>
            <a:r>
              <a:rPr lang="en-US" dirty="0"/>
              <a:t> in </a:t>
            </a:r>
            <a:r>
              <a:rPr lang="en-US" dirty="0" err="1"/>
              <a:t>english</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33424"/>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en-US" dirty="0"/>
              <a:t>Example: Department of Mechanical Design Engineering</a:t>
            </a:r>
          </a:p>
        </p:txBody>
      </p:sp>
      <p:sp>
        <p:nvSpPr>
          <p:cNvPr id="86" name="Rectangle: Rounded Corners 85">
            <a:extLst>
              <a:ext uri="{FF2B5EF4-FFF2-40B4-BE49-F238E27FC236}">
                <a16:creationId xmlns="" xmlns:a16="http://schemas.microsoft.com/office/drawing/2014/main" id="{9C58DA02-6D06-4060-B3B4-8894A96ED846}"/>
              </a:ext>
            </a:extLst>
          </p:cNvPr>
          <p:cNvSpPr/>
          <p:nvPr userDrawn="1"/>
        </p:nvSpPr>
        <p:spPr>
          <a:xfrm flipH="1">
            <a:off x="483813" y="5930742"/>
            <a:ext cx="6004560" cy="3789449"/>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07F75FB8-60EC-41D9-9160-152EE848D66B}"/>
              </a:ext>
            </a:extLst>
          </p:cNvPr>
          <p:cNvSpPr txBox="1"/>
          <p:nvPr userDrawn="1"/>
        </p:nvSpPr>
        <p:spPr>
          <a:xfrm flipH="1">
            <a:off x="832747" y="5617177"/>
            <a:ext cx="1187040" cy="338554"/>
          </a:xfrm>
          <a:prstGeom prst="rect">
            <a:avLst/>
          </a:prstGeom>
          <a:noFill/>
        </p:spPr>
        <p:txBody>
          <a:bodyPr wrap="square" rtlCol="0">
            <a:spAutoFit/>
          </a:bodyPr>
          <a:lstStyle/>
          <a:p>
            <a:pPr algn="l" rtl="0"/>
            <a:r>
              <a:rPr lang="en-US" sz="1600" b="1" dirty="0">
                <a:solidFill>
                  <a:schemeClr val="accent3"/>
                </a:solidFill>
                <a:cs typeface="+mj-cs"/>
              </a:rPr>
              <a:t>Summary</a:t>
            </a:r>
          </a:p>
        </p:txBody>
      </p:sp>
      <p:grpSp>
        <p:nvGrpSpPr>
          <p:cNvPr id="90" name="Group 89">
            <a:extLst>
              <a:ext uri="{FF2B5EF4-FFF2-40B4-BE49-F238E27FC236}">
                <a16:creationId xmlns="" xmlns:a16="http://schemas.microsoft.com/office/drawing/2014/main" id="{DEEAB252-A89F-4B71-B97D-EB6ADCB2D36E}"/>
              </a:ext>
            </a:extLst>
          </p:cNvPr>
          <p:cNvGrpSpPr/>
          <p:nvPr userDrawn="1"/>
        </p:nvGrpSpPr>
        <p:grpSpPr>
          <a:xfrm>
            <a:off x="451747" y="5636417"/>
            <a:ext cx="617220" cy="301770"/>
            <a:chOff x="1728909" y="2629941"/>
            <a:chExt cx="3042291" cy="1487431"/>
          </a:xfrm>
        </p:grpSpPr>
        <p:sp>
          <p:nvSpPr>
            <p:cNvPr id="91" name="Freeform 5">
              <a:extLst>
                <a:ext uri="{FF2B5EF4-FFF2-40B4-BE49-F238E27FC236}">
                  <a16:creationId xmlns="" xmlns:a16="http://schemas.microsoft.com/office/drawing/2014/main" id="{A8366615-C628-4E58-98AE-A515EE4084B9}"/>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92" name="Freeform 6">
              <a:extLst>
                <a:ext uri="{FF2B5EF4-FFF2-40B4-BE49-F238E27FC236}">
                  <a16:creationId xmlns="" xmlns:a16="http://schemas.microsoft.com/office/drawing/2014/main" id="{2C46CBE6-4F61-4CFF-8C07-28D24ED235A2}"/>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97" name="Oval 12">
              <a:extLst>
                <a:ext uri="{FF2B5EF4-FFF2-40B4-BE49-F238E27FC236}">
                  <a16:creationId xmlns="" xmlns:a16="http://schemas.microsoft.com/office/drawing/2014/main" id="{B461B6B6-4E87-4D2E-B257-60722A4D9035}"/>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100" name="Graphic 99">
            <a:extLst>
              <a:ext uri="{FF2B5EF4-FFF2-40B4-BE49-F238E27FC236}">
                <a16:creationId xmlns="" xmlns:a16="http://schemas.microsoft.com/office/drawing/2014/main" id="{B284C31D-FB24-4AFA-AE6A-77A29A6180C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flipH="1">
            <a:off x="546726" y="5699362"/>
            <a:ext cx="144000" cy="144000"/>
          </a:xfrm>
          <a:prstGeom prst="rect">
            <a:avLst/>
          </a:prstGeom>
        </p:spPr>
      </p:pic>
      <p:sp>
        <p:nvSpPr>
          <p:cNvPr id="101" name="Text Placeholder 23">
            <a:extLst>
              <a:ext uri="{FF2B5EF4-FFF2-40B4-BE49-F238E27FC236}">
                <a16:creationId xmlns="" xmlns:a16="http://schemas.microsoft.com/office/drawing/2014/main" id="{B9F08183-C3B2-4D6B-BE60-E0FADF78B859}"/>
              </a:ext>
            </a:extLst>
          </p:cNvPr>
          <p:cNvSpPr>
            <a:spLocks noGrp="1"/>
          </p:cNvSpPr>
          <p:nvPr userDrawn="1">
            <p:ph type="body" sz="quarter" idx="30" hasCustomPrompt="1"/>
          </p:nvPr>
        </p:nvSpPr>
        <p:spPr>
          <a:xfrm>
            <a:off x="553665" y="6034433"/>
            <a:ext cx="5840412" cy="3481042"/>
          </a:xfrm>
        </p:spPr>
        <p:txBody>
          <a:bodyPr>
            <a:normAutofit/>
          </a:bodyPr>
          <a:lstStyle>
            <a:lvl1pPr marL="0" indent="0" algn="l" rtl="0">
              <a:lnSpc>
                <a:spcPct val="120000"/>
              </a:lnSpc>
              <a:buNone/>
              <a:defRPr sz="1100">
                <a:cs typeface="+mj-cs"/>
              </a:defRPr>
            </a:lvl1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p>
        </p:txBody>
      </p:sp>
      <p:sp>
        <p:nvSpPr>
          <p:cNvPr id="25" name="TextBox 24">
            <a:extLst>
              <a:ext uri="{FF2B5EF4-FFF2-40B4-BE49-F238E27FC236}">
                <a16:creationId xmlns="" xmlns:a16="http://schemas.microsoft.com/office/drawing/2014/main" id="{A2D1AB14-87CD-49D1-A873-2F162D10279A}"/>
              </a:ext>
            </a:extLst>
          </p:cNvPr>
          <p:cNvSpPr txBox="1"/>
          <p:nvPr userDrawn="1"/>
        </p:nvSpPr>
        <p:spPr>
          <a:xfrm>
            <a:off x="716349" y="2065597"/>
            <a:ext cx="5425301" cy="369332"/>
          </a:xfrm>
          <a:prstGeom prst="rect">
            <a:avLst/>
          </a:prstGeom>
          <a:noFill/>
        </p:spPr>
        <p:txBody>
          <a:bodyPr wrap="square" rtlCol="0">
            <a:spAutoFit/>
          </a:bodyPr>
          <a:lstStyle/>
          <a:p>
            <a:pPr lvl="0" algn="ctr" rtl="1"/>
            <a:r>
              <a:rPr lang="en-US" sz="1800" dirty="0">
                <a:solidFill>
                  <a:schemeClr val="bg2">
                    <a:lumMod val="25000"/>
                  </a:schemeClr>
                </a:solidFill>
                <a:latin typeface="Bahij TheSansArabic Bold" panose="02040503050201020203" pitchFamily="18" charset="-78"/>
                <a:cs typeface="Bahij TheSansArabic Bold" panose="02040503050201020203" pitchFamily="18" charset="-78"/>
              </a:rPr>
              <a:t>PhD dissertation summary</a:t>
            </a:r>
          </a:p>
        </p:txBody>
      </p:sp>
    </p:spTree>
    <p:extLst>
      <p:ext uri="{BB962C8B-B14F-4D97-AF65-F5344CB8AC3E}">
        <p14:creationId xmlns:p14="http://schemas.microsoft.com/office/powerpoint/2010/main" val="28600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35896630-ADAD-44CA-AE4D-96A162DDAC9C}"/>
              </a:ext>
            </a:extLst>
          </p:cNvPr>
          <p:cNvSpPr/>
          <p:nvPr/>
        </p:nvSpPr>
        <p:spPr>
          <a:xfrm>
            <a:off x="-4189" y="0"/>
            <a:ext cx="6858000" cy="2233876"/>
          </a:xfrm>
          <a:custGeom>
            <a:avLst/>
            <a:gdLst>
              <a:gd name="connsiteX0" fmla="*/ 8377 w 6857999"/>
              <a:gd name="connsiteY0" fmla="*/ 8377 h 2233876"/>
              <a:gd name="connsiteX1" fmla="*/ 8377 w 6857999"/>
              <a:gd name="connsiteY1" fmla="*/ 2227957 h 2233876"/>
              <a:gd name="connsiteX2" fmla="*/ 6860122 w 6857999"/>
              <a:gd name="connsiteY2" fmla="*/ 1375509 h 2233876"/>
              <a:gd name="connsiteX3" fmla="*/ 6860122 w 6857999"/>
              <a:gd name="connsiteY3" fmla="*/ 8377 h 2233876"/>
              <a:gd name="connsiteX4" fmla="*/ 8377 w 6857999"/>
              <a:gd name="connsiteY4" fmla="*/ 8377 h 2233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7999" h="2233876">
                <a:moveTo>
                  <a:pt x="8377" y="8377"/>
                </a:moveTo>
                <a:lnTo>
                  <a:pt x="8377" y="2227957"/>
                </a:lnTo>
                <a:cubicBezTo>
                  <a:pt x="8377" y="2227957"/>
                  <a:pt x="5637745" y="-248966"/>
                  <a:pt x="6860122" y="1375509"/>
                </a:cubicBezTo>
                <a:lnTo>
                  <a:pt x="6860122" y="8377"/>
                </a:lnTo>
                <a:lnTo>
                  <a:pt x="8377" y="8377"/>
                </a:lnTo>
                <a:close/>
              </a:path>
            </a:pathLst>
          </a:custGeom>
          <a:gradFill>
            <a:gsLst>
              <a:gs pos="0">
                <a:schemeClr val="accent3"/>
              </a:gs>
              <a:gs pos="100000">
                <a:schemeClr val="accent3">
                  <a:lumMod val="50000"/>
                </a:schemeClr>
              </a:gs>
            </a:gsLst>
            <a:lin ang="5400000" scaled="1"/>
          </a:gradFill>
          <a:ln w="9525" cap="flat">
            <a:noFill/>
            <a:prstDash val="solid"/>
            <a:miter/>
          </a:ln>
        </p:spPr>
        <p:txBody>
          <a:bodyPr rtlCol="0" anchor="ctr"/>
          <a:lstStyle/>
          <a:p>
            <a:endParaRPr lang="en-US">
              <a:gradFill>
                <a:gsLst>
                  <a:gs pos="0">
                    <a:schemeClr val="accent3">
                      <a:lumMod val="60000"/>
                      <a:lumOff val="40000"/>
                    </a:schemeClr>
                  </a:gs>
                  <a:gs pos="100000">
                    <a:schemeClr val="accent3">
                      <a:lumMod val="50000"/>
                    </a:schemeClr>
                  </a:gs>
                </a:gsLst>
                <a:lin ang="5400000" scaled="1"/>
              </a:gradFill>
            </a:endParaRPr>
          </a:p>
        </p:txBody>
      </p:sp>
      <p:sp>
        <p:nvSpPr>
          <p:cNvPr id="15" name="Freeform: Shape 14">
            <a:extLst>
              <a:ext uri="{FF2B5EF4-FFF2-40B4-BE49-F238E27FC236}">
                <a16:creationId xmlns="" xmlns:a16="http://schemas.microsoft.com/office/drawing/2014/main" id="{6CF6CED0-DF8B-4767-8957-CD2368A6E206}"/>
              </a:ext>
            </a:extLst>
          </p:cNvPr>
          <p:cNvSpPr/>
          <p:nvPr/>
        </p:nvSpPr>
        <p:spPr>
          <a:xfrm>
            <a:off x="-4189" y="721928"/>
            <a:ext cx="6858000" cy="1921134"/>
          </a:xfrm>
          <a:custGeom>
            <a:avLst/>
            <a:gdLst>
              <a:gd name="connsiteX0" fmla="*/ 8377 w 6857999"/>
              <a:gd name="connsiteY0" fmla="*/ 1424045 h 1921133"/>
              <a:gd name="connsiteX1" fmla="*/ 8377 w 6857999"/>
              <a:gd name="connsiteY1" fmla="*/ 1917173 h 1921133"/>
              <a:gd name="connsiteX2" fmla="*/ 6860122 w 6857999"/>
              <a:gd name="connsiteY2" fmla="*/ 668995 h 1921133"/>
              <a:gd name="connsiteX3" fmla="*/ 8377 w 6857999"/>
              <a:gd name="connsiteY3" fmla="*/ 1424045 h 1921133"/>
            </a:gdLst>
            <a:ahLst/>
            <a:cxnLst>
              <a:cxn ang="0">
                <a:pos x="connsiteX0" y="connsiteY0"/>
              </a:cxn>
              <a:cxn ang="0">
                <a:pos x="connsiteX1" y="connsiteY1"/>
              </a:cxn>
              <a:cxn ang="0">
                <a:pos x="connsiteX2" y="connsiteY2"/>
              </a:cxn>
              <a:cxn ang="0">
                <a:pos x="connsiteX3" y="connsiteY3"/>
              </a:cxn>
            </a:cxnLst>
            <a:rect l="l" t="t" r="r" b="b"/>
            <a:pathLst>
              <a:path w="6857999" h="1921133">
                <a:moveTo>
                  <a:pt x="8377" y="1424045"/>
                </a:moveTo>
                <a:lnTo>
                  <a:pt x="8377" y="1917173"/>
                </a:lnTo>
                <a:cubicBezTo>
                  <a:pt x="6249827" y="-727625"/>
                  <a:pt x="6860122" y="668995"/>
                  <a:pt x="6860122" y="668995"/>
                </a:cubicBezTo>
                <a:cubicBezTo>
                  <a:pt x="6143495" y="-1173953"/>
                  <a:pt x="8377" y="1424045"/>
                  <a:pt x="8377" y="1424045"/>
                </a:cubicBez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 xmlns:a16="http://schemas.microsoft.com/office/drawing/2014/main" id="{0E604F9B-2A2A-4994-AB24-E36CDBB4EDB4}"/>
              </a:ext>
            </a:extLst>
          </p:cNvPr>
          <p:cNvSpPr/>
          <p:nvPr/>
        </p:nvSpPr>
        <p:spPr>
          <a:xfrm>
            <a:off x="4215045" y="1091187"/>
            <a:ext cx="2647143" cy="2725329"/>
          </a:xfrm>
          <a:custGeom>
            <a:avLst/>
            <a:gdLst>
              <a:gd name="connsiteX0" fmla="*/ 8377 w 2647143"/>
              <a:gd name="connsiteY0" fmla="*/ 210381 h 2725329"/>
              <a:gd name="connsiteX1" fmla="*/ 2645580 w 2647143"/>
              <a:gd name="connsiteY1" fmla="*/ 2718243 h 2725329"/>
              <a:gd name="connsiteX2" fmla="*/ 2645580 w 2647143"/>
              <a:gd name="connsiteY2" fmla="*/ 391437 h 2725329"/>
              <a:gd name="connsiteX3" fmla="*/ 8377 w 2647143"/>
              <a:gd name="connsiteY3" fmla="*/ 210381 h 2725329"/>
            </a:gdLst>
            <a:ahLst/>
            <a:cxnLst>
              <a:cxn ang="0">
                <a:pos x="connsiteX0" y="connsiteY0"/>
              </a:cxn>
              <a:cxn ang="0">
                <a:pos x="connsiteX1" y="connsiteY1"/>
              </a:cxn>
              <a:cxn ang="0">
                <a:pos x="connsiteX2" y="connsiteY2"/>
              </a:cxn>
              <a:cxn ang="0">
                <a:pos x="connsiteX3" y="connsiteY3"/>
              </a:cxn>
            </a:cxnLst>
            <a:rect l="l" t="t" r="r" b="b"/>
            <a:pathLst>
              <a:path w="2647143" h="2725329">
                <a:moveTo>
                  <a:pt x="8377" y="210381"/>
                </a:moveTo>
                <a:cubicBezTo>
                  <a:pt x="8377" y="210381"/>
                  <a:pt x="2295308" y="129515"/>
                  <a:pt x="2645580" y="2718243"/>
                </a:cubicBezTo>
                <a:lnTo>
                  <a:pt x="2645580" y="391437"/>
                </a:lnTo>
                <a:cubicBezTo>
                  <a:pt x="2645580" y="391437"/>
                  <a:pt x="2304467" y="-332786"/>
                  <a:pt x="8377" y="210381"/>
                </a:cubicBezTo>
                <a:close/>
              </a:path>
            </a:pathLst>
          </a:custGeom>
          <a:solidFill>
            <a:schemeClr val="accent2"/>
          </a:solidFill>
          <a:ln w="9525" cap="flat">
            <a:noFill/>
            <a:prstDash val="solid"/>
            <a:miter/>
          </a:ln>
        </p:spPr>
        <p:txBody>
          <a:bodyPr rtlCol="0" anchor="ctr"/>
          <a:lstStyle/>
          <a:p>
            <a:endParaRPr lang="en-US"/>
          </a:p>
        </p:txBody>
      </p:sp>
      <p:sp>
        <p:nvSpPr>
          <p:cNvPr id="16" name="Freeform: Shape 15">
            <a:extLst>
              <a:ext uri="{FF2B5EF4-FFF2-40B4-BE49-F238E27FC236}">
                <a16:creationId xmlns="" xmlns:a16="http://schemas.microsoft.com/office/drawing/2014/main" id="{6E354B72-3883-4FB7-8DA4-584F71641EF5}"/>
              </a:ext>
            </a:extLst>
          </p:cNvPr>
          <p:cNvSpPr/>
          <p:nvPr/>
        </p:nvSpPr>
        <p:spPr>
          <a:xfrm>
            <a:off x="4226214" y="1283330"/>
            <a:ext cx="2635974" cy="2680652"/>
          </a:xfrm>
          <a:custGeom>
            <a:avLst/>
            <a:gdLst>
              <a:gd name="connsiteX0" fmla="*/ 8377 w 2635973"/>
              <a:gd name="connsiteY0" fmla="*/ 14441 h 2680651"/>
              <a:gd name="connsiteX1" fmla="*/ 2633405 w 2635973"/>
              <a:gd name="connsiteY1" fmla="*/ 2672530 h 2680651"/>
              <a:gd name="connsiteX2" fmla="*/ 2633405 w 2635973"/>
              <a:gd name="connsiteY2" fmla="*/ 1717101 h 2680651"/>
              <a:gd name="connsiteX3" fmla="*/ 8377 w 2635973"/>
              <a:gd name="connsiteY3" fmla="*/ 14441 h 2680651"/>
            </a:gdLst>
            <a:ahLst/>
            <a:cxnLst>
              <a:cxn ang="0">
                <a:pos x="connsiteX0" y="connsiteY0"/>
              </a:cxn>
              <a:cxn ang="0">
                <a:pos x="connsiteX1" y="connsiteY1"/>
              </a:cxn>
              <a:cxn ang="0">
                <a:pos x="connsiteX2" y="connsiteY2"/>
              </a:cxn>
              <a:cxn ang="0">
                <a:pos x="connsiteX3" y="connsiteY3"/>
              </a:cxn>
            </a:cxnLst>
            <a:rect l="l" t="t" r="r" b="b"/>
            <a:pathLst>
              <a:path w="2635973" h="2680651">
                <a:moveTo>
                  <a:pt x="8377" y="14441"/>
                </a:moveTo>
                <a:cubicBezTo>
                  <a:pt x="2273974" y="133841"/>
                  <a:pt x="2633405" y="2672530"/>
                  <a:pt x="2633405" y="2672530"/>
                </a:cubicBezTo>
                <a:lnTo>
                  <a:pt x="2633405" y="1717101"/>
                </a:lnTo>
                <a:cubicBezTo>
                  <a:pt x="2182721" y="-185938"/>
                  <a:pt x="8377" y="14441"/>
                  <a:pt x="8377" y="14441"/>
                </a:cubicBezTo>
                <a:close/>
              </a:path>
            </a:pathLst>
          </a:custGeom>
          <a:solidFill>
            <a:schemeClr val="accent1"/>
          </a:solidFill>
          <a:ln w="9525" cap="flat">
            <a:noFill/>
            <a:prstDash val="solid"/>
            <a:miter/>
          </a:ln>
        </p:spPr>
        <p:txBody>
          <a:bodyPr rtlCol="0" anchor="ctr"/>
          <a:lstStyle/>
          <a:p>
            <a:endParaRPr lang="en-US"/>
          </a:p>
        </p:txBody>
      </p:sp>
      <p:sp>
        <p:nvSpPr>
          <p:cNvPr id="28" name="Text Placeholder 27">
            <a:extLst>
              <a:ext uri="{FF2B5EF4-FFF2-40B4-BE49-F238E27FC236}">
                <a16:creationId xmlns="" xmlns:a16="http://schemas.microsoft.com/office/drawing/2014/main" id="{B29671E4-9649-48EE-B914-26D363CB8E81}"/>
              </a:ext>
            </a:extLst>
          </p:cNvPr>
          <p:cNvSpPr>
            <a:spLocks noGrp="1"/>
          </p:cNvSpPr>
          <p:nvPr>
            <p:ph type="body" sz="quarter" idx="10" hasCustomPrompt="1"/>
          </p:nvPr>
        </p:nvSpPr>
        <p:spPr>
          <a:xfrm>
            <a:off x="628650" y="2540163"/>
            <a:ext cx="5600700" cy="467077"/>
          </a:xfrm>
        </p:spPr>
        <p:txBody>
          <a:bodyPr anchor="ctr">
            <a:noAutofit/>
          </a:bodyPr>
          <a:lstStyle>
            <a:lvl1pPr marL="0" indent="0" algn="ctr" rtl="1">
              <a:buNone/>
              <a:defRPr lang="en-US" sz="2400" smtClean="0">
                <a:solidFill>
                  <a:schemeClr val="accent3"/>
                </a:solidFill>
                <a:latin typeface="Bahij TheSansArabic Bold" panose="02040503050201020203" pitchFamily="18" charset="-78"/>
                <a:cs typeface="Bahij TheSansArabic Bold" panose="02040503050201020203" pitchFamily="18" charset="-78"/>
              </a:defRPr>
            </a:lvl1pPr>
            <a:lvl2pPr marL="342900" indent="0" algn="ctr">
              <a:buNone/>
              <a:defRPr lang="en-US" smtClean="0"/>
            </a:lvl2pPr>
            <a:lvl3pPr marL="685800" indent="0" algn="ctr">
              <a:buNone/>
              <a:defRPr lang="en-US" smtClean="0"/>
            </a:lvl3pPr>
            <a:lvl4pPr marL="1028700" indent="0" algn="ctr">
              <a:buNone/>
              <a:defRPr lang="en-US" smtClean="0"/>
            </a:lvl4pPr>
            <a:lvl5pPr marL="1371600" indent="0" algn="ctr">
              <a:buNone/>
              <a:defRPr lang="en-US"/>
            </a:lvl5pPr>
          </a:lstStyle>
          <a:p>
            <a:pPr lvl="0"/>
            <a:r>
              <a:rPr lang="ar-SY" dirty="0"/>
              <a:t>هنا يوضع عنوان الرسالة باللغة العربية</a:t>
            </a:r>
            <a:endParaRPr lang="en-US" dirty="0"/>
          </a:p>
        </p:txBody>
      </p:sp>
      <p:sp>
        <p:nvSpPr>
          <p:cNvPr id="29" name="TextBox 28">
            <a:extLst>
              <a:ext uri="{FF2B5EF4-FFF2-40B4-BE49-F238E27FC236}">
                <a16:creationId xmlns="" xmlns:a16="http://schemas.microsoft.com/office/drawing/2014/main" id="{E430D0CC-D98B-4028-96CE-DFA3DCBE3D80}"/>
              </a:ext>
            </a:extLst>
          </p:cNvPr>
          <p:cNvSpPr txBox="1"/>
          <p:nvPr userDrawn="1"/>
        </p:nvSpPr>
        <p:spPr>
          <a:xfrm>
            <a:off x="716349" y="1908470"/>
            <a:ext cx="5425301" cy="369332"/>
          </a:xfrm>
          <a:prstGeom prst="rect">
            <a:avLst/>
          </a:prstGeom>
          <a:noFill/>
        </p:spPr>
        <p:txBody>
          <a:bodyPr wrap="square" rtlCol="0">
            <a:spAutoFit/>
          </a:bodyPr>
          <a:lstStyle/>
          <a:p>
            <a:pPr lvl="0" algn="ctr" rtl="1"/>
            <a:r>
              <a:rPr lang="ar-SY" sz="1800" dirty="0">
                <a:solidFill>
                  <a:schemeClr val="bg2">
                    <a:lumMod val="25000"/>
                  </a:schemeClr>
                </a:solidFill>
                <a:latin typeface="Bahij TheSansArabic Bold" panose="02040503050201020203" pitchFamily="18" charset="-78"/>
                <a:cs typeface="Bahij TheSansArabic Bold" panose="02040503050201020203" pitchFamily="18" charset="-78"/>
              </a:rPr>
              <a:t>ملخص أطروحة الدكتوراه بعنوان</a:t>
            </a:r>
            <a:endParaRPr lang="en-US" sz="1800" dirty="0">
              <a:solidFill>
                <a:schemeClr val="bg2">
                  <a:lumMod val="25000"/>
                </a:schemeClr>
              </a:solidFill>
              <a:latin typeface="Bahij TheSansArabic Bold" panose="02040503050201020203" pitchFamily="18" charset="-78"/>
              <a:cs typeface="Bahij TheSansArabic Bold" panose="02040503050201020203" pitchFamily="18" charset="-78"/>
            </a:endParaRPr>
          </a:p>
        </p:txBody>
      </p:sp>
      <p:pic>
        <p:nvPicPr>
          <p:cNvPr id="69" name="Graphic 68">
            <a:extLst>
              <a:ext uri="{FF2B5EF4-FFF2-40B4-BE49-F238E27FC236}">
                <a16:creationId xmlns="" xmlns:a16="http://schemas.microsoft.com/office/drawing/2014/main" id="{191855FF-ABC9-4134-A8AD-1E51E12CBF5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71450" y="185808"/>
            <a:ext cx="914400" cy="914400"/>
          </a:xfrm>
          <a:prstGeom prst="rect">
            <a:avLst/>
          </a:prstGeom>
          <a:effectLst>
            <a:outerShdw blurRad="63500" sx="102000" sy="102000" algn="ctr" rotWithShape="0">
              <a:prstClr val="black">
                <a:alpha val="40000"/>
              </a:prstClr>
            </a:outerShdw>
          </a:effectLst>
        </p:spPr>
      </p:pic>
      <p:pic>
        <p:nvPicPr>
          <p:cNvPr id="70" name="Graphic 69">
            <a:extLst>
              <a:ext uri="{FF2B5EF4-FFF2-40B4-BE49-F238E27FC236}">
                <a16:creationId xmlns="" xmlns:a16="http://schemas.microsoft.com/office/drawing/2014/main" id="{2A5F8E24-BD32-45CB-809A-0BF93017DC7C}"/>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1217950" y="185808"/>
            <a:ext cx="914400" cy="914400"/>
          </a:xfrm>
          <a:prstGeom prst="rect">
            <a:avLst/>
          </a:prstGeom>
          <a:effectLst>
            <a:outerShdw blurRad="63500" sx="102000" sy="102000" algn="ctr" rotWithShape="0">
              <a:prstClr val="black">
                <a:alpha val="40000"/>
              </a:prstClr>
            </a:outerShdw>
          </a:effectLst>
        </p:spPr>
      </p:pic>
      <p:sp>
        <p:nvSpPr>
          <p:cNvPr id="40" name="TextBox 39">
            <a:extLst>
              <a:ext uri="{FF2B5EF4-FFF2-40B4-BE49-F238E27FC236}">
                <a16:creationId xmlns="" xmlns:a16="http://schemas.microsoft.com/office/drawing/2014/main" id="{6413644F-0805-422D-98B4-2A2B2C48F260}"/>
              </a:ext>
            </a:extLst>
          </p:cNvPr>
          <p:cNvSpPr txBox="1"/>
          <p:nvPr userDrawn="1"/>
        </p:nvSpPr>
        <p:spPr>
          <a:xfrm flipH="1">
            <a:off x="2884620" y="3160006"/>
            <a:ext cx="1088760" cy="307777"/>
          </a:xfrm>
          <a:prstGeom prst="rect">
            <a:avLst/>
          </a:prstGeom>
          <a:noFill/>
        </p:spPr>
        <p:txBody>
          <a:bodyPr wrap="none" rtlCol="0">
            <a:spAutoFit/>
          </a:bodyPr>
          <a:lstStyle/>
          <a:p>
            <a:r>
              <a:rPr lang="ar-SY" sz="1400" dirty="0">
                <a:solidFill>
                  <a:schemeClr val="accent3"/>
                </a:solidFill>
                <a:latin typeface="Bahij TheSansArabic Bold" panose="02040503050201020203" pitchFamily="18" charset="-78"/>
                <a:cs typeface="Bahij TheSansArabic Bold" panose="02040503050201020203" pitchFamily="18" charset="-78"/>
              </a:rPr>
              <a:t>اسم الطالب</a:t>
            </a:r>
            <a:endParaRPr lang="en-US" sz="1400" dirty="0">
              <a:solidFill>
                <a:schemeClr val="accent3"/>
              </a:solidFill>
              <a:latin typeface="Bahij TheSansArabic Bold" panose="02040503050201020203" pitchFamily="18" charset="-78"/>
              <a:cs typeface="Bahij TheSansArabic Bold" panose="02040503050201020203" pitchFamily="18" charset="-78"/>
            </a:endParaRPr>
          </a:p>
        </p:txBody>
      </p:sp>
      <p:sp>
        <p:nvSpPr>
          <p:cNvPr id="53" name="TextBox 52">
            <a:extLst>
              <a:ext uri="{FF2B5EF4-FFF2-40B4-BE49-F238E27FC236}">
                <a16:creationId xmlns="" xmlns:a16="http://schemas.microsoft.com/office/drawing/2014/main" id="{8553ADBB-891B-48B5-82EB-BEB3E0A8500F}"/>
              </a:ext>
            </a:extLst>
          </p:cNvPr>
          <p:cNvSpPr txBox="1"/>
          <p:nvPr userDrawn="1"/>
        </p:nvSpPr>
        <p:spPr>
          <a:xfrm>
            <a:off x="4896521" y="3833053"/>
            <a:ext cx="867224" cy="348813"/>
          </a:xfrm>
          <a:prstGeom prst="rect">
            <a:avLst/>
          </a:prstGeom>
          <a:noFill/>
        </p:spPr>
        <p:txBody>
          <a:bodyPr wrap="none" rtlCol="0">
            <a:spAutoFit/>
          </a:bodyPr>
          <a:lstStyle/>
          <a:p>
            <a:pPr marL="0" marR="67945" algn="ctr" rtl="1">
              <a:lnSpc>
                <a:spcPts val="2040"/>
              </a:lnSpc>
              <a:spcBef>
                <a:spcPts val="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7" name="TextBox 56">
            <a:extLst>
              <a:ext uri="{FF2B5EF4-FFF2-40B4-BE49-F238E27FC236}">
                <a16:creationId xmlns="" xmlns:a16="http://schemas.microsoft.com/office/drawing/2014/main" id="{DE9E32B1-D780-42FC-8B09-B7ED2E193433}"/>
              </a:ext>
            </a:extLst>
          </p:cNvPr>
          <p:cNvSpPr txBox="1"/>
          <p:nvPr userDrawn="1"/>
        </p:nvSpPr>
        <p:spPr>
          <a:xfrm>
            <a:off x="940916" y="3826641"/>
            <a:ext cx="1631858" cy="361637"/>
          </a:xfrm>
          <a:prstGeom prst="rect">
            <a:avLst/>
          </a:prstGeom>
          <a:noFill/>
        </p:spPr>
        <p:txBody>
          <a:bodyPr wrap="none" rtlCol="0">
            <a:spAutoFit/>
          </a:bodyPr>
          <a:lstStyle/>
          <a:p>
            <a:pPr marL="0" marR="68580" algn="ctr" rtl="1">
              <a:lnSpc>
                <a:spcPts val="2090"/>
              </a:lnSpc>
              <a:spcBef>
                <a:spcPts val="90"/>
              </a:spcBef>
              <a:spcAft>
                <a:spcPts val="0"/>
              </a:spcAft>
            </a:pP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المشرف</a:t>
            </a:r>
            <a:r>
              <a:rPr lang="ar-SA" sz="1400" spc="145" dirty="0">
                <a:solidFill>
                  <a:schemeClr val="accent3"/>
                </a:solidFill>
                <a:effectLst/>
                <a:latin typeface="Bahij TheSansArabic Bold" panose="02040503050201020203" pitchFamily="18" charset="-78"/>
                <a:cs typeface="Bahij TheSansArabic Bold" panose="02040503050201020203" pitchFamily="18" charset="-78"/>
              </a:rPr>
              <a:t> </a:t>
            </a:r>
            <a:r>
              <a:rPr lang="ar-SA" sz="1400" dirty="0">
                <a:solidFill>
                  <a:schemeClr val="accent3"/>
                </a:solidFill>
                <a:effectLst/>
                <a:latin typeface="Bahij TheSansArabic Bold" panose="02040503050201020203" pitchFamily="18" charset="-78"/>
                <a:cs typeface="Bahij TheSansArabic Bold" panose="02040503050201020203" pitchFamily="18" charset="-78"/>
              </a:rPr>
              <a:t>المشارك</a:t>
            </a:r>
            <a:endParaRPr lang="en-US" sz="800" dirty="0">
              <a:solidFill>
                <a:schemeClr val="accent3"/>
              </a:solidFill>
              <a:effectLst/>
              <a:latin typeface="Bahij TheSansArabic Bold" panose="02040503050201020203" pitchFamily="18" charset="-78"/>
              <a:ea typeface="Arial" panose="020B0604020202020204" pitchFamily="34" charset="0"/>
              <a:cs typeface="Bahij TheSansArabic Bold" panose="02040503050201020203" pitchFamily="18" charset="-78"/>
            </a:endParaRPr>
          </a:p>
        </p:txBody>
      </p:sp>
      <p:sp>
        <p:nvSpPr>
          <p:cNvPr id="59" name="Rectangle 58">
            <a:extLst>
              <a:ext uri="{FF2B5EF4-FFF2-40B4-BE49-F238E27FC236}">
                <a16:creationId xmlns="" xmlns:a16="http://schemas.microsoft.com/office/drawing/2014/main" id="{B4D91DD8-C8A6-42CF-9906-EBA300D0E0DD}"/>
              </a:ext>
            </a:extLst>
          </p:cNvPr>
          <p:cNvSpPr/>
          <p:nvPr userDrawn="1"/>
        </p:nvSpPr>
        <p:spPr>
          <a:xfrm>
            <a:off x="2619964" y="4700948"/>
            <a:ext cx="1618072" cy="348813"/>
          </a:xfrm>
          <a:prstGeom prst="rect">
            <a:avLst/>
          </a:prstGeom>
        </p:spPr>
        <p:txBody>
          <a:bodyPr wrap="none">
            <a:spAutoFit/>
          </a:bodyPr>
          <a:lstStyle/>
          <a:p>
            <a:pPr marL="0" marR="68580" algn="ctr" rtl="0">
              <a:lnSpc>
                <a:spcPts val="1975"/>
              </a:lnSpc>
              <a:spcBef>
                <a:spcPts val="0"/>
              </a:spcBef>
              <a:spcAft>
                <a:spcPts val="0"/>
              </a:spcAft>
            </a:pPr>
            <a:r>
              <a:rPr lang="ar-SA" sz="1400" kern="1200" dirty="0">
                <a:solidFill>
                  <a:schemeClr val="accent3"/>
                </a:solidFill>
                <a:latin typeface="Bahij TheSansArabic Bold" panose="02040503050201020203" pitchFamily="18" charset="-78"/>
                <a:ea typeface="+mn-ea"/>
                <a:cs typeface="Bahij TheSansArabic Bold" panose="02040503050201020203" pitchFamily="18" charset="-78"/>
              </a:rPr>
              <a:t>القسم</a:t>
            </a:r>
            <a:r>
              <a:rPr lang="ar-SY" sz="1400" kern="1200" dirty="0">
                <a:solidFill>
                  <a:schemeClr val="accent3"/>
                </a:solidFill>
                <a:latin typeface="Bahij TheSansArabic Bold" panose="02040503050201020203" pitchFamily="18" charset="-78"/>
                <a:ea typeface="+mn-ea"/>
                <a:cs typeface="Bahij TheSansArabic Bold" panose="02040503050201020203" pitchFamily="18" charset="-78"/>
              </a:rPr>
              <a:t> والاختصاص</a:t>
            </a:r>
            <a:endParaRPr lang="en-US" sz="1400" kern="1200" dirty="0">
              <a:solidFill>
                <a:schemeClr val="accent3"/>
              </a:solidFill>
              <a:latin typeface="Bahij TheSansArabic Bold" panose="02040503050201020203" pitchFamily="18" charset="-78"/>
              <a:ea typeface="+mn-ea"/>
              <a:cs typeface="Bahij TheSansArabic Bold" panose="02040503050201020203" pitchFamily="18" charset="-78"/>
            </a:endParaRPr>
          </a:p>
        </p:txBody>
      </p:sp>
      <p:sp>
        <p:nvSpPr>
          <p:cNvPr id="60" name="Text Placeholder 53">
            <a:extLst>
              <a:ext uri="{FF2B5EF4-FFF2-40B4-BE49-F238E27FC236}">
                <a16:creationId xmlns="" xmlns:a16="http://schemas.microsoft.com/office/drawing/2014/main" id="{C68BEC50-3581-4B6E-8DA4-7AFB5BA681D1}"/>
              </a:ext>
            </a:extLst>
          </p:cNvPr>
          <p:cNvSpPr>
            <a:spLocks noGrp="1"/>
          </p:cNvSpPr>
          <p:nvPr>
            <p:ph type="body" sz="quarter" idx="12" hasCustomPrompt="1"/>
          </p:nvPr>
        </p:nvSpPr>
        <p:spPr>
          <a:xfrm>
            <a:off x="690734" y="3541458"/>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الطالب باللغة العربية</a:t>
            </a:r>
            <a:endParaRPr lang="en-US" dirty="0"/>
          </a:p>
        </p:txBody>
      </p:sp>
      <p:sp>
        <p:nvSpPr>
          <p:cNvPr id="68" name="Text Placeholder 53">
            <a:extLst>
              <a:ext uri="{FF2B5EF4-FFF2-40B4-BE49-F238E27FC236}">
                <a16:creationId xmlns="" xmlns:a16="http://schemas.microsoft.com/office/drawing/2014/main" id="{33E4BFE2-E7C4-42A1-857C-965CB01E5066}"/>
              </a:ext>
            </a:extLst>
          </p:cNvPr>
          <p:cNvSpPr>
            <a:spLocks noGrp="1"/>
          </p:cNvSpPr>
          <p:nvPr>
            <p:ph type="body" sz="quarter" idx="18" hasCustomPrompt="1"/>
          </p:nvPr>
        </p:nvSpPr>
        <p:spPr>
          <a:xfrm>
            <a:off x="4215045" y="4212628"/>
            <a:ext cx="2230176"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باللغة العربية</a:t>
            </a:r>
            <a:endParaRPr lang="en-US" dirty="0"/>
          </a:p>
        </p:txBody>
      </p:sp>
      <p:sp>
        <p:nvSpPr>
          <p:cNvPr id="72" name="Text Placeholder 53">
            <a:extLst>
              <a:ext uri="{FF2B5EF4-FFF2-40B4-BE49-F238E27FC236}">
                <a16:creationId xmlns="" xmlns:a16="http://schemas.microsoft.com/office/drawing/2014/main" id="{C250F4FD-B69B-48A7-90C3-7421D8BFD837}"/>
              </a:ext>
            </a:extLst>
          </p:cNvPr>
          <p:cNvSpPr>
            <a:spLocks noGrp="1"/>
          </p:cNvSpPr>
          <p:nvPr>
            <p:ph type="body" sz="quarter" idx="20" hasCustomPrompt="1"/>
          </p:nvPr>
        </p:nvSpPr>
        <p:spPr>
          <a:xfrm>
            <a:off x="316305" y="4206176"/>
            <a:ext cx="2881080" cy="232360"/>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اسم المشرف المشارك باللغة العربية</a:t>
            </a:r>
            <a:endParaRPr lang="en-US" dirty="0"/>
          </a:p>
        </p:txBody>
      </p:sp>
      <p:sp>
        <p:nvSpPr>
          <p:cNvPr id="76" name="Text Placeholder 53">
            <a:extLst>
              <a:ext uri="{FF2B5EF4-FFF2-40B4-BE49-F238E27FC236}">
                <a16:creationId xmlns="" xmlns:a16="http://schemas.microsoft.com/office/drawing/2014/main" id="{CD558A9C-A3CE-4F4A-8223-D5F2446B224C}"/>
              </a:ext>
            </a:extLst>
          </p:cNvPr>
          <p:cNvSpPr>
            <a:spLocks noGrp="1"/>
          </p:cNvSpPr>
          <p:nvPr>
            <p:ph type="body" sz="quarter" idx="22" hasCustomPrompt="1"/>
          </p:nvPr>
        </p:nvSpPr>
        <p:spPr>
          <a:xfrm>
            <a:off x="719710" y="5001270"/>
            <a:ext cx="5418580" cy="225908"/>
          </a:xfrm>
        </p:spPr>
        <p:txBody>
          <a:bodyPr>
            <a:noAutofit/>
          </a:bodyPr>
          <a:lstStyle>
            <a:lvl1pPr marL="0" indent="0" algn="ctr" rtl="1">
              <a:buNone/>
              <a:defRPr sz="140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مثال : قسم هندسة التصميم الميكانيكي</a:t>
            </a:r>
            <a:endParaRPr lang="en-US" dirty="0"/>
          </a:p>
        </p:txBody>
      </p:sp>
      <p:sp>
        <p:nvSpPr>
          <p:cNvPr id="77" name="Text Placeholder 53">
            <a:extLst>
              <a:ext uri="{FF2B5EF4-FFF2-40B4-BE49-F238E27FC236}">
                <a16:creationId xmlns="" xmlns:a16="http://schemas.microsoft.com/office/drawing/2014/main" id="{AC290A28-B91A-4FD3-9147-331E301A8B2F}"/>
              </a:ext>
            </a:extLst>
          </p:cNvPr>
          <p:cNvSpPr>
            <a:spLocks noGrp="1"/>
          </p:cNvSpPr>
          <p:nvPr>
            <p:ph type="body" sz="quarter" idx="23" hasCustomPrompt="1"/>
          </p:nvPr>
        </p:nvSpPr>
        <p:spPr>
          <a:xfrm>
            <a:off x="719710" y="5334100"/>
            <a:ext cx="5418580" cy="225908"/>
          </a:xfrm>
        </p:spPr>
        <p:txBody>
          <a:bodyPr>
            <a:noAutofit/>
          </a:bodyPr>
          <a:lstStyle>
            <a:lvl1pPr marL="0" indent="0" algn="ctr" rtl="0">
              <a:buNone/>
              <a:defRPr lang="en-US" sz="1400" dirty="0"/>
            </a:lvl1pPr>
            <a:lvl2pPr marL="342900" indent="0" algn="r" rtl="1">
              <a:buNone/>
              <a:defRPr/>
            </a:lvl2pPr>
            <a:lvl3pPr marL="685800" indent="0" algn="r" rtl="1">
              <a:buNone/>
              <a:defRPr/>
            </a:lvl3pPr>
            <a:lvl4pPr marL="1028700" indent="0" algn="r" rtl="1">
              <a:buNone/>
              <a:defRPr/>
            </a:lvl4pPr>
            <a:lvl5pPr marL="1371600" indent="0" algn="r" rtl="1">
              <a:buNone/>
              <a:defRPr/>
            </a:lvl5pPr>
          </a:lstStyle>
          <a:p>
            <a:pPr lvl="0"/>
            <a:r>
              <a:rPr lang="ar-SY" dirty="0"/>
              <a:t>هنا يكتب الاختصاص</a:t>
            </a:r>
            <a:endParaRPr lang="en-US" dirty="0"/>
          </a:p>
        </p:txBody>
      </p:sp>
      <p:sp>
        <p:nvSpPr>
          <p:cNvPr id="78" name="Rectangle: Rounded Corners 77">
            <a:extLst>
              <a:ext uri="{FF2B5EF4-FFF2-40B4-BE49-F238E27FC236}">
                <a16:creationId xmlns="" xmlns:a16="http://schemas.microsoft.com/office/drawing/2014/main" id="{E2407F65-3703-4AEC-A8B7-E87B16D9CCE6}"/>
              </a:ext>
            </a:extLst>
          </p:cNvPr>
          <p:cNvSpPr/>
          <p:nvPr userDrawn="1"/>
        </p:nvSpPr>
        <p:spPr>
          <a:xfrm>
            <a:off x="451747" y="6247759"/>
            <a:ext cx="6004560" cy="3231521"/>
          </a:xfrm>
          <a:prstGeom prst="roundRect">
            <a:avLst>
              <a:gd name="adj" fmla="val 819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 xmlns:a16="http://schemas.microsoft.com/office/drawing/2014/main" id="{353ABE47-DBC6-4134-9DD6-78553E59C988}"/>
              </a:ext>
            </a:extLst>
          </p:cNvPr>
          <p:cNvSpPr txBox="1"/>
          <p:nvPr userDrawn="1"/>
        </p:nvSpPr>
        <p:spPr>
          <a:xfrm>
            <a:off x="4920333" y="5934193"/>
            <a:ext cx="1187040" cy="584775"/>
          </a:xfrm>
          <a:prstGeom prst="rect">
            <a:avLst/>
          </a:prstGeom>
          <a:noFill/>
        </p:spPr>
        <p:txBody>
          <a:bodyPr wrap="square" rtlCol="0">
            <a:spAutoFit/>
          </a:bodyPr>
          <a:lstStyle/>
          <a:p>
            <a:pPr algn="justLow" rtl="1"/>
            <a:r>
              <a:rPr lang="ar-SY" sz="1600" b="1" dirty="0">
                <a:solidFill>
                  <a:schemeClr val="accent3"/>
                </a:solidFill>
                <a:cs typeface="+mj-cs"/>
              </a:rPr>
              <a:t>الملخص</a:t>
            </a:r>
            <a:br>
              <a:rPr lang="ar-SY" sz="1600" b="1" dirty="0">
                <a:solidFill>
                  <a:schemeClr val="accent3"/>
                </a:solidFill>
                <a:cs typeface="+mj-cs"/>
              </a:rPr>
            </a:br>
            <a:endParaRPr lang="en-US" sz="1600" b="1" dirty="0">
              <a:solidFill>
                <a:schemeClr val="accent3"/>
              </a:solidFill>
              <a:cs typeface="+mj-cs"/>
            </a:endParaRPr>
          </a:p>
        </p:txBody>
      </p:sp>
      <p:grpSp>
        <p:nvGrpSpPr>
          <p:cNvPr id="80" name="Group 79">
            <a:extLst>
              <a:ext uri="{FF2B5EF4-FFF2-40B4-BE49-F238E27FC236}">
                <a16:creationId xmlns="" xmlns:a16="http://schemas.microsoft.com/office/drawing/2014/main" id="{466CFD45-5455-455D-BA55-43B762D680EB}"/>
              </a:ext>
            </a:extLst>
          </p:cNvPr>
          <p:cNvGrpSpPr/>
          <p:nvPr userDrawn="1"/>
        </p:nvGrpSpPr>
        <p:grpSpPr>
          <a:xfrm flipH="1">
            <a:off x="5871153" y="5953433"/>
            <a:ext cx="617220" cy="301770"/>
            <a:chOff x="1728909" y="2629941"/>
            <a:chExt cx="3042291" cy="1487431"/>
          </a:xfrm>
        </p:grpSpPr>
        <p:sp>
          <p:nvSpPr>
            <p:cNvPr id="81" name="Freeform 5">
              <a:extLst>
                <a:ext uri="{FF2B5EF4-FFF2-40B4-BE49-F238E27FC236}">
                  <a16:creationId xmlns="" xmlns:a16="http://schemas.microsoft.com/office/drawing/2014/main" id="{95A7CFF3-F3FD-43AB-B10B-A008B6BF5340}"/>
                </a:ext>
              </a:extLst>
            </p:cNvPr>
            <p:cNvSpPr>
              <a:spLocks/>
            </p:cNvSpPr>
            <p:nvPr/>
          </p:nvSpPr>
          <p:spPr bwMode="auto">
            <a:xfrm>
              <a:off x="1728909" y="2913547"/>
              <a:ext cx="3042291" cy="1203825"/>
            </a:xfrm>
            <a:custGeom>
              <a:avLst/>
              <a:gdLst>
                <a:gd name="T0" fmla="*/ 151 w 556"/>
                <a:gd name="T1" fmla="*/ 207 h 220"/>
                <a:gd name="T2" fmla="*/ 13 w 556"/>
                <a:gd name="T3" fmla="*/ 70 h 220"/>
                <a:gd name="T4" fmla="*/ 27 w 556"/>
                <a:gd name="T5" fmla="*/ 9 h 220"/>
                <a:gd name="T6" fmla="*/ 17 w 556"/>
                <a:gd name="T7" fmla="*/ 0 h 220"/>
                <a:gd name="T8" fmla="*/ 0 w 556"/>
                <a:gd name="T9" fmla="*/ 70 h 220"/>
                <a:gd name="T10" fmla="*/ 151 w 556"/>
                <a:gd name="T11" fmla="*/ 220 h 220"/>
                <a:gd name="T12" fmla="*/ 556 w 556"/>
                <a:gd name="T13" fmla="*/ 220 h 220"/>
                <a:gd name="T14" fmla="*/ 556 w 556"/>
                <a:gd name="T15" fmla="*/ 207 h 220"/>
                <a:gd name="T16" fmla="*/ 151 w 556"/>
                <a:gd name="T17" fmla="*/ 20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6" h="220">
                  <a:moveTo>
                    <a:pt x="151" y="207"/>
                  </a:moveTo>
                  <a:cubicBezTo>
                    <a:pt x="75" y="207"/>
                    <a:pt x="13" y="146"/>
                    <a:pt x="13" y="70"/>
                  </a:cubicBezTo>
                  <a:cubicBezTo>
                    <a:pt x="13" y="48"/>
                    <a:pt x="18" y="28"/>
                    <a:pt x="27" y="9"/>
                  </a:cubicBezTo>
                  <a:cubicBezTo>
                    <a:pt x="17" y="0"/>
                    <a:pt x="17" y="0"/>
                    <a:pt x="17" y="0"/>
                  </a:cubicBezTo>
                  <a:cubicBezTo>
                    <a:pt x="6" y="21"/>
                    <a:pt x="0" y="44"/>
                    <a:pt x="0" y="70"/>
                  </a:cubicBezTo>
                  <a:cubicBezTo>
                    <a:pt x="0" y="153"/>
                    <a:pt x="67" y="220"/>
                    <a:pt x="151" y="220"/>
                  </a:cubicBezTo>
                  <a:cubicBezTo>
                    <a:pt x="556" y="220"/>
                    <a:pt x="556" y="220"/>
                    <a:pt x="556" y="220"/>
                  </a:cubicBezTo>
                  <a:cubicBezTo>
                    <a:pt x="556" y="207"/>
                    <a:pt x="556" y="207"/>
                    <a:pt x="556" y="207"/>
                  </a:cubicBezTo>
                  <a:lnTo>
                    <a:pt x="151" y="207"/>
                  </a:lnTo>
                  <a:close/>
                </a:path>
              </a:pathLst>
            </a:custGeom>
            <a:noFill/>
            <a:ln w="0">
              <a:solidFill>
                <a:schemeClr val="accent3"/>
              </a:solidFill>
            </a:ln>
          </p:spPr>
          <p:txBody>
            <a:bodyPr vert="horz" wrap="square" lIns="91440" tIns="45720" rIns="91440" bIns="45720" numCol="1" anchor="t" anchorCtr="0" compatLnSpc="1">
              <a:prstTxWarp prst="textNoShape">
                <a:avLst/>
              </a:prstTxWarp>
            </a:bodyPr>
            <a:lstStyle/>
            <a:p>
              <a:endParaRPr lang="en-US" sz="900" dirty="0"/>
            </a:p>
          </p:txBody>
        </p:sp>
        <p:sp>
          <p:nvSpPr>
            <p:cNvPr id="82" name="Freeform 6">
              <a:extLst>
                <a:ext uri="{FF2B5EF4-FFF2-40B4-BE49-F238E27FC236}">
                  <a16:creationId xmlns="" xmlns:a16="http://schemas.microsoft.com/office/drawing/2014/main" id="{14437462-95B7-4D24-94AB-88FD059F7794}"/>
                </a:ext>
              </a:extLst>
            </p:cNvPr>
            <p:cNvSpPr>
              <a:spLocks/>
            </p:cNvSpPr>
            <p:nvPr/>
          </p:nvSpPr>
          <p:spPr bwMode="auto">
            <a:xfrm>
              <a:off x="1881615" y="2629941"/>
              <a:ext cx="1975307" cy="1334721"/>
            </a:xfrm>
            <a:custGeom>
              <a:avLst/>
              <a:gdLst>
                <a:gd name="T0" fmla="*/ 306 w 361"/>
                <a:gd name="T1" fmla="*/ 54 h 244"/>
                <a:gd name="T2" fmla="*/ 170 w 361"/>
                <a:gd name="T3" fmla="*/ 9 h 244"/>
                <a:gd name="T4" fmla="*/ 170 w 361"/>
                <a:gd name="T5" fmla="*/ 9 h 244"/>
                <a:gd name="T6" fmla="*/ 122 w 361"/>
                <a:gd name="T7" fmla="*/ 0 h 244"/>
                <a:gd name="T8" fmla="*/ 0 w 361"/>
                <a:gd name="T9" fmla="*/ 122 h 244"/>
                <a:gd name="T10" fmla="*/ 122 w 361"/>
                <a:gd name="T11" fmla="*/ 244 h 244"/>
                <a:gd name="T12" fmla="*/ 170 w 361"/>
                <a:gd name="T13" fmla="*/ 234 h 244"/>
                <a:gd name="T14" fmla="*/ 170 w 361"/>
                <a:gd name="T15" fmla="*/ 234 h 244"/>
                <a:gd name="T16" fmla="*/ 306 w 361"/>
                <a:gd name="T17" fmla="*/ 190 h 244"/>
                <a:gd name="T18" fmla="*/ 361 w 361"/>
                <a:gd name="T19" fmla="*/ 127 h 244"/>
                <a:gd name="T20" fmla="*/ 306 w 361"/>
                <a:gd name="T21" fmla="*/ 5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1" h="244">
                  <a:moveTo>
                    <a:pt x="306" y="54"/>
                  </a:moveTo>
                  <a:cubicBezTo>
                    <a:pt x="233" y="48"/>
                    <a:pt x="170" y="10"/>
                    <a:pt x="170" y="9"/>
                  </a:cubicBezTo>
                  <a:cubicBezTo>
                    <a:pt x="170" y="9"/>
                    <a:pt x="170" y="9"/>
                    <a:pt x="170" y="9"/>
                  </a:cubicBezTo>
                  <a:cubicBezTo>
                    <a:pt x="155" y="3"/>
                    <a:pt x="139" y="0"/>
                    <a:pt x="122" y="0"/>
                  </a:cubicBezTo>
                  <a:cubicBezTo>
                    <a:pt x="55" y="0"/>
                    <a:pt x="0" y="54"/>
                    <a:pt x="0" y="122"/>
                  </a:cubicBezTo>
                  <a:cubicBezTo>
                    <a:pt x="0" y="189"/>
                    <a:pt x="55" y="244"/>
                    <a:pt x="122" y="244"/>
                  </a:cubicBezTo>
                  <a:cubicBezTo>
                    <a:pt x="139" y="244"/>
                    <a:pt x="155" y="240"/>
                    <a:pt x="170" y="234"/>
                  </a:cubicBezTo>
                  <a:cubicBezTo>
                    <a:pt x="170" y="234"/>
                    <a:pt x="170" y="234"/>
                    <a:pt x="170" y="234"/>
                  </a:cubicBezTo>
                  <a:cubicBezTo>
                    <a:pt x="170" y="234"/>
                    <a:pt x="233" y="195"/>
                    <a:pt x="306" y="190"/>
                  </a:cubicBezTo>
                  <a:cubicBezTo>
                    <a:pt x="361" y="127"/>
                    <a:pt x="361" y="127"/>
                    <a:pt x="361" y="127"/>
                  </a:cubicBezTo>
                  <a:lnTo>
                    <a:pt x="306" y="5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900"/>
            </a:p>
          </p:txBody>
        </p:sp>
        <p:sp>
          <p:nvSpPr>
            <p:cNvPr id="83" name="Oval 12">
              <a:extLst>
                <a:ext uri="{FF2B5EF4-FFF2-40B4-BE49-F238E27FC236}">
                  <a16:creationId xmlns="" xmlns:a16="http://schemas.microsoft.com/office/drawing/2014/main" id="{86846FF3-8107-4725-9646-8A16330D4BBA}"/>
                </a:ext>
              </a:extLst>
            </p:cNvPr>
            <p:cNvSpPr>
              <a:spLocks noChangeArrowheads="1"/>
            </p:cNvSpPr>
            <p:nvPr userDrawn="1"/>
          </p:nvSpPr>
          <p:spPr bwMode="auto">
            <a:xfrm>
              <a:off x="2062091" y="2810416"/>
              <a:ext cx="979720" cy="97377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pic>
        <p:nvPicPr>
          <p:cNvPr id="84" name="Graphic 83">
            <a:extLst>
              <a:ext uri="{FF2B5EF4-FFF2-40B4-BE49-F238E27FC236}">
                <a16:creationId xmlns="" xmlns:a16="http://schemas.microsoft.com/office/drawing/2014/main" id="{B39845D8-473B-4A11-8F3F-9A0FF9B2DB8A}"/>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6249394" y="6016378"/>
            <a:ext cx="144000" cy="144000"/>
          </a:xfrm>
          <a:prstGeom prst="rect">
            <a:avLst/>
          </a:prstGeom>
        </p:spPr>
      </p:pic>
      <p:sp>
        <p:nvSpPr>
          <p:cNvPr id="85" name="Text Placeholder 23">
            <a:extLst>
              <a:ext uri="{FF2B5EF4-FFF2-40B4-BE49-F238E27FC236}">
                <a16:creationId xmlns="" xmlns:a16="http://schemas.microsoft.com/office/drawing/2014/main" id="{491F8AAA-1ABC-41F4-A445-166E9E8308F3}"/>
              </a:ext>
            </a:extLst>
          </p:cNvPr>
          <p:cNvSpPr>
            <a:spLocks noGrp="1"/>
          </p:cNvSpPr>
          <p:nvPr>
            <p:ph type="body" sz="quarter" idx="29" hasCustomPrompt="1"/>
          </p:nvPr>
        </p:nvSpPr>
        <p:spPr>
          <a:xfrm>
            <a:off x="553665" y="6351448"/>
            <a:ext cx="5840412" cy="2995751"/>
          </a:xfrm>
        </p:spPr>
        <p:txBody>
          <a:bodyPr>
            <a:normAutofit/>
          </a:bodyPr>
          <a:lstStyle>
            <a:lvl1pPr marL="0" indent="0" algn="justLow" rtl="1">
              <a:lnSpc>
                <a:spcPct val="120000"/>
              </a:lnSpc>
              <a:buNone/>
              <a:defRPr sz="1100">
                <a:cs typeface="+mj-cs"/>
              </a:defRPr>
            </a:lvl1pPr>
          </a:lstStyle>
          <a:p>
            <a:pPr lvl="0"/>
            <a:r>
              <a:rPr lang="ar-SY" dirty="0"/>
              <a:t>إذا كنت تحتاج إلى عدد أكبر من الفقرات يتيح لك مولد النص </a:t>
            </a:r>
            <a:r>
              <a:rPr lang="ar-SY" dirty="0" err="1"/>
              <a:t>العربى</a:t>
            </a:r>
            <a:r>
              <a:rPr lang="ar-SY" dirty="0"/>
              <a:t> زيادة عدد الفقرات كما تريد، النص لن يبدو مقسما ولا يحوي أخطاء لغوية، مولد النص </a:t>
            </a:r>
            <a:r>
              <a:rPr lang="ar-SY" dirty="0" err="1"/>
              <a:t>العربى</a:t>
            </a:r>
            <a:r>
              <a:rPr lang="ar-SY" dirty="0"/>
              <a:t> مفيد لمصممي المواقع على وجه الخصوص، حيث يحتاج العميل </a:t>
            </a:r>
            <a:r>
              <a:rPr lang="ar-SY" dirty="0" err="1"/>
              <a:t>فى</a:t>
            </a:r>
            <a:r>
              <a:rPr lang="ar-SY" dirty="0"/>
              <a:t> كثير من الأحيان أن يطلع على صورة حقيقية لتصميم الموقع.</a:t>
            </a:r>
          </a:p>
        </p:txBody>
      </p:sp>
    </p:spTree>
    <p:extLst>
      <p:ext uri="{BB962C8B-B14F-4D97-AF65-F5344CB8AC3E}">
        <p14:creationId xmlns:p14="http://schemas.microsoft.com/office/powerpoint/2010/main" val="39584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0-#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92B00E-EFAA-4E7E-88DF-258B0C8DEDD9}"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2912613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2B00E-EFAA-4E7E-88DF-258B0C8DEDD9}"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35302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92B00E-EFAA-4E7E-88DF-258B0C8DEDD9}"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9FF3B-8A47-49A9-8F71-2D6255A3CE1C}" type="slidenum">
              <a:rPr lang="en-US" smtClean="0"/>
              <a:t>‹#›</a:t>
            </a:fld>
            <a:endParaRPr lang="en-US"/>
          </a:p>
        </p:txBody>
      </p:sp>
    </p:spTree>
    <p:extLst>
      <p:ext uri="{BB962C8B-B14F-4D97-AF65-F5344CB8AC3E}">
        <p14:creationId xmlns:p14="http://schemas.microsoft.com/office/powerpoint/2010/main" val="13113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92B00E-EFAA-4E7E-88DF-258B0C8DEDD9}" type="datetimeFigureOut">
              <a:rPr lang="en-US" smtClean="0"/>
              <a:t>7/25/2023</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849FF3B-8A47-49A9-8F71-2D6255A3CE1C}" type="slidenum">
              <a:rPr lang="en-US" smtClean="0"/>
              <a:t>‹#›</a:t>
            </a:fld>
            <a:endParaRPr lang="en-US"/>
          </a:p>
        </p:txBody>
      </p:sp>
    </p:spTree>
    <p:extLst>
      <p:ext uri="{BB962C8B-B14F-4D97-AF65-F5344CB8AC3E}">
        <p14:creationId xmlns:p14="http://schemas.microsoft.com/office/powerpoint/2010/main" val="3959271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0D744AAE-CA0D-4F7D-AD02-1C59D49B608D}"/>
              </a:ext>
            </a:extLst>
          </p:cNvPr>
          <p:cNvSpPr>
            <a:spLocks noGrp="1"/>
          </p:cNvSpPr>
          <p:nvPr>
            <p:ph type="body" sz="quarter" idx="10"/>
          </p:nvPr>
        </p:nvSpPr>
        <p:spPr>
          <a:xfrm>
            <a:off x="628650" y="2540163"/>
            <a:ext cx="5600700" cy="593562"/>
          </a:xfrm>
        </p:spPr>
        <p:txBody>
          <a:bodyPr/>
          <a:lstStyle/>
          <a:p>
            <a:r>
              <a:rPr lang="ar-SY" dirty="0" smtClean="0"/>
              <a:t>تطوير تقانة تصنيع الألياف البازلتية واختباراتها وجدواها الاقتصادية</a:t>
            </a:r>
            <a:endParaRPr lang="en-US" dirty="0"/>
          </a:p>
        </p:txBody>
      </p:sp>
      <p:sp>
        <p:nvSpPr>
          <p:cNvPr id="8" name="Text Placeholder 7">
            <a:extLst>
              <a:ext uri="{FF2B5EF4-FFF2-40B4-BE49-F238E27FC236}">
                <a16:creationId xmlns="" xmlns:a16="http://schemas.microsoft.com/office/drawing/2014/main" id="{E62F10BC-81F5-48DA-BD00-41EDF679AF1F}"/>
              </a:ext>
            </a:extLst>
          </p:cNvPr>
          <p:cNvSpPr>
            <a:spLocks noGrp="1"/>
          </p:cNvSpPr>
          <p:nvPr>
            <p:ph type="body" sz="quarter" idx="12"/>
          </p:nvPr>
        </p:nvSpPr>
        <p:spPr/>
        <p:txBody>
          <a:bodyPr/>
          <a:lstStyle/>
          <a:p>
            <a:r>
              <a:rPr lang="ar-SY" dirty="0" smtClean="0"/>
              <a:t>حسام غانم</a:t>
            </a:r>
            <a:endParaRPr lang="en-US" dirty="0"/>
          </a:p>
        </p:txBody>
      </p:sp>
      <p:sp>
        <p:nvSpPr>
          <p:cNvPr id="9" name="Text Placeholder 8">
            <a:extLst>
              <a:ext uri="{FF2B5EF4-FFF2-40B4-BE49-F238E27FC236}">
                <a16:creationId xmlns="" xmlns:a16="http://schemas.microsoft.com/office/drawing/2014/main" id="{89EA46EF-14FC-4A32-BDDF-182621F90A35}"/>
              </a:ext>
            </a:extLst>
          </p:cNvPr>
          <p:cNvSpPr>
            <a:spLocks noGrp="1"/>
          </p:cNvSpPr>
          <p:nvPr>
            <p:ph type="body" sz="quarter" idx="18"/>
          </p:nvPr>
        </p:nvSpPr>
        <p:spPr/>
        <p:txBody>
          <a:bodyPr/>
          <a:lstStyle/>
          <a:p>
            <a:r>
              <a:rPr lang="ar-SY" dirty="0" smtClean="0"/>
              <a:t>أ. م. د. باسل </a:t>
            </a:r>
            <a:r>
              <a:rPr lang="ar-SY" dirty="0" err="1" smtClean="0"/>
              <a:t>صنوفة</a:t>
            </a:r>
            <a:endParaRPr lang="en-US" dirty="0"/>
          </a:p>
        </p:txBody>
      </p:sp>
      <p:sp>
        <p:nvSpPr>
          <p:cNvPr id="10" name="Text Placeholder 9">
            <a:extLst>
              <a:ext uri="{FF2B5EF4-FFF2-40B4-BE49-F238E27FC236}">
                <a16:creationId xmlns="" xmlns:a16="http://schemas.microsoft.com/office/drawing/2014/main" id="{1F35C5AC-0A5D-46D7-A7DB-7D940786A7A0}"/>
              </a:ext>
            </a:extLst>
          </p:cNvPr>
          <p:cNvSpPr>
            <a:spLocks noGrp="1"/>
          </p:cNvSpPr>
          <p:nvPr>
            <p:ph type="body" sz="quarter" idx="20"/>
          </p:nvPr>
        </p:nvSpPr>
        <p:spPr/>
        <p:txBody>
          <a:bodyPr/>
          <a:lstStyle/>
          <a:p>
            <a:r>
              <a:rPr lang="ar-SY" dirty="0" smtClean="0"/>
              <a:t>-</a:t>
            </a:r>
            <a:endParaRPr lang="en-US" dirty="0"/>
          </a:p>
        </p:txBody>
      </p:sp>
      <p:sp>
        <p:nvSpPr>
          <p:cNvPr id="11" name="Text Placeholder 10">
            <a:extLst>
              <a:ext uri="{FF2B5EF4-FFF2-40B4-BE49-F238E27FC236}">
                <a16:creationId xmlns="" xmlns:a16="http://schemas.microsoft.com/office/drawing/2014/main" id="{4849D4E3-0ACF-407F-B436-AC742B20DCFF}"/>
              </a:ext>
            </a:extLst>
          </p:cNvPr>
          <p:cNvSpPr>
            <a:spLocks noGrp="1"/>
          </p:cNvSpPr>
          <p:nvPr>
            <p:ph type="body" sz="quarter" idx="22"/>
          </p:nvPr>
        </p:nvSpPr>
        <p:spPr/>
        <p:txBody>
          <a:bodyPr/>
          <a:lstStyle/>
          <a:p>
            <a:r>
              <a:rPr lang="ar-SY" dirty="0" smtClean="0"/>
              <a:t>قسم هندسة التصميم الميكانيكي</a:t>
            </a:r>
            <a:endParaRPr lang="en-US" dirty="0"/>
          </a:p>
        </p:txBody>
      </p:sp>
      <p:sp>
        <p:nvSpPr>
          <p:cNvPr id="12" name="Text Placeholder 11">
            <a:extLst>
              <a:ext uri="{FF2B5EF4-FFF2-40B4-BE49-F238E27FC236}">
                <a16:creationId xmlns="" xmlns:a16="http://schemas.microsoft.com/office/drawing/2014/main" id="{5D55014D-32ED-4B07-8EFB-7915D8D91CBC}"/>
              </a:ext>
            </a:extLst>
          </p:cNvPr>
          <p:cNvSpPr>
            <a:spLocks noGrp="1"/>
          </p:cNvSpPr>
          <p:nvPr>
            <p:ph type="body" sz="quarter" idx="23"/>
          </p:nvPr>
        </p:nvSpPr>
        <p:spPr/>
        <p:txBody>
          <a:bodyPr/>
          <a:lstStyle/>
          <a:p>
            <a:r>
              <a:rPr lang="ar-SY" dirty="0" smtClean="0"/>
              <a:t>هندسة صناعية</a:t>
            </a:r>
            <a:endParaRPr lang="en-US" dirty="0"/>
          </a:p>
        </p:txBody>
      </p:sp>
      <p:sp>
        <p:nvSpPr>
          <p:cNvPr id="13" name="Text Placeholder 12">
            <a:extLst>
              <a:ext uri="{FF2B5EF4-FFF2-40B4-BE49-F238E27FC236}">
                <a16:creationId xmlns="" xmlns:a16="http://schemas.microsoft.com/office/drawing/2014/main" id="{8F26A252-9E66-419F-95CD-78B429CA7294}"/>
              </a:ext>
            </a:extLst>
          </p:cNvPr>
          <p:cNvSpPr>
            <a:spLocks noGrp="1"/>
          </p:cNvSpPr>
          <p:nvPr>
            <p:ph type="body" sz="quarter" idx="29"/>
          </p:nvPr>
        </p:nvSpPr>
        <p:spPr/>
        <p:txBody>
          <a:bodyPr>
            <a:normAutofit fontScale="92500" lnSpcReduction="20000"/>
          </a:bodyPr>
          <a:lstStyle/>
          <a:p>
            <a:r>
              <a:rPr lang="ar-SY" sz="900" b="1" dirty="0"/>
              <a:t>نظراً لانتشار الصّخور البازلتيّة وبكميّاتٍ هائلةٍ جداً في الجمهوريّة العربيّة السوريّة ونتيجة الطّلب المتزايد عالميّاً على منتجاتها وذلك من خلال عمليّة صهرها في درجات حرارةٍ مرتفعةٍ تتراوح بين </a:t>
            </a:r>
            <a:r>
              <a:rPr lang="en-US" sz="900" b="1" dirty="0"/>
              <a:t>(1400-1650 C˚) </a:t>
            </a:r>
            <a:r>
              <a:rPr lang="ar-SY" sz="900" b="1" dirty="0"/>
              <a:t>لإنتاج الألياف البازلتيّة </a:t>
            </a:r>
            <a:r>
              <a:rPr lang="ar-SA" sz="900" b="1" dirty="0"/>
              <a:t>المستمرّة </a:t>
            </a:r>
            <a:r>
              <a:rPr lang="en-US" sz="900" b="1" dirty="0"/>
              <a:t>(BCF) </a:t>
            </a:r>
            <a:r>
              <a:rPr lang="ar-SA" sz="900" b="1" dirty="0"/>
              <a:t>التي تشكّل المادّة الأساسيّة للعديد من المنتجات</a:t>
            </a:r>
            <a:r>
              <a:rPr lang="ar-SY" sz="900" b="1" dirty="0"/>
              <a:t> البازلتيّة الأخرى اللاّحقة، مثل: (الخيوط والقضبان </a:t>
            </a:r>
            <a:r>
              <a:rPr lang="ar-SA" sz="900" b="1" dirty="0"/>
              <a:t>والأنابيب</a:t>
            </a:r>
            <a:r>
              <a:rPr lang="ar-SY" sz="900" b="1" dirty="0"/>
              <a:t> و</a:t>
            </a:r>
            <a:r>
              <a:rPr lang="ar-SA" sz="900" b="1" dirty="0"/>
              <a:t>الأقمشة والملابس"</a:t>
            </a:r>
            <a:r>
              <a:rPr lang="ar-SY" sz="900" b="1" dirty="0"/>
              <a:t>البازلتيّة"</a:t>
            </a:r>
            <a:r>
              <a:rPr lang="ar-SA" sz="900" b="1" dirty="0"/>
              <a:t>، وغيرها الكثير</a:t>
            </a:r>
            <a:r>
              <a:rPr lang="ar-SY" sz="900" b="1" dirty="0"/>
              <a:t>)، جاء هذا البحث لدراسة إمكانيّة تطبيق استثمار الصّخور البازلتيّة في سورية- محافظة السّويداء- ودراسة الجدوى الاقتصاديّة لهذا الاستثمار، بالإضافة إلى دراسةٍ تصميميّة لآلة مقترحة لتصنيع الألياف البازلتية باستخدام تقانة الغزل بالطرد المركزي والعمل على </a:t>
            </a:r>
            <a:r>
              <a:rPr lang="ar-SY" sz="900" b="1" dirty="0" err="1"/>
              <a:t>نمذجتها</a:t>
            </a:r>
            <a:r>
              <a:rPr lang="ar-SY" sz="900" b="1" dirty="0"/>
              <a:t> ومحاكاتها باستخدام برنامج </a:t>
            </a:r>
            <a:r>
              <a:rPr lang="en-US" sz="900" b="1" dirty="0"/>
              <a:t>(Solid Works)</a:t>
            </a:r>
            <a:r>
              <a:rPr lang="ar-SY" sz="900" b="1" dirty="0"/>
              <a:t>.</a:t>
            </a:r>
            <a:endParaRPr lang="en-US" sz="900" dirty="0"/>
          </a:p>
          <a:p>
            <a:r>
              <a:rPr lang="ar-SA" sz="900" b="1" dirty="0"/>
              <a:t>يُعدّ هذا البحث وبحسب معرفة الباحث من أوّل الأبحاثِ التي تَدرس خواص الألياف والخيوط البازلتيّة السوريّة المستمرّة </a:t>
            </a:r>
            <a:r>
              <a:rPr lang="ar-SY" sz="900" b="1" dirty="0"/>
              <a:t>سَعياً إلى تَحسين خَواصِها، </a:t>
            </a:r>
            <a:r>
              <a:rPr lang="ar-SA" sz="900" b="1" dirty="0"/>
              <a:t>بالإضافة إلى تصنيع بعضٍ من منتجاتها (الحبال البازلتيّة والمنسوجات البازلتيّة) لتحديد خواصها من خلال إجراء عدّة اختباراتٍ عليها، وتوصّل البحث إلى عدّة نتائج أهمّها:</a:t>
            </a:r>
            <a:endParaRPr lang="en-US" sz="900" dirty="0"/>
          </a:p>
          <a:p>
            <a:pPr marL="171450" lvl="0" indent="-171450">
              <a:buFont typeface="Arial" pitchFamily="34" charset="0"/>
              <a:buChar char="•"/>
            </a:pPr>
            <a:r>
              <a:rPr lang="ar-SA" sz="900" b="1" dirty="0"/>
              <a:t>إمكانيّة تطبيق هذا الاستثمار وبطاقةٍ إنتاجيّةٍ تبلغ </a:t>
            </a:r>
            <a:r>
              <a:rPr lang="en-US" sz="900" b="1" dirty="0"/>
              <a:t>2500</a:t>
            </a:r>
            <a:r>
              <a:rPr lang="ar-SA" sz="900" b="1" dirty="0"/>
              <a:t> طن سنوياً مبدئيّاً، وبربحٍ إجمالي سنوي يبلغ </a:t>
            </a:r>
            <a:r>
              <a:rPr lang="en-US" sz="900" b="1" dirty="0"/>
              <a:t>2.393.350 $ US</a:t>
            </a:r>
            <a:r>
              <a:rPr lang="ar-SA" sz="900" b="1" dirty="0"/>
              <a:t>، وبفترة استردادٍ لرأس المال تبلغ </a:t>
            </a:r>
            <a:r>
              <a:rPr lang="en-US" sz="900" b="1" dirty="0"/>
              <a:t>3.05</a:t>
            </a:r>
            <a:r>
              <a:rPr lang="ar-SA" sz="900" b="1" dirty="0"/>
              <a:t> سنة.</a:t>
            </a:r>
            <a:endParaRPr lang="en-US" sz="900" dirty="0"/>
          </a:p>
          <a:p>
            <a:pPr marL="171450" lvl="0" indent="-171450">
              <a:buFont typeface="Arial" pitchFamily="34" charset="0"/>
              <a:buChar char="•"/>
            </a:pPr>
            <a:r>
              <a:rPr lang="ar-SA" sz="900" b="1" dirty="0"/>
              <a:t>إنتاجية الآلة المقترحة حوالي نصف طن من الألياف البازلتية في الساعة الواحدة.</a:t>
            </a:r>
            <a:endParaRPr lang="en-US" sz="900" dirty="0"/>
          </a:p>
          <a:p>
            <a:pPr marL="171450" lvl="0" indent="-171450">
              <a:buFont typeface="Arial" pitchFamily="34" charset="0"/>
              <a:buChar char="•"/>
            </a:pPr>
            <a:r>
              <a:rPr lang="ar-SA" sz="900" b="1" dirty="0"/>
              <a:t>تتمتّع الألياف والخيوط البازلتيّة بخواصٍ مُميّزةٍ ستجعلها في الوقتِ القريبِ مِن الموادِ الخام المطلوبةِ في السّوقِ العالميّةِ خاصّةً وأنّها بَاتت تُعتبرُ الحلّ الأمثل مقارنةً بالأليافِ الكربونيّةِ والزجاجيّةِ، وسيكون لها دور كبير في سورية خاصّةً في مرحلة إعادة الإعمار وذلك في حالِ تمّ استثمار الصّخور البازلتيّة المتوفّرة فيها بكميّاتٍ هائلةٍ تُقدّر بملياراتِ الأمتار المكعبة.</a:t>
            </a:r>
            <a:endParaRPr lang="en-US" sz="900" dirty="0"/>
          </a:p>
          <a:p>
            <a:pPr marL="171450" lvl="0" indent="-171450">
              <a:buFont typeface="Arial" pitchFamily="34" charset="0"/>
              <a:buChar char="•"/>
            </a:pPr>
            <a:r>
              <a:rPr lang="ar-SA" sz="900" b="1" dirty="0"/>
              <a:t>المُعالجة السّطحيّة للخيوط البازلتيّة بثاني أوكسيد </a:t>
            </a:r>
            <a:r>
              <a:rPr lang="ar-SA" sz="900" b="1" dirty="0" err="1"/>
              <a:t>الزيركونيوم</a:t>
            </a:r>
            <a:r>
              <a:rPr lang="ar-SA" sz="900" b="1" dirty="0"/>
              <a:t> </a:t>
            </a:r>
            <a:r>
              <a:rPr lang="en-US" sz="900" b="1" dirty="0"/>
              <a:t>(ZrO</a:t>
            </a:r>
            <a:r>
              <a:rPr lang="en-US" sz="900" b="1" baseline="-25000" dirty="0"/>
              <a:t>2</a:t>
            </a:r>
            <a:r>
              <a:rPr lang="en-US" sz="900" b="1" dirty="0"/>
              <a:t>)</a:t>
            </a:r>
            <a:r>
              <a:rPr lang="ar-SA" sz="900" b="1" dirty="0"/>
              <a:t> أد</a:t>
            </a:r>
            <a:r>
              <a:rPr lang="ar-SY" sz="900" b="1" dirty="0"/>
              <a:t>ّ</a:t>
            </a:r>
            <a:r>
              <a:rPr lang="ar-SA" sz="900" b="1" dirty="0"/>
              <a:t>ى إلى زيادة مقاومتها للتآكل القلوي وتحسين قوّة شدّها.</a:t>
            </a:r>
            <a:endParaRPr lang="en-US" sz="900" dirty="0"/>
          </a:p>
          <a:p>
            <a:pPr marL="171450" indent="-171450">
              <a:buFont typeface="Arial" pitchFamily="34" charset="0"/>
              <a:buChar char="•"/>
            </a:pPr>
            <a:r>
              <a:rPr lang="ar-SA" sz="900" b="1" dirty="0"/>
              <a:t>تمّ قدر الإمكان توصيف اختبار الشد للحبال والمنسوجات البازلتيّة ليكون انطلاقة أوليّة لباقي الباحثين في هذا المجال كي يتمّ الاستفادة منه والعمل على </a:t>
            </a:r>
            <a:r>
              <a:rPr lang="ar-SY" sz="900" b="1" dirty="0" smtClean="0"/>
              <a:t>تطويره.</a:t>
            </a:r>
            <a:endParaRPr lang="en-US" sz="900" dirty="0"/>
          </a:p>
        </p:txBody>
      </p:sp>
    </p:spTree>
    <p:extLst>
      <p:ext uri="{BB962C8B-B14F-4D97-AF65-F5344CB8AC3E}">
        <p14:creationId xmlns:p14="http://schemas.microsoft.com/office/powerpoint/2010/main" val="251534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640BD67F-EDD6-46F0-B53B-E9235C47CAE7}"/>
              </a:ext>
            </a:extLst>
          </p:cNvPr>
          <p:cNvSpPr>
            <a:spLocks noGrp="1"/>
          </p:cNvSpPr>
          <p:nvPr>
            <p:ph type="body" sz="quarter" idx="11"/>
          </p:nvPr>
        </p:nvSpPr>
        <p:spPr/>
        <p:txBody>
          <a:bodyPr>
            <a:normAutofit fontScale="55000" lnSpcReduction="20000"/>
          </a:bodyPr>
          <a:lstStyle/>
          <a:p>
            <a:r>
              <a:rPr lang="en-US" b="1" dirty="0"/>
              <a:t>Developing the Technology of Manufacturing Basalt Fibers, their Tests and Economical </a:t>
            </a:r>
            <a:r>
              <a:rPr lang="en-US" b="1" dirty="0" smtClean="0"/>
              <a:t>Feasibility</a:t>
            </a:r>
          </a:p>
        </p:txBody>
      </p:sp>
      <p:sp>
        <p:nvSpPr>
          <p:cNvPr id="8" name="Text Placeholder 7">
            <a:extLst>
              <a:ext uri="{FF2B5EF4-FFF2-40B4-BE49-F238E27FC236}">
                <a16:creationId xmlns="" xmlns:a16="http://schemas.microsoft.com/office/drawing/2014/main" id="{B4A9F9FB-C61B-42A7-B4AD-149B9865EF8B}"/>
              </a:ext>
            </a:extLst>
          </p:cNvPr>
          <p:cNvSpPr>
            <a:spLocks noGrp="1"/>
          </p:cNvSpPr>
          <p:nvPr>
            <p:ph type="body" sz="quarter" idx="13"/>
          </p:nvPr>
        </p:nvSpPr>
        <p:spPr/>
        <p:txBody>
          <a:bodyPr/>
          <a:lstStyle/>
          <a:p>
            <a:r>
              <a:rPr lang="en-US" b="1" dirty="0"/>
              <a:t>Hossam Ghanem</a:t>
            </a:r>
            <a:endParaRPr lang="en-US" dirty="0"/>
          </a:p>
        </p:txBody>
      </p:sp>
      <p:sp>
        <p:nvSpPr>
          <p:cNvPr id="9" name="Text Placeholder 8">
            <a:extLst>
              <a:ext uri="{FF2B5EF4-FFF2-40B4-BE49-F238E27FC236}">
                <a16:creationId xmlns="" xmlns:a16="http://schemas.microsoft.com/office/drawing/2014/main" id="{A0A635AE-0264-498F-A25F-4C63E698370D}"/>
              </a:ext>
            </a:extLst>
          </p:cNvPr>
          <p:cNvSpPr>
            <a:spLocks noGrp="1"/>
          </p:cNvSpPr>
          <p:nvPr>
            <p:ph type="body" sz="quarter" idx="19"/>
          </p:nvPr>
        </p:nvSpPr>
        <p:spPr/>
        <p:txBody>
          <a:bodyPr>
            <a:normAutofit fontScale="77500" lnSpcReduction="20000"/>
          </a:bodyPr>
          <a:lstStyle/>
          <a:p>
            <a:r>
              <a:rPr lang="en-US" b="1" dirty="0"/>
              <a:t>Assistant Prof. D. Basel Sanoufeh</a:t>
            </a:r>
            <a:endParaRPr lang="en-US" dirty="0"/>
          </a:p>
          <a:p>
            <a:endParaRPr lang="en-US" dirty="0"/>
          </a:p>
        </p:txBody>
      </p:sp>
      <p:sp>
        <p:nvSpPr>
          <p:cNvPr id="10" name="Text Placeholder 9">
            <a:extLst>
              <a:ext uri="{FF2B5EF4-FFF2-40B4-BE49-F238E27FC236}">
                <a16:creationId xmlns="" xmlns:a16="http://schemas.microsoft.com/office/drawing/2014/main" id="{195478EF-0C4B-46B3-A214-90A04C653CA5}"/>
              </a:ext>
            </a:extLst>
          </p:cNvPr>
          <p:cNvSpPr>
            <a:spLocks noGrp="1"/>
          </p:cNvSpPr>
          <p:nvPr>
            <p:ph type="body" sz="quarter" idx="21"/>
          </p:nvPr>
        </p:nvSpPr>
        <p:spPr/>
        <p:txBody>
          <a:bodyPr/>
          <a:lstStyle/>
          <a:p>
            <a:r>
              <a:rPr lang="en-US" dirty="0" smtClean="0"/>
              <a:t>-</a:t>
            </a:r>
            <a:endParaRPr lang="en-US" dirty="0"/>
          </a:p>
        </p:txBody>
      </p:sp>
      <p:sp>
        <p:nvSpPr>
          <p:cNvPr id="11" name="Text Placeholder 10">
            <a:extLst>
              <a:ext uri="{FF2B5EF4-FFF2-40B4-BE49-F238E27FC236}">
                <a16:creationId xmlns="" xmlns:a16="http://schemas.microsoft.com/office/drawing/2014/main" id="{02EB3EE1-20B6-4BB3-B855-4123E6C6D919}"/>
              </a:ext>
            </a:extLst>
          </p:cNvPr>
          <p:cNvSpPr>
            <a:spLocks noGrp="1"/>
          </p:cNvSpPr>
          <p:nvPr>
            <p:ph type="body" sz="quarter" idx="22"/>
          </p:nvPr>
        </p:nvSpPr>
        <p:spPr/>
        <p:txBody>
          <a:bodyPr/>
          <a:lstStyle/>
          <a:p>
            <a:r>
              <a:rPr lang="en-US" dirty="0" smtClean="0"/>
              <a:t>Department of Mechanical Design Engineering</a:t>
            </a:r>
          </a:p>
          <a:p>
            <a:r>
              <a:rPr lang="en-US" b="1" dirty="0"/>
              <a:t>Industrial Engineering</a:t>
            </a:r>
            <a:endParaRPr lang="en-US" dirty="0"/>
          </a:p>
        </p:txBody>
      </p:sp>
      <p:sp>
        <p:nvSpPr>
          <p:cNvPr id="12" name="Text Placeholder 11">
            <a:extLst>
              <a:ext uri="{FF2B5EF4-FFF2-40B4-BE49-F238E27FC236}">
                <a16:creationId xmlns="" xmlns:a16="http://schemas.microsoft.com/office/drawing/2014/main" id="{3CD07CDB-9454-41F8-9AE6-DE86120161F4}"/>
              </a:ext>
            </a:extLst>
          </p:cNvPr>
          <p:cNvSpPr>
            <a:spLocks noGrp="1"/>
          </p:cNvSpPr>
          <p:nvPr>
            <p:ph type="body" sz="quarter" idx="30"/>
          </p:nvPr>
        </p:nvSpPr>
        <p:spPr/>
        <p:txBody>
          <a:bodyPr>
            <a:normAutofit fontScale="92500" lnSpcReduction="20000"/>
          </a:bodyPr>
          <a:lstStyle/>
          <a:p>
            <a:r>
              <a:rPr lang="en-US" sz="900" dirty="0"/>
              <a:t>Due to the spread of basalt rocks in very large quantities in the Syrian Arab Republic and as a result of the increasing global demand for its products, through the process of melting it at high temperatures ranging between (1400-1650 C˚) to produce basalt continuous fibers (BCF), which constitute the basic material for many basalt products, other subsequent ones, such as: (“basalt” yarns, rods, tubes, fabrics and clothes, and many others), this research came to study the possibility of applying basalt rocks investment in Syria - Al-</a:t>
            </a:r>
            <a:r>
              <a:rPr lang="en-US" sz="900" dirty="0" err="1"/>
              <a:t>Swaida</a:t>
            </a:r>
            <a:r>
              <a:rPr lang="en-US" sz="900" dirty="0"/>
              <a:t> Governorate - and study the economic feasibility of this investment, in addition to a design study for a proposed machine for manufacturing basalt fibers using centrifugal spinning technology, and it was modeled and simulated using the (Solid Works) program.</a:t>
            </a:r>
            <a:endParaRPr lang="en-US" sz="800" dirty="0"/>
          </a:p>
          <a:p>
            <a:r>
              <a:rPr lang="en-US" sz="900" dirty="0"/>
              <a:t>This research is considered, according to the researcher's knowledge, one of the first studies that studies the properties of Syrian basalt continuous fibers and yarns in an effort to improve their properties, in addition to manufacturing some of their products (basalt ropes and basalt textiles) to determine their properties by conducting several tests on them. The research reached several results, the most important of which :</a:t>
            </a:r>
            <a:endParaRPr lang="en-US" sz="800" dirty="0"/>
          </a:p>
          <a:p>
            <a:pPr marL="171450" indent="-171450">
              <a:buFont typeface="Arial" pitchFamily="34" charset="0"/>
              <a:buChar char="•"/>
            </a:pPr>
            <a:r>
              <a:rPr lang="en-US" sz="800" dirty="0"/>
              <a:t>The applicability of this investment with a production capacity of 2,500 tons per year initially, with a total annual profit of 2.393.350 $ US, and a payback period of 3.05 years.</a:t>
            </a:r>
            <a:endParaRPr lang="en-US" sz="600" dirty="0"/>
          </a:p>
          <a:p>
            <a:pPr marL="171450" indent="-171450">
              <a:buFont typeface="Arial" pitchFamily="34" charset="0"/>
              <a:buChar char="•"/>
            </a:pPr>
            <a:r>
              <a:rPr lang="en-US" sz="800" dirty="0"/>
              <a:t>The productivity of the proposed machine is about half a ton of basalt fibers per hour.</a:t>
            </a:r>
            <a:endParaRPr lang="en-US" sz="600" dirty="0"/>
          </a:p>
          <a:p>
            <a:pPr marL="171450" lvl="0" indent="-171450">
              <a:buFont typeface="Arial" pitchFamily="34" charset="0"/>
              <a:buChar char="•"/>
            </a:pPr>
            <a:r>
              <a:rPr lang="en-US" sz="900" dirty="0"/>
              <a:t>Basalt fibers and yarns have distinctive properties that will soon make them raw materials required in the global market, especially since they are considered the ideal solution compared to carbon and glass fibers, and they will have a major role in Syria, especially in the reconstruction phase, if the available basalt rocks are invested it has huge quantities estimated at billions of cubic meters. </a:t>
            </a:r>
            <a:endParaRPr lang="en-US" sz="800" dirty="0"/>
          </a:p>
          <a:p>
            <a:pPr marL="171450" lvl="0" indent="-171450">
              <a:buFont typeface="Arial" pitchFamily="34" charset="0"/>
              <a:buChar char="•"/>
            </a:pPr>
            <a:r>
              <a:rPr lang="en-US" sz="900" dirty="0"/>
              <a:t>Surface treatment of basalt yarns with Zirconium Dioxide (ZrO</a:t>
            </a:r>
            <a:r>
              <a:rPr lang="en-US" sz="900" baseline="-25000" dirty="0"/>
              <a:t>2</a:t>
            </a:r>
            <a:r>
              <a:rPr lang="en-US" sz="900" dirty="0"/>
              <a:t>) has led to an increase in its resistance to Alkali Corrosion and an improvement in its tensile strength. </a:t>
            </a:r>
            <a:endParaRPr lang="en-US" sz="800" dirty="0"/>
          </a:p>
          <a:p>
            <a:pPr marL="171450" lvl="0" indent="-171450">
              <a:buFont typeface="Arial" pitchFamily="34" charset="0"/>
              <a:buChar char="•"/>
            </a:pPr>
            <a:r>
              <a:rPr lang="en-US" sz="900" dirty="0"/>
              <a:t>The tensile test for ropes and basalt textiles has been described as much as possible to be a preliminary start for the rest of the researchers in this field in order to benefit from it and work on developing it.</a:t>
            </a:r>
            <a:endParaRPr lang="en-US" sz="800" dirty="0"/>
          </a:p>
          <a:p>
            <a:endParaRPr lang="en-US" sz="800" dirty="0"/>
          </a:p>
        </p:txBody>
      </p:sp>
    </p:spTree>
    <p:extLst>
      <p:ext uri="{BB962C8B-B14F-4D97-AF65-F5344CB8AC3E}">
        <p14:creationId xmlns:p14="http://schemas.microsoft.com/office/powerpoint/2010/main" val="1089152755"/>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769</Words>
  <Application>Microsoft Office PowerPoint</Application>
  <PresentationFormat>A4 Paper (210x297 mm)</PresentationFormat>
  <Paragraphs>26</Paragraphs>
  <Slides>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vt:i4>
      </vt:variant>
    </vt:vector>
  </HeadingPairs>
  <TitlesOfParts>
    <vt:vector size="7" baseType="lpstr">
      <vt:lpstr>Arial</vt:lpstr>
      <vt:lpstr>Bahij TheSansArabic Bold</vt:lpstr>
      <vt:lpstr>Bahij TheSansArabic Plain</vt:lpstr>
      <vt:lpstr>Calibri</vt:lpstr>
      <vt:lpstr>Office Theme</vt:lpstr>
      <vt:lpstr>عرض تقديمي في PowerPoint</vt:lpstr>
      <vt:lpstr>عرض تقديمي في PowerPoint</vt:lpstr>
    </vt:vector>
  </TitlesOfParts>
  <Company>Moness.designer@gmail.com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User</cp:lastModifiedBy>
  <cp:revision>20</cp:revision>
  <dcterms:created xsi:type="dcterms:W3CDTF">2023-01-13T19:11:45Z</dcterms:created>
  <dcterms:modified xsi:type="dcterms:W3CDTF">2023-07-25T17:12:36Z</dcterms:modified>
</cp:coreProperties>
</file>