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Lst>
  <p:sldSz cx="21383625" cy="30240288"/>
  <p:notesSz cx="6858000" cy="9144000"/>
  <p:embeddedFontLst>
    <p:embeddedFont>
      <p:font typeface="Bahij TheSansArabic Plain" panose="02040503050201020203" charset="-78"/>
      <p:regular r:id="rId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25" userDrawn="1">
          <p15:clr>
            <a:srgbClr val="A4A3A4"/>
          </p15:clr>
        </p15:guide>
        <p15:guide id="2" pos="68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85" autoAdjust="0"/>
    <p:restoredTop sz="94660"/>
  </p:normalViewPr>
  <p:slideViewPr>
    <p:cSldViewPr snapToGrid="0" showGuides="1">
      <p:cViewPr>
        <p:scale>
          <a:sx n="50" d="100"/>
          <a:sy n="50" d="100"/>
        </p:scale>
        <p:origin x="276" y="-5922"/>
      </p:cViewPr>
      <p:guideLst>
        <p:guide orient="horz" pos="9525"/>
        <p:guide pos="680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font" Target="fonts/font1.fntdata"/><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4.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النموذج الثاني">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xmlns="" id="{4306CB59-546B-4B47-A588-2E47A1EAD55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 y="0"/>
            <a:ext cx="21387923" cy="30240288"/>
          </a:xfrm>
          <a:prstGeom prst="rect">
            <a:avLst/>
          </a:prstGeom>
        </p:spPr>
      </p:pic>
      <p:pic>
        <p:nvPicPr>
          <p:cNvPr id="10" name="Graphic 9">
            <a:extLst>
              <a:ext uri="{FF2B5EF4-FFF2-40B4-BE49-F238E27FC236}">
                <a16:creationId xmlns:a16="http://schemas.microsoft.com/office/drawing/2014/main" xmlns="" id="{371DE358-820A-4497-872E-06E86BF323DA}"/>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8731866" y="1056799"/>
            <a:ext cx="2011680" cy="2011680"/>
          </a:xfrm>
          <a:prstGeom prst="rect">
            <a:avLst/>
          </a:prstGeom>
        </p:spPr>
      </p:pic>
      <p:pic>
        <p:nvPicPr>
          <p:cNvPr id="11" name="Graphic 10">
            <a:extLst>
              <a:ext uri="{FF2B5EF4-FFF2-40B4-BE49-F238E27FC236}">
                <a16:creationId xmlns:a16="http://schemas.microsoft.com/office/drawing/2014/main" xmlns="" id="{E7D28591-16A7-401D-876B-B779C1CBF118}"/>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640079" y="1056799"/>
            <a:ext cx="2011680" cy="2011680"/>
          </a:xfrm>
          <a:prstGeom prst="rect">
            <a:avLst/>
          </a:prstGeom>
        </p:spPr>
      </p:pic>
      <p:sp>
        <p:nvSpPr>
          <p:cNvPr id="16" name="Text Placeholder 14">
            <a:extLst>
              <a:ext uri="{FF2B5EF4-FFF2-40B4-BE49-F238E27FC236}">
                <a16:creationId xmlns:a16="http://schemas.microsoft.com/office/drawing/2014/main" xmlns="" id="{6676E37F-5390-4006-A9FC-F50A9915E39B}"/>
              </a:ext>
            </a:extLst>
          </p:cNvPr>
          <p:cNvSpPr>
            <a:spLocks noGrp="1"/>
          </p:cNvSpPr>
          <p:nvPr>
            <p:ph type="body" sz="quarter" idx="10" hasCustomPrompt="1"/>
          </p:nvPr>
        </p:nvSpPr>
        <p:spPr>
          <a:xfrm>
            <a:off x="1676400" y="3208178"/>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7" name="Text Placeholder 14">
            <a:extLst>
              <a:ext uri="{FF2B5EF4-FFF2-40B4-BE49-F238E27FC236}">
                <a16:creationId xmlns:a16="http://schemas.microsoft.com/office/drawing/2014/main" xmlns="" id="{9057E594-5063-4A18-A686-9F1BEEFAA1D6}"/>
              </a:ext>
            </a:extLst>
          </p:cNvPr>
          <p:cNvSpPr>
            <a:spLocks noGrp="1"/>
          </p:cNvSpPr>
          <p:nvPr>
            <p:ph type="body" sz="quarter" idx="11" hasCustomPrompt="1"/>
          </p:nvPr>
        </p:nvSpPr>
        <p:spPr>
          <a:xfrm>
            <a:off x="1676400" y="4303519"/>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8" name="Text Placeholder 14">
            <a:extLst>
              <a:ext uri="{FF2B5EF4-FFF2-40B4-BE49-F238E27FC236}">
                <a16:creationId xmlns:a16="http://schemas.microsoft.com/office/drawing/2014/main" xmlns="" id="{067AE2CA-3B54-4717-8BF7-E4C698C02C23}"/>
              </a:ext>
            </a:extLst>
          </p:cNvPr>
          <p:cNvSpPr>
            <a:spLocks noGrp="1"/>
          </p:cNvSpPr>
          <p:nvPr>
            <p:ph type="body" sz="quarter" idx="12" hasCustomPrompt="1"/>
          </p:nvPr>
        </p:nvSpPr>
        <p:spPr>
          <a:xfrm>
            <a:off x="1676400" y="5398860"/>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9" name="Text Placeholder 14">
            <a:extLst>
              <a:ext uri="{FF2B5EF4-FFF2-40B4-BE49-F238E27FC236}">
                <a16:creationId xmlns:a16="http://schemas.microsoft.com/office/drawing/2014/main" xmlns="" id="{46E3C7E5-56F9-440C-A875-0913A55A64CF}"/>
              </a:ext>
            </a:extLst>
          </p:cNvPr>
          <p:cNvSpPr>
            <a:spLocks noGrp="1"/>
          </p:cNvSpPr>
          <p:nvPr>
            <p:ph type="body" sz="quarter" idx="13" hasCustomPrompt="1"/>
          </p:nvPr>
        </p:nvSpPr>
        <p:spPr>
          <a:xfrm>
            <a:off x="1676400" y="6151300"/>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الدكتور المشرف (مثال:د._______)</a:t>
            </a:r>
            <a:endParaRPr lang="en-US" dirty="0"/>
          </a:p>
        </p:txBody>
      </p:sp>
      <p:sp>
        <p:nvSpPr>
          <p:cNvPr id="20" name="TextBox 19">
            <a:extLst>
              <a:ext uri="{FF2B5EF4-FFF2-40B4-BE49-F238E27FC236}">
                <a16:creationId xmlns:a16="http://schemas.microsoft.com/office/drawing/2014/main" xmlns="" id="{EE962D87-6CAB-437F-922E-EFA07BB5A17B}"/>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21" name="Text Placeholder 21">
            <a:extLst>
              <a:ext uri="{FF2B5EF4-FFF2-40B4-BE49-F238E27FC236}">
                <a16:creationId xmlns:a16="http://schemas.microsoft.com/office/drawing/2014/main" xmlns="" id="{2357586D-9CFC-4E43-B204-D27C365D3E42}"/>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23" name="Text Placeholder 22">
            <a:extLst>
              <a:ext uri="{FF2B5EF4-FFF2-40B4-BE49-F238E27FC236}">
                <a16:creationId xmlns:a16="http://schemas.microsoft.com/office/drawing/2014/main" xmlns="" id="{C12E3FC4-1BC4-4E9F-8212-965F9977676B}"/>
              </a:ext>
            </a:extLst>
          </p:cNvPr>
          <p:cNvSpPr>
            <a:spLocks noGrp="1"/>
          </p:cNvSpPr>
          <p:nvPr>
            <p:ph type="body" sz="quarter" idx="15" hasCustomPrompt="1"/>
          </p:nvPr>
        </p:nvSpPr>
        <p:spPr>
          <a:xfrm>
            <a:off x="14689393" y="8153400"/>
            <a:ext cx="5558913" cy="94488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4" name="Text Placeholder 22">
            <a:extLst>
              <a:ext uri="{FF2B5EF4-FFF2-40B4-BE49-F238E27FC236}">
                <a16:creationId xmlns:a16="http://schemas.microsoft.com/office/drawing/2014/main" xmlns="" id="{7DC15345-314E-410F-A570-91445B6D4C15}"/>
              </a:ext>
            </a:extLst>
          </p:cNvPr>
          <p:cNvSpPr>
            <a:spLocks noGrp="1"/>
          </p:cNvSpPr>
          <p:nvPr>
            <p:ph type="body" sz="quarter" idx="16" hasCustomPrompt="1"/>
          </p:nvPr>
        </p:nvSpPr>
        <p:spPr>
          <a:xfrm>
            <a:off x="7993625" y="8153400"/>
            <a:ext cx="5558913" cy="94488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5" name="Text Placeholder 22">
            <a:extLst>
              <a:ext uri="{FF2B5EF4-FFF2-40B4-BE49-F238E27FC236}">
                <a16:creationId xmlns:a16="http://schemas.microsoft.com/office/drawing/2014/main" xmlns="" id="{1E6580F7-9D27-4A51-958B-F7257E76DC2F}"/>
              </a:ext>
            </a:extLst>
          </p:cNvPr>
          <p:cNvSpPr>
            <a:spLocks noGrp="1"/>
          </p:cNvSpPr>
          <p:nvPr>
            <p:ph type="body" sz="quarter" idx="17" hasCustomPrompt="1"/>
          </p:nvPr>
        </p:nvSpPr>
        <p:spPr>
          <a:xfrm>
            <a:off x="1142696" y="8153400"/>
            <a:ext cx="5558913" cy="5149645"/>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a:t>
            </a:r>
          </a:p>
          <a:p>
            <a:pPr lvl="0"/>
            <a:endParaRPr lang="en-US" dirty="0"/>
          </a:p>
        </p:txBody>
      </p:sp>
      <p:sp>
        <p:nvSpPr>
          <p:cNvPr id="26" name="Picture Placeholder 25">
            <a:extLst>
              <a:ext uri="{FF2B5EF4-FFF2-40B4-BE49-F238E27FC236}">
                <a16:creationId xmlns:a16="http://schemas.microsoft.com/office/drawing/2014/main" xmlns="" id="{7FE692E7-58EC-49AC-8857-A8AFD28FAEB4}"/>
              </a:ext>
            </a:extLst>
          </p:cNvPr>
          <p:cNvSpPr>
            <a:spLocks noGrp="1"/>
          </p:cNvSpPr>
          <p:nvPr>
            <p:ph type="pic" sz="quarter" idx="18" hasCustomPrompt="1"/>
          </p:nvPr>
        </p:nvSpPr>
        <p:spPr>
          <a:xfrm>
            <a:off x="1135319" y="13990398"/>
            <a:ext cx="5558913" cy="3381569"/>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7" name="Text Placeholder 22">
            <a:extLst>
              <a:ext uri="{FF2B5EF4-FFF2-40B4-BE49-F238E27FC236}">
                <a16:creationId xmlns:a16="http://schemas.microsoft.com/office/drawing/2014/main" xmlns="" id="{7A973220-5840-499D-B132-9F448E89F68D}"/>
              </a:ext>
            </a:extLst>
          </p:cNvPr>
          <p:cNvSpPr>
            <a:spLocks noGrp="1"/>
          </p:cNvSpPr>
          <p:nvPr>
            <p:ph type="body" sz="quarter" idx="19" hasCustomPrompt="1"/>
          </p:nvPr>
        </p:nvSpPr>
        <p:spPr>
          <a:xfrm>
            <a:off x="14689393" y="19613880"/>
            <a:ext cx="5558913" cy="94488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8" name="Text Placeholder 22">
            <a:extLst>
              <a:ext uri="{FF2B5EF4-FFF2-40B4-BE49-F238E27FC236}">
                <a16:creationId xmlns:a16="http://schemas.microsoft.com/office/drawing/2014/main" xmlns="" id="{E1AE4158-B987-42A2-BE7F-82CDA8FEFF2B}"/>
              </a:ext>
            </a:extLst>
          </p:cNvPr>
          <p:cNvSpPr>
            <a:spLocks noGrp="1"/>
          </p:cNvSpPr>
          <p:nvPr>
            <p:ph type="body" sz="quarter" idx="20" hasCustomPrompt="1"/>
          </p:nvPr>
        </p:nvSpPr>
        <p:spPr>
          <a:xfrm>
            <a:off x="1135319" y="19613880"/>
            <a:ext cx="12476213" cy="242021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a:t>
            </a:r>
          </a:p>
          <a:p>
            <a:pPr lvl="0"/>
            <a:endParaRPr lang="en-US" dirty="0"/>
          </a:p>
        </p:txBody>
      </p:sp>
      <p:sp>
        <p:nvSpPr>
          <p:cNvPr id="29" name="Text Placeholder 22">
            <a:extLst>
              <a:ext uri="{FF2B5EF4-FFF2-40B4-BE49-F238E27FC236}">
                <a16:creationId xmlns:a16="http://schemas.microsoft.com/office/drawing/2014/main" xmlns="" id="{9C618467-4BBD-44D0-8177-9FBFFC428BF0}"/>
              </a:ext>
            </a:extLst>
          </p:cNvPr>
          <p:cNvSpPr>
            <a:spLocks noGrp="1"/>
          </p:cNvSpPr>
          <p:nvPr>
            <p:ph type="body" sz="quarter" idx="21" hasCustomPrompt="1"/>
          </p:nvPr>
        </p:nvSpPr>
        <p:spPr>
          <a:xfrm>
            <a:off x="1135319" y="24185880"/>
            <a:ext cx="12476213" cy="4876800"/>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a:p>
            <a:pPr lvl="0"/>
            <a:r>
              <a:rPr lang="ar-SY" dirty="0"/>
              <a:t>المرجع الرابع </a:t>
            </a:r>
          </a:p>
          <a:p>
            <a:pPr lvl="0"/>
            <a:r>
              <a:rPr lang="ar-SY" dirty="0"/>
              <a:t>المرجع الخامس</a:t>
            </a:r>
          </a:p>
          <a:p>
            <a:pPr lvl="0"/>
            <a:r>
              <a:rPr lang="ar-SY" dirty="0"/>
              <a:t>المرجع السادس</a:t>
            </a:r>
          </a:p>
          <a:p>
            <a:pPr lvl="0"/>
            <a:r>
              <a:rPr lang="ar-SY" dirty="0"/>
              <a:t>المرجع السابع</a:t>
            </a:r>
            <a:endParaRPr lang="en-US" dirty="0"/>
          </a:p>
        </p:txBody>
      </p:sp>
      <p:sp>
        <p:nvSpPr>
          <p:cNvPr id="2" name="TextBox 1">
            <a:extLst>
              <a:ext uri="{FF2B5EF4-FFF2-40B4-BE49-F238E27FC236}">
                <a16:creationId xmlns:a16="http://schemas.microsoft.com/office/drawing/2014/main" xmlns="" id="{924D3810-02F4-471B-9846-880375BAF2DF}"/>
              </a:ext>
            </a:extLst>
          </p:cNvPr>
          <p:cNvSpPr txBox="1"/>
          <p:nvPr userDrawn="1"/>
        </p:nvSpPr>
        <p:spPr>
          <a:xfrm>
            <a:off x="9804400" y="7077794"/>
            <a:ext cx="3657600" cy="646331"/>
          </a:xfrm>
          <a:prstGeom prst="rect">
            <a:avLst/>
          </a:prstGeom>
          <a:solidFill>
            <a:schemeClr val="accent3"/>
          </a:solidFill>
        </p:spPr>
        <p:txBody>
          <a:bodyPr wrap="square" rtlCol="0">
            <a:spAutoFit/>
          </a:bodyPr>
          <a:lstStyle/>
          <a:p>
            <a:pPr algn="ctr"/>
            <a:r>
              <a:rPr lang="ar-SY" sz="3600" dirty="0">
                <a:solidFill>
                  <a:schemeClr val="bg1"/>
                </a:solidFill>
              </a:rPr>
              <a:t>القسم العملي</a:t>
            </a:r>
            <a:endParaRPr lang="en-US" sz="3600" dirty="0">
              <a:solidFill>
                <a:schemeClr val="bg1"/>
              </a:solidFill>
            </a:endParaRPr>
          </a:p>
        </p:txBody>
      </p:sp>
      <p:sp>
        <p:nvSpPr>
          <p:cNvPr id="22" name="TextBox 21">
            <a:extLst>
              <a:ext uri="{FF2B5EF4-FFF2-40B4-BE49-F238E27FC236}">
                <a16:creationId xmlns:a16="http://schemas.microsoft.com/office/drawing/2014/main" xmlns="" id="{8881F266-E144-4E01-AD12-F8F8AA05C7D3}"/>
              </a:ext>
            </a:extLst>
          </p:cNvPr>
          <p:cNvSpPr txBox="1"/>
          <p:nvPr userDrawn="1"/>
        </p:nvSpPr>
        <p:spPr>
          <a:xfrm>
            <a:off x="2933700" y="7077794"/>
            <a:ext cx="3657600" cy="646331"/>
          </a:xfrm>
          <a:prstGeom prst="rect">
            <a:avLst/>
          </a:prstGeom>
          <a:solidFill>
            <a:schemeClr val="accent3"/>
          </a:solidFill>
        </p:spPr>
        <p:txBody>
          <a:bodyPr wrap="square" rtlCol="0">
            <a:spAutoFit/>
          </a:bodyPr>
          <a:lstStyle/>
          <a:p>
            <a:pPr algn="ctr"/>
            <a:r>
              <a:rPr lang="ar-SY" sz="3600" dirty="0">
                <a:solidFill>
                  <a:schemeClr val="bg1"/>
                </a:solidFill>
              </a:rPr>
              <a:t>القسم العملي</a:t>
            </a:r>
            <a:endParaRPr lang="en-US" sz="3600" dirty="0">
              <a:solidFill>
                <a:schemeClr val="bg1"/>
              </a:solidFill>
            </a:endParaRPr>
          </a:p>
        </p:txBody>
      </p:sp>
      <p:sp>
        <p:nvSpPr>
          <p:cNvPr id="30" name="TextBox 29">
            <a:extLst>
              <a:ext uri="{FF2B5EF4-FFF2-40B4-BE49-F238E27FC236}">
                <a16:creationId xmlns:a16="http://schemas.microsoft.com/office/drawing/2014/main" xmlns="" id="{904DB56C-E030-4379-AD7F-BE0C6892A330}"/>
              </a:ext>
            </a:extLst>
          </p:cNvPr>
          <p:cNvSpPr txBox="1"/>
          <p:nvPr userDrawn="1"/>
        </p:nvSpPr>
        <p:spPr>
          <a:xfrm>
            <a:off x="9804400" y="18698294"/>
            <a:ext cx="3657600" cy="646331"/>
          </a:xfrm>
          <a:prstGeom prst="rect">
            <a:avLst/>
          </a:prstGeom>
          <a:solidFill>
            <a:schemeClr val="accent2"/>
          </a:solidFill>
        </p:spPr>
        <p:txBody>
          <a:bodyPr wrap="square" rtlCol="0">
            <a:spAutoFit/>
          </a:bodyPr>
          <a:lstStyle/>
          <a:p>
            <a:pPr algn="ctr"/>
            <a:r>
              <a:rPr lang="ar-SY" sz="3600" dirty="0">
                <a:solidFill>
                  <a:schemeClr val="bg1"/>
                </a:solidFill>
              </a:rPr>
              <a:t>النتائج والمناقشة</a:t>
            </a:r>
            <a:endParaRPr lang="en-US" sz="3600" dirty="0">
              <a:solidFill>
                <a:schemeClr val="bg1"/>
              </a:solidFill>
            </a:endParaRPr>
          </a:p>
        </p:txBody>
      </p:sp>
    </p:spTree>
    <p:extLst>
      <p:ext uri="{BB962C8B-B14F-4D97-AF65-F5344CB8AC3E}">
        <p14:creationId xmlns:p14="http://schemas.microsoft.com/office/powerpoint/2010/main" val="45258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النموذج الثالث">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xmlns="" id="{2C99A7A5-BEE1-4FD8-BBE4-7C7263668C2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298" y="0"/>
            <a:ext cx="21387923" cy="30240288"/>
          </a:xfrm>
          <a:prstGeom prst="rect">
            <a:avLst/>
          </a:prstGeom>
        </p:spPr>
      </p:pic>
      <p:pic>
        <p:nvPicPr>
          <p:cNvPr id="8" name="Graphic 7">
            <a:extLst>
              <a:ext uri="{FF2B5EF4-FFF2-40B4-BE49-F238E27FC236}">
                <a16:creationId xmlns:a16="http://schemas.microsoft.com/office/drawing/2014/main" xmlns="" id="{0BE6D687-A0DA-4168-A002-20E8AECFB878}"/>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8731866" y="1056799"/>
            <a:ext cx="2011680" cy="2011680"/>
          </a:xfrm>
          <a:prstGeom prst="rect">
            <a:avLst/>
          </a:prstGeom>
        </p:spPr>
      </p:pic>
      <p:pic>
        <p:nvPicPr>
          <p:cNvPr id="9" name="Graphic 8">
            <a:extLst>
              <a:ext uri="{FF2B5EF4-FFF2-40B4-BE49-F238E27FC236}">
                <a16:creationId xmlns:a16="http://schemas.microsoft.com/office/drawing/2014/main" xmlns="" id="{D1F2679B-4BA6-425D-AE7F-59351138E477}"/>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640079" y="1056799"/>
            <a:ext cx="2011680" cy="2011680"/>
          </a:xfrm>
          <a:prstGeom prst="rect">
            <a:avLst/>
          </a:prstGeom>
        </p:spPr>
      </p:pic>
      <p:sp>
        <p:nvSpPr>
          <p:cNvPr id="14" name="Text Placeholder 14">
            <a:extLst>
              <a:ext uri="{FF2B5EF4-FFF2-40B4-BE49-F238E27FC236}">
                <a16:creationId xmlns:a16="http://schemas.microsoft.com/office/drawing/2014/main" xmlns="" id="{C8482CAD-7E58-4AFA-890E-60D951A25A53}"/>
              </a:ext>
            </a:extLst>
          </p:cNvPr>
          <p:cNvSpPr>
            <a:spLocks noGrp="1"/>
          </p:cNvSpPr>
          <p:nvPr>
            <p:ph type="body" sz="quarter" idx="10" hasCustomPrompt="1"/>
          </p:nvPr>
        </p:nvSpPr>
        <p:spPr>
          <a:xfrm>
            <a:off x="1676400" y="3314700"/>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5" name="Text Placeholder 14">
            <a:extLst>
              <a:ext uri="{FF2B5EF4-FFF2-40B4-BE49-F238E27FC236}">
                <a16:creationId xmlns:a16="http://schemas.microsoft.com/office/drawing/2014/main" xmlns="" id="{F4821871-19F5-4500-87AF-52A0E58561F3}"/>
              </a:ext>
            </a:extLst>
          </p:cNvPr>
          <p:cNvSpPr>
            <a:spLocks noGrp="1"/>
          </p:cNvSpPr>
          <p:nvPr>
            <p:ph type="body" sz="quarter" idx="11" hasCustomPrompt="1"/>
          </p:nvPr>
        </p:nvSpPr>
        <p:spPr>
          <a:xfrm>
            <a:off x="1676400" y="4410041"/>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6" name="Text Placeholder 14">
            <a:extLst>
              <a:ext uri="{FF2B5EF4-FFF2-40B4-BE49-F238E27FC236}">
                <a16:creationId xmlns:a16="http://schemas.microsoft.com/office/drawing/2014/main" xmlns="" id="{4CF451B3-3F9B-453A-941A-3834604C2610}"/>
              </a:ext>
            </a:extLst>
          </p:cNvPr>
          <p:cNvSpPr>
            <a:spLocks noGrp="1"/>
          </p:cNvSpPr>
          <p:nvPr>
            <p:ph type="body" sz="quarter" idx="12" hasCustomPrompt="1"/>
          </p:nvPr>
        </p:nvSpPr>
        <p:spPr>
          <a:xfrm>
            <a:off x="1676400" y="550538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7" name="Text Placeholder 14">
            <a:extLst>
              <a:ext uri="{FF2B5EF4-FFF2-40B4-BE49-F238E27FC236}">
                <a16:creationId xmlns:a16="http://schemas.microsoft.com/office/drawing/2014/main" xmlns="" id="{4D03ADD3-BC77-4961-8B4E-FBA87CFD8B07}"/>
              </a:ext>
            </a:extLst>
          </p:cNvPr>
          <p:cNvSpPr>
            <a:spLocks noGrp="1"/>
          </p:cNvSpPr>
          <p:nvPr>
            <p:ph type="body" sz="quarter" idx="13" hasCustomPrompt="1"/>
          </p:nvPr>
        </p:nvSpPr>
        <p:spPr>
          <a:xfrm>
            <a:off x="1676400" y="625782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الدكتور المشرف (مثال:د._______)</a:t>
            </a:r>
            <a:endParaRPr lang="en-US" dirty="0"/>
          </a:p>
        </p:txBody>
      </p:sp>
      <p:sp>
        <p:nvSpPr>
          <p:cNvPr id="18" name="TextBox 17">
            <a:extLst>
              <a:ext uri="{FF2B5EF4-FFF2-40B4-BE49-F238E27FC236}">
                <a16:creationId xmlns:a16="http://schemas.microsoft.com/office/drawing/2014/main" xmlns="" id="{BDAE4B12-1561-4589-9C42-E449C6284969}"/>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19" name="Text Placeholder 21">
            <a:extLst>
              <a:ext uri="{FF2B5EF4-FFF2-40B4-BE49-F238E27FC236}">
                <a16:creationId xmlns:a16="http://schemas.microsoft.com/office/drawing/2014/main" xmlns="" id="{58A5C9D7-195F-466D-9CBB-16EF269B8508}"/>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20" name="Text Placeholder 22">
            <a:extLst>
              <a:ext uri="{FF2B5EF4-FFF2-40B4-BE49-F238E27FC236}">
                <a16:creationId xmlns:a16="http://schemas.microsoft.com/office/drawing/2014/main" xmlns="" id="{12C66BB5-B1AC-49A5-9CDF-FA54B8111C67}"/>
              </a:ext>
            </a:extLst>
          </p:cNvPr>
          <p:cNvSpPr>
            <a:spLocks noGrp="1"/>
          </p:cNvSpPr>
          <p:nvPr>
            <p:ph type="body" sz="quarter" idx="15" hasCustomPrompt="1"/>
          </p:nvPr>
        </p:nvSpPr>
        <p:spPr>
          <a:xfrm>
            <a:off x="10691813" y="8153400"/>
            <a:ext cx="9556494" cy="611124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1" name="Text Placeholder 22">
            <a:extLst>
              <a:ext uri="{FF2B5EF4-FFF2-40B4-BE49-F238E27FC236}">
                <a16:creationId xmlns:a16="http://schemas.microsoft.com/office/drawing/2014/main" xmlns="" id="{75C1C9B0-6D5B-439B-BE7F-DB65F62876F2}"/>
              </a:ext>
            </a:extLst>
          </p:cNvPr>
          <p:cNvSpPr>
            <a:spLocks noGrp="1"/>
          </p:cNvSpPr>
          <p:nvPr>
            <p:ph type="body" sz="quarter" idx="16" hasCustomPrompt="1"/>
          </p:nvPr>
        </p:nvSpPr>
        <p:spPr>
          <a:xfrm>
            <a:off x="10691813" y="16017240"/>
            <a:ext cx="9556494" cy="5538256"/>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3" name="Text Placeholder 22">
            <a:extLst>
              <a:ext uri="{FF2B5EF4-FFF2-40B4-BE49-F238E27FC236}">
                <a16:creationId xmlns:a16="http://schemas.microsoft.com/office/drawing/2014/main" xmlns="" id="{66DAA4ED-340C-4246-B7F0-B52B520FDAF1}"/>
              </a:ext>
            </a:extLst>
          </p:cNvPr>
          <p:cNvSpPr>
            <a:spLocks noGrp="1"/>
          </p:cNvSpPr>
          <p:nvPr>
            <p:ph type="body" sz="quarter" idx="19" hasCustomPrompt="1"/>
          </p:nvPr>
        </p:nvSpPr>
        <p:spPr>
          <a:xfrm>
            <a:off x="877253" y="8153400"/>
            <a:ext cx="8674945" cy="611124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5" name="Text Placeholder 22">
            <a:extLst>
              <a:ext uri="{FF2B5EF4-FFF2-40B4-BE49-F238E27FC236}">
                <a16:creationId xmlns:a16="http://schemas.microsoft.com/office/drawing/2014/main" xmlns="" id="{963B11F0-F9AF-4873-938F-13AB083502F2}"/>
              </a:ext>
            </a:extLst>
          </p:cNvPr>
          <p:cNvSpPr>
            <a:spLocks noGrp="1"/>
          </p:cNvSpPr>
          <p:nvPr>
            <p:ph type="body" sz="quarter" idx="21" hasCustomPrompt="1"/>
          </p:nvPr>
        </p:nvSpPr>
        <p:spPr>
          <a:xfrm>
            <a:off x="877253" y="21555496"/>
            <a:ext cx="8546012" cy="7358558"/>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a:p>
            <a:pPr lvl="0"/>
            <a:r>
              <a:rPr lang="ar-SY" dirty="0"/>
              <a:t>المرجع الرابع </a:t>
            </a:r>
          </a:p>
          <a:p>
            <a:pPr lvl="0"/>
            <a:r>
              <a:rPr lang="ar-SY" dirty="0"/>
              <a:t>المرجع الخامس</a:t>
            </a:r>
          </a:p>
          <a:p>
            <a:pPr lvl="0"/>
            <a:r>
              <a:rPr lang="ar-SY" dirty="0"/>
              <a:t>المرجع السادس</a:t>
            </a:r>
          </a:p>
          <a:p>
            <a:pPr lvl="0"/>
            <a:r>
              <a:rPr lang="ar-SY" dirty="0"/>
              <a:t>المرجع السابع</a:t>
            </a:r>
            <a:endParaRPr lang="en-US" dirty="0"/>
          </a:p>
        </p:txBody>
      </p:sp>
      <p:sp>
        <p:nvSpPr>
          <p:cNvPr id="26" name="Picture Placeholder 25">
            <a:extLst>
              <a:ext uri="{FF2B5EF4-FFF2-40B4-BE49-F238E27FC236}">
                <a16:creationId xmlns:a16="http://schemas.microsoft.com/office/drawing/2014/main" xmlns="" id="{874D4E7A-B084-4AB6-9C63-437824188811}"/>
              </a:ext>
            </a:extLst>
          </p:cNvPr>
          <p:cNvSpPr>
            <a:spLocks noGrp="1"/>
          </p:cNvSpPr>
          <p:nvPr>
            <p:ph type="pic" sz="quarter" idx="22" hasCustomPrompt="1"/>
          </p:nvPr>
        </p:nvSpPr>
        <p:spPr>
          <a:xfrm>
            <a:off x="877253" y="14649414"/>
            <a:ext cx="8664954" cy="4700147"/>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4" name="Text Placeholder 22">
            <a:extLst>
              <a:ext uri="{FF2B5EF4-FFF2-40B4-BE49-F238E27FC236}">
                <a16:creationId xmlns:a16="http://schemas.microsoft.com/office/drawing/2014/main" xmlns="" id="{143B6EBF-6199-46CB-8B16-9751580B581F}"/>
              </a:ext>
            </a:extLst>
          </p:cNvPr>
          <p:cNvSpPr>
            <a:spLocks noGrp="1"/>
          </p:cNvSpPr>
          <p:nvPr>
            <p:ph type="body" sz="quarter" idx="23" hasCustomPrompt="1"/>
          </p:nvPr>
        </p:nvSpPr>
        <p:spPr>
          <a:xfrm>
            <a:off x="10744200" y="23437636"/>
            <a:ext cx="9556494" cy="5637552"/>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Tree>
    <p:extLst>
      <p:ext uri="{BB962C8B-B14F-4D97-AF65-F5344CB8AC3E}">
        <p14:creationId xmlns:p14="http://schemas.microsoft.com/office/powerpoint/2010/main" val="886153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النموذج الرابع">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xmlns="" id="{6F00167E-C40E-4E4B-A4CA-B0C9F086F9F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 y="0"/>
            <a:ext cx="21383625" cy="30234211"/>
          </a:xfrm>
          <a:prstGeom prst="rect">
            <a:avLst/>
          </a:prstGeom>
        </p:spPr>
      </p:pic>
      <p:pic>
        <p:nvPicPr>
          <p:cNvPr id="9" name="Graphic 8">
            <a:extLst>
              <a:ext uri="{FF2B5EF4-FFF2-40B4-BE49-F238E27FC236}">
                <a16:creationId xmlns:a16="http://schemas.microsoft.com/office/drawing/2014/main" xmlns="" id="{CFB17084-E79D-40E4-B81F-D2D96CCB5AB6}"/>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8731866" y="1056799"/>
            <a:ext cx="2011680" cy="2011680"/>
          </a:xfrm>
          <a:prstGeom prst="rect">
            <a:avLst/>
          </a:prstGeom>
        </p:spPr>
      </p:pic>
      <p:pic>
        <p:nvPicPr>
          <p:cNvPr id="10" name="Graphic 9">
            <a:extLst>
              <a:ext uri="{FF2B5EF4-FFF2-40B4-BE49-F238E27FC236}">
                <a16:creationId xmlns:a16="http://schemas.microsoft.com/office/drawing/2014/main" xmlns="" id="{7292FA10-781D-46CC-8A4A-4E9E837831E6}"/>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640079" y="1056799"/>
            <a:ext cx="2011680" cy="2011680"/>
          </a:xfrm>
          <a:prstGeom prst="rect">
            <a:avLst/>
          </a:prstGeom>
        </p:spPr>
      </p:pic>
      <p:sp>
        <p:nvSpPr>
          <p:cNvPr id="15" name="Text Placeholder 14">
            <a:extLst>
              <a:ext uri="{FF2B5EF4-FFF2-40B4-BE49-F238E27FC236}">
                <a16:creationId xmlns:a16="http://schemas.microsoft.com/office/drawing/2014/main" xmlns="" id="{20DB5DC2-59AF-40B0-A19A-B2D4AB9ED159}"/>
              </a:ext>
            </a:extLst>
          </p:cNvPr>
          <p:cNvSpPr>
            <a:spLocks noGrp="1"/>
          </p:cNvSpPr>
          <p:nvPr>
            <p:ph type="body" sz="quarter" idx="10" hasCustomPrompt="1"/>
          </p:nvPr>
        </p:nvSpPr>
        <p:spPr>
          <a:xfrm>
            <a:off x="1676400" y="3238500"/>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6" name="Text Placeholder 14">
            <a:extLst>
              <a:ext uri="{FF2B5EF4-FFF2-40B4-BE49-F238E27FC236}">
                <a16:creationId xmlns:a16="http://schemas.microsoft.com/office/drawing/2014/main" xmlns="" id="{330F7DC0-B18C-4268-AB44-F9C9B9D5B15C}"/>
              </a:ext>
            </a:extLst>
          </p:cNvPr>
          <p:cNvSpPr>
            <a:spLocks noGrp="1"/>
          </p:cNvSpPr>
          <p:nvPr>
            <p:ph type="body" sz="quarter" idx="11" hasCustomPrompt="1"/>
          </p:nvPr>
        </p:nvSpPr>
        <p:spPr>
          <a:xfrm>
            <a:off x="1676400" y="4333841"/>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7" name="Text Placeholder 14">
            <a:extLst>
              <a:ext uri="{FF2B5EF4-FFF2-40B4-BE49-F238E27FC236}">
                <a16:creationId xmlns:a16="http://schemas.microsoft.com/office/drawing/2014/main" xmlns="" id="{C71E44EA-9B85-408E-888D-FA481EA468B1}"/>
              </a:ext>
            </a:extLst>
          </p:cNvPr>
          <p:cNvSpPr>
            <a:spLocks noGrp="1"/>
          </p:cNvSpPr>
          <p:nvPr>
            <p:ph type="body" sz="quarter" idx="12" hasCustomPrompt="1"/>
          </p:nvPr>
        </p:nvSpPr>
        <p:spPr>
          <a:xfrm>
            <a:off x="1676400" y="542918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8" name="Text Placeholder 14">
            <a:extLst>
              <a:ext uri="{FF2B5EF4-FFF2-40B4-BE49-F238E27FC236}">
                <a16:creationId xmlns:a16="http://schemas.microsoft.com/office/drawing/2014/main" xmlns="" id="{EE5E40F1-D0CC-4A4D-A116-E300BA165116}"/>
              </a:ext>
            </a:extLst>
          </p:cNvPr>
          <p:cNvSpPr>
            <a:spLocks noGrp="1"/>
          </p:cNvSpPr>
          <p:nvPr>
            <p:ph type="body" sz="quarter" idx="13" hasCustomPrompt="1"/>
          </p:nvPr>
        </p:nvSpPr>
        <p:spPr>
          <a:xfrm>
            <a:off x="1676400" y="618162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الدكتور المشرف (مثال:د._______)</a:t>
            </a:r>
            <a:endParaRPr lang="en-US" dirty="0"/>
          </a:p>
        </p:txBody>
      </p:sp>
      <p:sp>
        <p:nvSpPr>
          <p:cNvPr id="19" name="TextBox 18">
            <a:extLst>
              <a:ext uri="{FF2B5EF4-FFF2-40B4-BE49-F238E27FC236}">
                <a16:creationId xmlns:a16="http://schemas.microsoft.com/office/drawing/2014/main" xmlns="" id="{54C2FC36-453E-44F7-923A-FFDBB1F4226B}"/>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20" name="Text Placeholder 21">
            <a:extLst>
              <a:ext uri="{FF2B5EF4-FFF2-40B4-BE49-F238E27FC236}">
                <a16:creationId xmlns:a16="http://schemas.microsoft.com/office/drawing/2014/main" xmlns="" id="{697F4B63-FAD8-427F-AF17-46350BA0FAB9}"/>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21" name="Text Placeholder 22">
            <a:extLst>
              <a:ext uri="{FF2B5EF4-FFF2-40B4-BE49-F238E27FC236}">
                <a16:creationId xmlns:a16="http://schemas.microsoft.com/office/drawing/2014/main" xmlns="" id="{6828A924-A1AA-4EDC-837D-D496CDAA066E}"/>
              </a:ext>
            </a:extLst>
          </p:cNvPr>
          <p:cNvSpPr>
            <a:spLocks noGrp="1"/>
          </p:cNvSpPr>
          <p:nvPr>
            <p:ph type="body" sz="quarter" idx="15" hasCustomPrompt="1"/>
          </p:nvPr>
        </p:nvSpPr>
        <p:spPr>
          <a:xfrm>
            <a:off x="14782800" y="11963400"/>
            <a:ext cx="5731275" cy="84201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a:t>
            </a:r>
          </a:p>
          <a:p>
            <a:pPr lvl="0"/>
            <a:endParaRPr lang="en-US" dirty="0"/>
          </a:p>
        </p:txBody>
      </p:sp>
      <p:sp>
        <p:nvSpPr>
          <p:cNvPr id="22" name="Text Placeholder 22">
            <a:extLst>
              <a:ext uri="{FF2B5EF4-FFF2-40B4-BE49-F238E27FC236}">
                <a16:creationId xmlns:a16="http://schemas.microsoft.com/office/drawing/2014/main" xmlns="" id="{D973BFD6-F992-4802-9AFC-82F60B013E36}"/>
              </a:ext>
            </a:extLst>
          </p:cNvPr>
          <p:cNvSpPr>
            <a:spLocks noGrp="1"/>
          </p:cNvSpPr>
          <p:nvPr>
            <p:ph type="body" sz="quarter" idx="16" hasCustomPrompt="1"/>
          </p:nvPr>
        </p:nvSpPr>
        <p:spPr>
          <a:xfrm>
            <a:off x="8001000" y="11963400"/>
            <a:ext cx="5731275" cy="84201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a:t>
            </a:r>
          </a:p>
          <a:p>
            <a:pPr lvl="0"/>
            <a:endParaRPr lang="en-US" dirty="0"/>
          </a:p>
        </p:txBody>
      </p:sp>
      <p:sp>
        <p:nvSpPr>
          <p:cNvPr id="23" name="Text Placeholder 22">
            <a:extLst>
              <a:ext uri="{FF2B5EF4-FFF2-40B4-BE49-F238E27FC236}">
                <a16:creationId xmlns:a16="http://schemas.microsoft.com/office/drawing/2014/main" xmlns="" id="{AD276725-90A6-485D-8C45-35A83ADA1588}"/>
              </a:ext>
            </a:extLst>
          </p:cNvPr>
          <p:cNvSpPr>
            <a:spLocks noGrp="1"/>
          </p:cNvSpPr>
          <p:nvPr>
            <p:ph type="body" sz="quarter" idx="17" hasCustomPrompt="1"/>
          </p:nvPr>
        </p:nvSpPr>
        <p:spPr>
          <a:xfrm>
            <a:off x="869550" y="11963400"/>
            <a:ext cx="5966625" cy="50292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a:t>
            </a:r>
            <a:endParaRPr lang="en-US" dirty="0"/>
          </a:p>
        </p:txBody>
      </p:sp>
      <p:sp>
        <p:nvSpPr>
          <p:cNvPr id="24" name="Picture Placeholder 25">
            <a:extLst>
              <a:ext uri="{FF2B5EF4-FFF2-40B4-BE49-F238E27FC236}">
                <a16:creationId xmlns:a16="http://schemas.microsoft.com/office/drawing/2014/main" xmlns="" id="{503E1249-431C-41ED-980F-07375D22A65D}"/>
              </a:ext>
            </a:extLst>
          </p:cNvPr>
          <p:cNvSpPr>
            <a:spLocks noGrp="1"/>
          </p:cNvSpPr>
          <p:nvPr>
            <p:ph type="pic" sz="quarter" idx="18" hasCustomPrompt="1"/>
          </p:nvPr>
        </p:nvSpPr>
        <p:spPr>
          <a:xfrm>
            <a:off x="869550" y="17219647"/>
            <a:ext cx="5966625" cy="3163853"/>
          </a:xfrm>
          <a:prstGeom prst="rect">
            <a:avLst/>
          </a:prstGeom>
        </p:spPr>
        <p:txBody>
          <a:bodyPr/>
          <a:lstStyle>
            <a:lvl1pPr marL="0" indent="0" algn="ctr" rtl="1">
              <a:lnSpc>
                <a:spcPct val="15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6" name="Text Placeholder 22">
            <a:extLst>
              <a:ext uri="{FF2B5EF4-FFF2-40B4-BE49-F238E27FC236}">
                <a16:creationId xmlns:a16="http://schemas.microsoft.com/office/drawing/2014/main" xmlns="" id="{5D6B48C0-4A65-446F-A87D-800478052B09}"/>
              </a:ext>
            </a:extLst>
          </p:cNvPr>
          <p:cNvSpPr>
            <a:spLocks noGrp="1"/>
          </p:cNvSpPr>
          <p:nvPr>
            <p:ph type="body" sz="quarter" idx="19" hasCustomPrompt="1"/>
          </p:nvPr>
        </p:nvSpPr>
        <p:spPr>
          <a:xfrm>
            <a:off x="869550" y="22174200"/>
            <a:ext cx="19644525" cy="3389347"/>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a:t>
            </a:r>
          </a:p>
          <a:p>
            <a:pPr lvl="0"/>
            <a:endParaRPr lang="en-US" dirty="0"/>
          </a:p>
        </p:txBody>
      </p:sp>
      <p:sp>
        <p:nvSpPr>
          <p:cNvPr id="27" name="Text Placeholder 22">
            <a:extLst>
              <a:ext uri="{FF2B5EF4-FFF2-40B4-BE49-F238E27FC236}">
                <a16:creationId xmlns:a16="http://schemas.microsoft.com/office/drawing/2014/main" xmlns="" id="{535183A9-CA1F-4501-86C4-DBE3BD83B339}"/>
              </a:ext>
            </a:extLst>
          </p:cNvPr>
          <p:cNvSpPr>
            <a:spLocks noGrp="1"/>
          </p:cNvSpPr>
          <p:nvPr>
            <p:ph type="body" sz="quarter" idx="20" hasCustomPrompt="1"/>
          </p:nvPr>
        </p:nvSpPr>
        <p:spPr>
          <a:xfrm>
            <a:off x="869550" y="7974331"/>
            <a:ext cx="19644525" cy="2234628"/>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8" name="Text Placeholder 22">
            <a:extLst>
              <a:ext uri="{FF2B5EF4-FFF2-40B4-BE49-F238E27FC236}">
                <a16:creationId xmlns:a16="http://schemas.microsoft.com/office/drawing/2014/main" xmlns="" id="{F90E1D1B-8282-4BA6-8352-913A505E7FED}"/>
              </a:ext>
            </a:extLst>
          </p:cNvPr>
          <p:cNvSpPr>
            <a:spLocks noGrp="1"/>
          </p:cNvSpPr>
          <p:nvPr>
            <p:ph type="body" sz="quarter" idx="21" hasCustomPrompt="1"/>
          </p:nvPr>
        </p:nvSpPr>
        <p:spPr>
          <a:xfrm>
            <a:off x="869550" y="27065868"/>
            <a:ext cx="19421421" cy="1904124"/>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p:txBody>
      </p:sp>
    </p:spTree>
    <p:extLst>
      <p:ext uri="{BB962C8B-B14F-4D97-AF65-F5344CB8AC3E}">
        <p14:creationId xmlns:p14="http://schemas.microsoft.com/office/powerpoint/2010/main" val="318655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النموذج السادس">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xmlns="" id="{B94CE640-1DF4-47AE-8A47-EC90678B032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298" y="0"/>
            <a:ext cx="21387923" cy="30240288"/>
          </a:xfrm>
          <a:prstGeom prst="rect">
            <a:avLst/>
          </a:prstGeom>
        </p:spPr>
      </p:pic>
      <p:pic>
        <p:nvPicPr>
          <p:cNvPr id="7" name="Graphic 6">
            <a:extLst>
              <a:ext uri="{FF2B5EF4-FFF2-40B4-BE49-F238E27FC236}">
                <a16:creationId xmlns:a16="http://schemas.microsoft.com/office/drawing/2014/main" xmlns="" id="{8F5491F1-A0F4-497E-8930-BAC9590E451C}"/>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8731866" y="1056799"/>
            <a:ext cx="2011680" cy="2011680"/>
          </a:xfrm>
          <a:prstGeom prst="rect">
            <a:avLst/>
          </a:prstGeom>
        </p:spPr>
      </p:pic>
      <p:pic>
        <p:nvPicPr>
          <p:cNvPr id="8" name="Graphic 7">
            <a:extLst>
              <a:ext uri="{FF2B5EF4-FFF2-40B4-BE49-F238E27FC236}">
                <a16:creationId xmlns:a16="http://schemas.microsoft.com/office/drawing/2014/main" xmlns="" id="{81C44E4A-5EF2-452A-9AAC-DF6024117315}"/>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640079" y="1056799"/>
            <a:ext cx="2011680" cy="2011680"/>
          </a:xfrm>
          <a:prstGeom prst="rect">
            <a:avLst/>
          </a:prstGeom>
        </p:spPr>
      </p:pic>
      <p:sp>
        <p:nvSpPr>
          <p:cNvPr id="13" name="Text Placeholder 14">
            <a:extLst>
              <a:ext uri="{FF2B5EF4-FFF2-40B4-BE49-F238E27FC236}">
                <a16:creationId xmlns:a16="http://schemas.microsoft.com/office/drawing/2014/main" xmlns="" id="{BA3B0205-9013-4610-B561-ED99015BB62F}"/>
              </a:ext>
            </a:extLst>
          </p:cNvPr>
          <p:cNvSpPr>
            <a:spLocks noGrp="1"/>
          </p:cNvSpPr>
          <p:nvPr>
            <p:ph type="body" sz="quarter" idx="10" hasCustomPrompt="1"/>
          </p:nvPr>
        </p:nvSpPr>
        <p:spPr>
          <a:xfrm>
            <a:off x="1676400" y="3390900"/>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4" name="Text Placeholder 14">
            <a:extLst>
              <a:ext uri="{FF2B5EF4-FFF2-40B4-BE49-F238E27FC236}">
                <a16:creationId xmlns:a16="http://schemas.microsoft.com/office/drawing/2014/main" xmlns="" id="{4FCC593A-261C-4C49-A759-95827F0DDEFB}"/>
              </a:ext>
            </a:extLst>
          </p:cNvPr>
          <p:cNvSpPr>
            <a:spLocks noGrp="1"/>
          </p:cNvSpPr>
          <p:nvPr>
            <p:ph type="body" sz="quarter" idx="11" hasCustomPrompt="1"/>
          </p:nvPr>
        </p:nvSpPr>
        <p:spPr>
          <a:xfrm>
            <a:off x="1676400" y="4486241"/>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5" name="Text Placeholder 14">
            <a:extLst>
              <a:ext uri="{FF2B5EF4-FFF2-40B4-BE49-F238E27FC236}">
                <a16:creationId xmlns:a16="http://schemas.microsoft.com/office/drawing/2014/main" xmlns="" id="{8DCFC21A-E739-4370-8D7A-84B6C5B647AA}"/>
              </a:ext>
            </a:extLst>
          </p:cNvPr>
          <p:cNvSpPr>
            <a:spLocks noGrp="1"/>
          </p:cNvSpPr>
          <p:nvPr>
            <p:ph type="body" sz="quarter" idx="12" hasCustomPrompt="1"/>
          </p:nvPr>
        </p:nvSpPr>
        <p:spPr>
          <a:xfrm>
            <a:off x="1676400" y="558158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6" name="Text Placeholder 14">
            <a:extLst>
              <a:ext uri="{FF2B5EF4-FFF2-40B4-BE49-F238E27FC236}">
                <a16:creationId xmlns:a16="http://schemas.microsoft.com/office/drawing/2014/main" xmlns="" id="{7F33D77E-301E-47DC-8797-0AC5D37457DE}"/>
              </a:ext>
            </a:extLst>
          </p:cNvPr>
          <p:cNvSpPr>
            <a:spLocks noGrp="1"/>
          </p:cNvSpPr>
          <p:nvPr>
            <p:ph type="body" sz="quarter" idx="13" hasCustomPrompt="1"/>
          </p:nvPr>
        </p:nvSpPr>
        <p:spPr>
          <a:xfrm>
            <a:off x="1676400" y="633402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الدكتور المشرف (مثال:د._______)</a:t>
            </a:r>
            <a:endParaRPr lang="en-US" dirty="0"/>
          </a:p>
        </p:txBody>
      </p:sp>
      <p:sp>
        <p:nvSpPr>
          <p:cNvPr id="17" name="TextBox 16">
            <a:extLst>
              <a:ext uri="{FF2B5EF4-FFF2-40B4-BE49-F238E27FC236}">
                <a16:creationId xmlns:a16="http://schemas.microsoft.com/office/drawing/2014/main" xmlns="" id="{8A6B21BA-0E22-4549-B1E9-942055976BC2}"/>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18" name="Text Placeholder 21">
            <a:extLst>
              <a:ext uri="{FF2B5EF4-FFF2-40B4-BE49-F238E27FC236}">
                <a16:creationId xmlns:a16="http://schemas.microsoft.com/office/drawing/2014/main" xmlns="" id="{7F6F9379-DD1F-4D71-9906-C1399A573E40}"/>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19" name="Text Placeholder 22">
            <a:extLst>
              <a:ext uri="{FF2B5EF4-FFF2-40B4-BE49-F238E27FC236}">
                <a16:creationId xmlns:a16="http://schemas.microsoft.com/office/drawing/2014/main" xmlns="" id="{C4B3C33C-2974-4E5B-9AAE-058F348C32C1}"/>
              </a:ext>
            </a:extLst>
          </p:cNvPr>
          <p:cNvSpPr>
            <a:spLocks noGrp="1"/>
          </p:cNvSpPr>
          <p:nvPr>
            <p:ph type="body" sz="quarter" idx="21" hasCustomPrompt="1"/>
          </p:nvPr>
        </p:nvSpPr>
        <p:spPr>
          <a:xfrm>
            <a:off x="869550" y="27279365"/>
            <a:ext cx="19421421" cy="1904124"/>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p:txBody>
      </p:sp>
      <p:sp>
        <p:nvSpPr>
          <p:cNvPr id="20" name="Text Placeholder 22">
            <a:extLst>
              <a:ext uri="{FF2B5EF4-FFF2-40B4-BE49-F238E27FC236}">
                <a16:creationId xmlns:a16="http://schemas.microsoft.com/office/drawing/2014/main" xmlns="" id="{A0AAB7DA-9744-44C8-BAFE-0BB5531C601F}"/>
              </a:ext>
            </a:extLst>
          </p:cNvPr>
          <p:cNvSpPr>
            <a:spLocks noGrp="1"/>
          </p:cNvSpPr>
          <p:nvPr>
            <p:ph type="body" sz="quarter" idx="20" hasCustomPrompt="1"/>
          </p:nvPr>
        </p:nvSpPr>
        <p:spPr>
          <a:xfrm>
            <a:off x="869550" y="7936231"/>
            <a:ext cx="19644525" cy="2234628"/>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1" name="Text Placeholder 22">
            <a:extLst>
              <a:ext uri="{FF2B5EF4-FFF2-40B4-BE49-F238E27FC236}">
                <a16:creationId xmlns:a16="http://schemas.microsoft.com/office/drawing/2014/main" xmlns="" id="{4BEC0293-1715-4125-83DF-B79D281C0157}"/>
              </a:ext>
            </a:extLst>
          </p:cNvPr>
          <p:cNvSpPr>
            <a:spLocks noGrp="1"/>
          </p:cNvSpPr>
          <p:nvPr>
            <p:ph type="body" sz="quarter" idx="22" hasCustomPrompt="1"/>
          </p:nvPr>
        </p:nvSpPr>
        <p:spPr>
          <a:xfrm>
            <a:off x="869550" y="12051031"/>
            <a:ext cx="19568325" cy="2234628"/>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2" name="Picture Placeholder 25">
            <a:extLst>
              <a:ext uri="{FF2B5EF4-FFF2-40B4-BE49-F238E27FC236}">
                <a16:creationId xmlns:a16="http://schemas.microsoft.com/office/drawing/2014/main" xmlns="" id="{CC432BF3-15E9-4805-BD89-E0CC3E8E0E3A}"/>
              </a:ext>
            </a:extLst>
          </p:cNvPr>
          <p:cNvSpPr>
            <a:spLocks noGrp="1"/>
          </p:cNvSpPr>
          <p:nvPr>
            <p:ph type="pic" sz="quarter" idx="23" hasCustomPrompt="1"/>
          </p:nvPr>
        </p:nvSpPr>
        <p:spPr>
          <a:xfrm>
            <a:off x="869551" y="16165832"/>
            <a:ext cx="6331350" cy="3481800"/>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3" name="Text Placeholder 22">
            <a:extLst>
              <a:ext uri="{FF2B5EF4-FFF2-40B4-BE49-F238E27FC236}">
                <a16:creationId xmlns:a16="http://schemas.microsoft.com/office/drawing/2014/main" xmlns="" id="{DCD61653-B7F7-4228-9079-5F1051B43A29}"/>
              </a:ext>
            </a:extLst>
          </p:cNvPr>
          <p:cNvSpPr>
            <a:spLocks noGrp="1"/>
          </p:cNvSpPr>
          <p:nvPr>
            <p:ph type="body" sz="quarter" idx="24" hasCustomPrompt="1"/>
          </p:nvPr>
        </p:nvSpPr>
        <p:spPr>
          <a:xfrm>
            <a:off x="7628427" y="16584320"/>
            <a:ext cx="12885648" cy="3063311"/>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4" name="Picture Placeholder 25">
            <a:extLst>
              <a:ext uri="{FF2B5EF4-FFF2-40B4-BE49-F238E27FC236}">
                <a16:creationId xmlns:a16="http://schemas.microsoft.com/office/drawing/2014/main" xmlns="" id="{A10FB1DF-2F8E-4238-B9CB-9E789EA8D0CA}"/>
              </a:ext>
            </a:extLst>
          </p:cNvPr>
          <p:cNvSpPr>
            <a:spLocks noGrp="1"/>
          </p:cNvSpPr>
          <p:nvPr>
            <p:ph type="pic" sz="quarter" idx="25" hasCustomPrompt="1"/>
          </p:nvPr>
        </p:nvSpPr>
        <p:spPr>
          <a:xfrm>
            <a:off x="869551" y="21491802"/>
            <a:ext cx="6331350" cy="4113504"/>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5" name="Text Placeholder 22">
            <a:extLst>
              <a:ext uri="{FF2B5EF4-FFF2-40B4-BE49-F238E27FC236}">
                <a16:creationId xmlns:a16="http://schemas.microsoft.com/office/drawing/2014/main" xmlns="" id="{AE54AFCA-4DCF-4E46-ABAA-1150771998EE}"/>
              </a:ext>
            </a:extLst>
          </p:cNvPr>
          <p:cNvSpPr>
            <a:spLocks noGrp="1"/>
          </p:cNvSpPr>
          <p:nvPr>
            <p:ph type="body" sz="quarter" idx="26" hasCustomPrompt="1"/>
          </p:nvPr>
        </p:nvSpPr>
        <p:spPr>
          <a:xfrm>
            <a:off x="7628427" y="21491802"/>
            <a:ext cx="12885648" cy="4113504"/>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Tree>
    <p:extLst>
      <p:ext uri="{BB962C8B-B14F-4D97-AF65-F5344CB8AC3E}">
        <p14:creationId xmlns:p14="http://schemas.microsoft.com/office/powerpoint/2010/main" val="1876664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923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165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1395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98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xmlns="" id="{113A4BED-DAD1-4FA4-ADBD-585846D11008}"/>
              </a:ext>
            </a:extLst>
          </p:cNvPr>
          <p:cNvPicPr>
            <a:picLocks noChangeAspect="1"/>
          </p:cNvPicPr>
          <p:nvPr userDrawn="1"/>
        </p:nvPicPr>
        <p:blipFill>
          <a:blip r:embed="rId10">
            <a:extLst>
              <a:ext uri="{96DAC541-7B7A-43D3-8B79-37D633B846F1}">
                <asvg:svgBlip xmlns:asvg="http://schemas.microsoft.com/office/drawing/2016/SVG/main" xmlns="" r:embed="rId11"/>
              </a:ext>
            </a:extLst>
          </a:blip>
          <a:stretch>
            <a:fillRect/>
          </a:stretch>
        </p:blipFill>
        <p:spPr>
          <a:xfrm>
            <a:off x="18731866" y="1056799"/>
            <a:ext cx="2011680" cy="2011680"/>
          </a:xfrm>
          <a:prstGeom prst="rect">
            <a:avLst/>
          </a:prstGeom>
        </p:spPr>
      </p:pic>
      <p:pic>
        <p:nvPicPr>
          <p:cNvPr id="8" name="Graphic 7">
            <a:extLst>
              <a:ext uri="{FF2B5EF4-FFF2-40B4-BE49-F238E27FC236}">
                <a16:creationId xmlns:a16="http://schemas.microsoft.com/office/drawing/2014/main" xmlns="" id="{E62CA565-A9EA-48FB-84B4-4C244D3959A9}"/>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640079" y="1056799"/>
            <a:ext cx="2011680" cy="2011680"/>
          </a:xfrm>
          <a:prstGeom prst="rect">
            <a:avLst/>
          </a:prstGeom>
        </p:spPr>
      </p:pic>
    </p:spTree>
    <p:extLst>
      <p:ext uri="{BB962C8B-B14F-4D97-AF65-F5344CB8AC3E}">
        <p14:creationId xmlns:p14="http://schemas.microsoft.com/office/powerpoint/2010/main" val="414178960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6" r:id="rId4"/>
    <p:sldLayoutId id="2147483668" r:id="rId5"/>
    <p:sldLayoutId id="2147483669" r:id="rId6"/>
    <p:sldLayoutId id="2147483670" r:id="rId7"/>
    <p:sldLayoutId id="2147483671" r:id="rId8"/>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93863776-5131-44F2-8E9D-A4E8C36E7050}"/>
              </a:ext>
            </a:extLst>
          </p:cNvPr>
          <p:cNvSpPr>
            <a:spLocks noGrp="1"/>
          </p:cNvSpPr>
          <p:nvPr>
            <p:ph type="body" sz="quarter" idx="10"/>
          </p:nvPr>
        </p:nvSpPr>
        <p:spPr/>
        <p:txBody>
          <a:bodyPr/>
          <a:lstStyle/>
          <a:p>
            <a:r>
              <a:rPr lang="ar-SY" sz="4800" b="1" dirty="0"/>
              <a:t>تطوير واختبار نظام محمول لتوليد مياه صالحة للشرب من الهواء الجوي</a:t>
            </a:r>
            <a:endParaRPr lang="en-US" sz="4800" dirty="0"/>
          </a:p>
          <a:p>
            <a:endParaRPr lang="en-US" sz="4400" dirty="0"/>
          </a:p>
        </p:txBody>
      </p:sp>
      <p:sp>
        <p:nvSpPr>
          <p:cNvPr id="3" name="Text Placeholder 2">
            <a:extLst>
              <a:ext uri="{FF2B5EF4-FFF2-40B4-BE49-F238E27FC236}">
                <a16:creationId xmlns:a16="http://schemas.microsoft.com/office/drawing/2014/main" xmlns="" id="{7C1B4AC8-0CDE-4881-989E-B3861314FA95}"/>
              </a:ext>
            </a:extLst>
          </p:cNvPr>
          <p:cNvSpPr>
            <a:spLocks noGrp="1"/>
          </p:cNvSpPr>
          <p:nvPr>
            <p:ph type="body" sz="quarter" idx="11"/>
          </p:nvPr>
        </p:nvSpPr>
        <p:spPr>
          <a:xfrm>
            <a:off x="1705281" y="3954448"/>
            <a:ext cx="18135600" cy="876300"/>
          </a:xfrm>
        </p:spPr>
        <p:txBody>
          <a:bodyPr/>
          <a:lstStyle/>
          <a:p>
            <a:r>
              <a:rPr lang="en-US" sz="4400" b="1" dirty="0"/>
              <a:t>Development and Testing of a Portable System to Generate Potable Water from Atmospheric Air</a:t>
            </a:r>
            <a:endParaRPr lang="en-US" sz="4400" dirty="0"/>
          </a:p>
          <a:p>
            <a:endParaRPr lang="en-US" sz="4400" dirty="0"/>
          </a:p>
        </p:txBody>
      </p:sp>
      <p:sp>
        <p:nvSpPr>
          <p:cNvPr id="4" name="Text Placeholder 3">
            <a:extLst>
              <a:ext uri="{FF2B5EF4-FFF2-40B4-BE49-F238E27FC236}">
                <a16:creationId xmlns:a16="http://schemas.microsoft.com/office/drawing/2014/main" xmlns="" id="{4550B31C-3904-4809-8C8E-ACBC58126342}"/>
              </a:ext>
            </a:extLst>
          </p:cNvPr>
          <p:cNvSpPr>
            <a:spLocks noGrp="1"/>
          </p:cNvSpPr>
          <p:nvPr>
            <p:ph type="body" sz="quarter" idx="12"/>
          </p:nvPr>
        </p:nvSpPr>
        <p:spPr/>
        <p:txBody>
          <a:bodyPr/>
          <a:lstStyle/>
          <a:p>
            <a:r>
              <a:rPr lang="ar-SA" dirty="0" smtClean="0"/>
              <a:t>المهندس ميلاد يوسف ابراهيم</a:t>
            </a:r>
            <a:endParaRPr lang="en-US" dirty="0"/>
          </a:p>
        </p:txBody>
      </p:sp>
      <p:sp>
        <p:nvSpPr>
          <p:cNvPr id="5" name="Text Placeholder 4">
            <a:extLst>
              <a:ext uri="{FF2B5EF4-FFF2-40B4-BE49-F238E27FC236}">
                <a16:creationId xmlns:a16="http://schemas.microsoft.com/office/drawing/2014/main" xmlns="" id="{79B45D22-3A2E-459E-84BE-4D191A8561AA}"/>
              </a:ext>
            </a:extLst>
          </p:cNvPr>
          <p:cNvSpPr>
            <a:spLocks noGrp="1"/>
          </p:cNvSpPr>
          <p:nvPr>
            <p:ph type="body" sz="quarter" idx="13"/>
          </p:nvPr>
        </p:nvSpPr>
        <p:spPr>
          <a:xfrm>
            <a:off x="937199" y="6053396"/>
            <a:ext cx="18135600" cy="533400"/>
          </a:xfrm>
        </p:spPr>
        <p:txBody>
          <a:bodyPr/>
          <a:lstStyle/>
          <a:p>
            <a:r>
              <a:rPr lang="ar-SA" dirty="0" smtClean="0"/>
              <a:t>المشرف: </a:t>
            </a:r>
            <a:r>
              <a:rPr lang="ar-SY" dirty="0" smtClean="0"/>
              <a:t>الدكتور المهندس </a:t>
            </a:r>
            <a:r>
              <a:rPr lang="ar-SA" dirty="0" smtClean="0"/>
              <a:t>عيسى مراد                                  المشرف المشارك: </a:t>
            </a:r>
            <a:r>
              <a:rPr lang="ar-SY" dirty="0"/>
              <a:t>الدكتور المهندس </a:t>
            </a:r>
            <a:r>
              <a:rPr lang="ar-SA" dirty="0" smtClean="0"/>
              <a:t>سمير حداد</a:t>
            </a:r>
            <a:endParaRPr lang="en-US" dirty="0"/>
          </a:p>
        </p:txBody>
      </p:sp>
      <p:sp>
        <p:nvSpPr>
          <p:cNvPr id="6" name="Text Placeholder 5">
            <a:extLst>
              <a:ext uri="{FF2B5EF4-FFF2-40B4-BE49-F238E27FC236}">
                <a16:creationId xmlns:a16="http://schemas.microsoft.com/office/drawing/2014/main" xmlns="" id="{8A1D0515-DFB0-4BAC-8118-C4BF5D700927}"/>
              </a:ext>
            </a:extLst>
          </p:cNvPr>
          <p:cNvSpPr>
            <a:spLocks noGrp="1"/>
          </p:cNvSpPr>
          <p:nvPr>
            <p:ph type="body" sz="quarter" idx="14"/>
          </p:nvPr>
        </p:nvSpPr>
        <p:spPr/>
        <p:txBody>
          <a:bodyPr/>
          <a:lstStyle/>
          <a:p>
            <a:r>
              <a:rPr lang="ar-SA" dirty="0" smtClean="0"/>
              <a:t>قسم هندسة الميكانيك العام</a:t>
            </a:r>
            <a:endParaRPr lang="en-US" dirty="0"/>
          </a:p>
        </p:txBody>
      </p:sp>
      <p:sp>
        <p:nvSpPr>
          <p:cNvPr id="7" name="Text Placeholder 6">
            <a:extLst>
              <a:ext uri="{FF2B5EF4-FFF2-40B4-BE49-F238E27FC236}">
                <a16:creationId xmlns:a16="http://schemas.microsoft.com/office/drawing/2014/main" xmlns="" id="{527D1516-F5F4-47B2-9065-8D5C6B0F27C7}"/>
              </a:ext>
            </a:extLst>
          </p:cNvPr>
          <p:cNvSpPr>
            <a:spLocks noGrp="1"/>
          </p:cNvSpPr>
          <p:nvPr>
            <p:ph type="body" sz="quarter" idx="15"/>
          </p:nvPr>
        </p:nvSpPr>
        <p:spPr/>
        <p:txBody>
          <a:bodyPr/>
          <a:lstStyle/>
          <a:p>
            <a:r>
              <a:rPr lang="ar-SA" b="1" dirty="0"/>
              <a:t>- خلفية البحث: </a:t>
            </a:r>
            <a:r>
              <a:rPr lang="ar-SY" dirty="0"/>
              <a:t>تأمين مياه صالحة للشرب لمنطقة نائية في البادية السورية دون الاعتماد على الشبكة الكهربائية العامة</a:t>
            </a:r>
            <a:endParaRPr lang="en-US" dirty="0"/>
          </a:p>
          <a:p>
            <a:r>
              <a:rPr lang="ar-SA" b="1" dirty="0"/>
              <a:t>- هدف البحث:</a:t>
            </a:r>
            <a:r>
              <a:rPr lang="ar-SA" dirty="0"/>
              <a:t> يهدف البحث إلى دراسة عمل منظومة تقوم بتحويل الرطوبة النسبية في الهواء الى مياه عذبة صالحة للشرب وخالية من الشوائب والتي تعد الطريقة المناسبة لحل مشكلة قلة المياه العذبة في</a:t>
            </a:r>
            <a:r>
              <a:rPr lang="ar-SY" dirty="0"/>
              <a:t> العالم وبالأخص في</a:t>
            </a:r>
            <a:r>
              <a:rPr lang="ar-SA" dirty="0"/>
              <a:t> البادية السورية كونها منطقة نائية يصعب إيصال المياه العذبة اليها وهناك حاجة ملحة لإيصال مياه الشرب لبعض المناطق العسكرية والمدنية في البادية السورية.</a:t>
            </a:r>
            <a:endParaRPr lang="en-US" dirty="0"/>
          </a:p>
          <a:p>
            <a:endParaRPr lang="en-US" dirty="0"/>
          </a:p>
        </p:txBody>
      </p:sp>
      <p:sp>
        <p:nvSpPr>
          <p:cNvPr id="8" name="Text Placeholder 7">
            <a:extLst>
              <a:ext uri="{FF2B5EF4-FFF2-40B4-BE49-F238E27FC236}">
                <a16:creationId xmlns:a16="http://schemas.microsoft.com/office/drawing/2014/main" xmlns="" id="{1910C507-D1FE-4AE2-B93E-BF7ACC448F82}"/>
              </a:ext>
            </a:extLst>
          </p:cNvPr>
          <p:cNvSpPr>
            <a:spLocks noGrp="1"/>
          </p:cNvSpPr>
          <p:nvPr>
            <p:ph type="body" sz="quarter" idx="16"/>
          </p:nvPr>
        </p:nvSpPr>
        <p:spPr/>
        <p:txBody>
          <a:bodyPr/>
          <a:lstStyle/>
          <a:p>
            <a:r>
              <a:rPr lang="ar-SA" dirty="0" smtClean="0"/>
              <a:t>الحسابات الحرارية لآلة التبريد الانضغاطية :</a:t>
            </a:r>
          </a:p>
          <a:p>
            <a:r>
              <a:rPr lang="ar-SA" dirty="0" smtClean="0"/>
              <a:t>حساب حمل التبريد الكلي</a:t>
            </a:r>
          </a:p>
          <a:p>
            <a:r>
              <a:rPr lang="ar-SA" dirty="0" smtClean="0"/>
              <a:t>استطاعة المبخر والمكثف </a:t>
            </a:r>
          </a:p>
          <a:p>
            <a:r>
              <a:rPr lang="ar-SA" dirty="0" smtClean="0"/>
              <a:t>العمل المقدم الى الضاغط للتوصل الى استطاعة الضاغط المطلوب واستطاعة مروحة التبريد </a:t>
            </a:r>
          </a:p>
          <a:p>
            <a:r>
              <a:rPr lang="ar-SA" dirty="0" smtClean="0"/>
              <a:t>حساب معدل تدفق مائع التبريد</a:t>
            </a:r>
          </a:p>
          <a:p>
            <a:r>
              <a:rPr lang="ar-SA" dirty="0" smtClean="0"/>
              <a:t>حساب مساحة سطح التبادل الحراري لكل من المكثف والمبخر اللازمين </a:t>
            </a:r>
            <a:r>
              <a:rPr lang="ar-SA" dirty="0" err="1" smtClean="0"/>
              <a:t>لانتاج</a:t>
            </a:r>
            <a:r>
              <a:rPr lang="ar-SA" dirty="0" smtClean="0"/>
              <a:t> 30 لتر من الماء يومياً </a:t>
            </a:r>
          </a:p>
          <a:p>
            <a:r>
              <a:rPr lang="ar-SA" dirty="0" smtClean="0"/>
              <a:t>حساب الحمل الحراري المحسوس والكامن للمنظومة</a:t>
            </a:r>
          </a:p>
          <a:p>
            <a:r>
              <a:rPr lang="ar-SA" dirty="0" smtClean="0"/>
              <a:t>حساب متطلبات بناء نظام طاقة شمسية وحساب كل حمل كهربائي والفترة الزمنية اللازمة لتشغيله وحساب سعة البطاريات والألواح الشمسية ومنظم الشحن </a:t>
            </a:r>
            <a:r>
              <a:rPr lang="ar-SA" dirty="0" err="1" smtClean="0"/>
              <a:t>والانفرتر</a:t>
            </a:r>
            <a:r>
              <a:rPr lang="ar-SA" dirty="0" smtClean="0"/>
              <a:t> وتركيب نظام تتبع لأشعة الشمس.</a:t>
            </a:r>
            <a:endParaRPr lang="en-US" dirty="0"/>
          </a:p>
        </p:txBody>
      </p:sp>
      <p:sp>
        <p:nvSpPr>
          <p:cNvPr id="9" name="Text Placeholder 8">
            <a:extLst>
              <a:ext uri="{FF2B5EF4-FFF2-40B4-BE49-F238E27FC236}">
                <a16:creationId xmlns:a16="http://schemas.microsoft.com/office/drawing/2014/main" xmlns="" id="{DF8C99CE-EC97-4365-BA04-DA1216E54657}"/>
              </a:ext>
            </a:extLst>
          </p:cNvPr>
          <p:cNvSpPr>
            <a:spLocks noGrp="1"/>
          </p:cNvSpPr>
          <p:nvPr>
            <p:ph type="body" sz="quarter" idx="17"/>
          </p:nvPr>
        </p:nvSpPr>
        <p:spPr/>
        <p:txBody>
          <a:bodyPr/>
          <a:lstStyle/>
          <a:p>
            <a:r>
              <a:rPr lang="ar-SY" dirty="0"/>
              <a:t>تم الاستعانة بمنظومة لتوليد المياه من الهواء وأجهزة لقياس الرطوبة ودرجة الحرارة وكمية المياه المنتجة خلال عام كامل وتم اختبار هذه المنظومة في </a:t>
            </a:r>
            <a:r>
              <a:rPr lang="ar-SA" dirty="0" smtClean="0"/>
              <a:t>الشروط </a:t>
            </a:r>
            <a:r>
              <a:rPr lang="ar-SY" dirty="0" smtClean="0"/>
              <a:t>المناخية </a:t>
            </a:r>
            <a:r>
              <a:rPr lang="ar-SY" dirty="0"/>
              <a:t>للبادية السورية وهندستها عكسياً لبناء منظومة مشابهة ولكن بالشروط المناخية الجديدة وتطوير المنظومة ببناء نظام طاقة شمسية محمول يقوم بتأمين الطاقة الكهربائية اللازمة لعمل المنظومة </a:t>
            </a:r>
            <a:r>
              <a:rPr lang="ar-SA" dirty="0" smtClean="0"/>
              <a:t>مع ملاحقة للأشعة </a:t>
            </a:r>
            <a:r>
              <a:rPr lang="ar-SA" dirty="0" smtClean="0"/>
              <a:t>الشمسية.</a:t>
            </a:r>
            <a:endParaRPr lang="en-US" dirty="0"/>
          </a:p>
        </p:txBody>
      </p:sp>
      <p:sp>
        <p:nvSpPr>
          <p:cNvPr id="11" name="Text Placeholder 10">
            <a:extLst>
              <a:ext uri="{FF2B5EF4-FFF2-40B4-BE49-F238E27FC236}">
                <a16:creationId xmlns:a16="http://schemas.microsoft.com/office/drawing/2014/main" xmlns="" id="{CBB59E8D-7593-4EDB-A568-10ECC3A1FAD1}"/>
              </a:ext>
            </a:extLst>
          </p:cNvPr>
          <p:cNvSpPr>
            <a:spLocks noGrp="1"/>
          </p:cNvSpPr>
          <p:nvPr>
            <p:ph type="body" sz="quarter" idx="19"/>
          </p:nvPr>
        </p:nvSpPr>
        <p:spPr>
          <a:xfrm>
            <a:off x="14689392" y="19516136"/>
            <a:ext cx="5558913" cy="9725614"/>
          </a:xfrm>
        </p:spPr>
        <p:txBody>
          <a:bodyPr/>
          <a:lstStyle/>
          <a:p>
            <a:r>
              <a:rPr lang="ar-SA" dirty="0"/>
              <a:t>دراسة واختبار آلية عمل منظومة </a:t>
            </a:r>
            <a:r>
              <a:rPr lang="ar-SA" dirty="0" smtClean="0"/>
              <a:t>توليد المياه </a:t>
            </a:r>
            <a:r>
              <a:rPr lang="ar-SA" dirty="0"/>
              <a:t>وقياس درجات الحرارة والرطوبة خلال عام كامل في البادية السورية ومقارنتها مع إنتاجية المنظومة من المياه لتحقق الغاية المطلوبة منها عند رطوبة 25% وتنتج 30 لتر مياه صالحة للشرب في اليوم </a:t>
            </a:r>
          </a:p>
          <a:p>
            <a:r>
              <a:rPr lang="ar-SA" dirty="0" smtClean="0"/>
              <a:t>اجراء </a:t>
            </a:r>
            <a:r>
              <a:rPr lang="ar-SA" dirty="0" err="1" smtClean="0"/>
              <a:t>نمذجة</a:t>
            </a:r>
            <a:r>
              <a:rPr lang="ar-SA" dirty="0" smtClean="0"/>
              <a:t> حاسوبية للمنظومة على برنامج </a:t>
            </a:r>
            <a:r>
              <a:rPr lang="ar-SA" dirty="0" err="1" smtClean="0"/>
              <a:t>الماتلاب</a:t>
            </a:r>
            <a:r>
              <a:rPr lang="ar-SA" dirty="0" smtClean="0"/>
              <a:t> لمحاكاة عمل المنظومة برمجياً وإدخال قيم البارامترات لعناصر المنظومة التي تم حسابها </a:t>
            </a:r>
          </a:p>
          <a:p>
            <a:r>
              <a:rPr lang="ar-SA" dirty="0" smtClean="0"/>
              <a:t>حساب الجدوى الاقتصادية من تركيب هذه المنظومة في البادية مقارنةً مع أجور نقل وايصال المياه الى هذه المناطق النائية وما تواجهها من صعوبات والفترة الزمنية المتوقعة لاسترداد تكلفة المشروع</a:t>
            </a:r>
          </a:p>
          <a:p>
            <a:r>
              <a:rPr lang="ar-SA" dirty="0" smtClean="0"/>
              <a:t>اختبار فعالية المنظومة في شروط العمل المتغيرة وتأثير البارامترات على انتاجيتها من درجة الحرارة والرطوبة النسبية لكل شهر من العام في البادية السورية</a:t>
            </a:r>
            <a:endParaRPr lang="en-US" dirty="0"/>
          </a:p>
        </p:txBody>
      </p:sp>
      <p:sp>
        <p:nvSpPr>
          <p:cNvPr id="12" name="Text Placeholder 11">
            <a:extLst>
              <a:ext uri="{FF2B5EF4-FFF2-40B4-BE49-F238E27FC236}">
                <a16:creationId xmlns:a16="http://schemas.microsoft.com/office/drawing/2014/main" xmlns="" id="{551FEB07-11FD-4B09-98DF-B731256B98F8}"/>
              </a:ext>
            </a:extLst>
          </p:cNvPr>
          <p:cNvSpPr>
            <a:spLocks noGrp="1"/>
          </p:cNvSpPr>
          <p:nvPr>
            <p:ph type="body" sz="quarter" idx="20"/>
          </p:nvPr>
        </p:nvSpPr>
        <p:spPr>
          <a:xfrm>
            <a:off x="1142696" y="19568818"/>
            <a:ext cx="12476213" cy="2420210"/>
          </a:xfrm>
        </p:spPr>
        <p:txBody>
          <a:bodyPr/>
          <a:lstStyle/>
          <a:p>
            <a:r>
              <a:rPr lang="ar-SA" sz="2000" dirty="0"/>
              <a:t>تم دراسة آلية عمل المنظومة وفق الشروط المناخية في سوريا وعند نسب منخفضة من الرطوبة النسبية ودرجة الحرارة لإنتاج مياه صالحة للشرب وزيادة كمية الإنتاج عند ارتفاع نسبة الرطوبة في الهواء، واختبار فعالية المنظومة في ظروف العمل المتغيرة.</a:t>
            </a:r>
            <a:endParaRPr lang="en-US" sz="2000" dirty="0"/>
          </a:p>
          <a:p>
            <a:r>
              <a:rPr lang="ar-SA" sz="2000" dirty="0"/>
              <a:t>وتم تأمين مصدر طاقة كهربائية لتشغيل المنظومة عن طريق نظام طاقة كهرو شمسية قابل للتحريك لتصبح المنظومة متكاملة ذاتية التغذية تخدم هذه المناطق وتؤمن مياهاً صالحة للشرب بشكل متواصل</a:t>
            </a:r>
            <a:r>
              <a:rPr lang="ar-SA" sz="2000" dirty="0" smtClean="0"/>
              <a:t>.</a:t>
            </a:r>
          </a:p>
          <a:p>
            <a:r>
              <a:rPr lang="ar-SA" sz="2000" dirty="0" smtClean="0"/>
              <a:t>وتبين النتائج أنه </a:t>
            </a:r>
            <a:r>
              <a:rPr lang="ar-SY" sz="2000" dirty="0" smtClean="0"/>
              <a:t>يمكن </a:t>
            </a:r>
            <a:r>
              <a:rPr lang="ar-SY" sz="2000" dirty="0"/>
              <a:t>اعتماد هذه المنظومة لإنتاج مياه صالحة للشرب بمعدل 30 لتر في اليوم عند أسوأ الظروف المناخية</a:t>
            </a:r>
            <a:endParaRPr lang="en-US" sz="2000" dirty="0"/>
          </a:p>
          <a:p>
            <a:endParaRPr lang="en-US" sz="2000" dirty="0"/>
          </a:p>
        </p:txBody>
      </p:sp>
      <p:sp>
        <p:nvSpPr>
          <p:cNvPr id="13" name="Text Placeholder 12">
            <a:extLst>
              <a:ext uri="{FF2B5EF4-FFF2-40B4-BE49-F238E27FC236}">
                <a16:creationId xmlns:a16="http://schemas.microsoft.com/office/drawing/2014/main" xmlns="" id="{1794B559-8478-4975-B055-CB0339A4E4FF}"/>
              </a:ext>
            </a:extLst>
          </p:cNvPr>
          <p:cNvSpPr>
            <a:spLocks noGrp="1"/>
          </p:cNvSpPr>
          <p:nvPr>
            <p:ph type="body" sz="quarter" idx="21"/>
          </p:nvPr>
        </p:nvSpPr>
        <p:spPr/>
        <p:txBody>
          <a:bodyPr/>
          <a:lstStyle/>
          <a:p>
            <a:pPr rtl="0"/>
            <a:r>
              <a:rPr lang="en-US" sz="2400" dirty="0"/>
              <a:t>[1]- J.S. Solis-Chaves, C.M. Rocha-Osorio, A.L.L. </a:t>
            </a:r>
            <a:r>
              <a:rPr lang="en-US" sz="2400" dirty="0" err="1"/>
              <a:t>Murari</a:t>
            </a:r>
            <a:r>
              <a:rPr lang="en-US" sz="2400" dirty="0"/>
              <a:t>, V. M. Lira and A. J. </a:t>
            </a:r>
            <a:r>
              <a:rPr lang="en-US" sz="2400" dirty="0" err="1"/>
              <a:t>Sguarezi</a:t>
            </a:r>
            <a:r>
              <a:rPr lang="en-US" sz="2400" dirty="0"/>
              <a:t> </a:t>
            </a:r>
            <a:r>
              <a:rPr lang="en-US" sz="2400" dirty="0" err="1"/>
              <a:t>filho</a:t>
            </a:r>
            <a:r>
              <a:rPr lang="en-US" sz="2400" dirty="0"/>
              <a:t>. (2018). Extracting Potable water from humid air plus </a:t>
            </a:r>
            <a:r>
              <a:rPr lang="en-US" sz="2400" dirty="0" err="1"/>
              <a:t>electic</a:t>
            </a:r>
            <a:r>
              <a:rPr lang="en-US" sz="2400" dirty="0"/>
              <a:t> wind generation In </a:t>
            </a:r>
            <a:r>
              <a:rPr lang="en-US" sz="2400" u="sng" dirty="0"/>
              <a:t>Renewable Energy </a:t>
            </a:r>
            <a:r>
              <a:rPr lang="en-US" sz="2400" dirty="0"/>
              <a:t>(</a:t>
            </a:r>
            <a:r>
              <a:rPr lang="en-US" sz="2400" dirty="0" err="1"/>
              <a:t>vol</a:t>
            </a:r>
            <a:r>
              <a:rPr lang="en-US" sz="2400" dirty="0"/>
              <a:t> 0960-1481, p.p. 102-115).</a:t>
            </a:r>
          </a:p>
          <a:p>
            <a:pPr rtl="0"/>
            <a:r>
              <a:rPr lang="en-US" sz="2400" dirty="0"/>
              <a:t>[2]- M. S. </a:t>
            </a:r>
            <a:r>
              <a:rPr lang="en-US" sz="2400" dirty="0" err="1"/>
              <a:t>Ferwati</a:t>
            </a:r>
            <a:r>
              <a:rPr lang="en-US" sz="2400" dirty="0"/>
              <a:t>. (2019, 25 June). Water harvesting cube, </a:t>
            </a:r>
            <a:r>
              <a:rPr lang="en-US" sz="2400" u="sng" dirty="0"/>
              <a:t>Springer Nature Journal</a:t>
            </a:r>
            <a:r>
              <a:rPr lang="en-US" sz="2400" dirty="0"/>
              <a:t>, Qatar University, Doha 2713.</a:t>
            </a:r>
          </a:p>
          <a:p>
            <a:pPr rtl="0"/>
            <a:r>
              <a:rPr lang="en-US" sz="2400" dirty="0"/>
              <a:t>[3]- J. </a:t>
            </a:r>
            <a:r>
              <a:rPr lang="en-US" sz="2400" dirty="0" err="1"/>
              <a:t>L.Mancuso</a:t>
            </a:r>
            <a:r>
              <a:rPr lang="en-US" sz="2400" dirty="0"/>
              <a:t>, Ch. H. </a:t>
            </a:r>
            <a:r>
              <a:rPr lang="en-US" sz="2400" dirty="0" err="1"/>
              <a:t>Hendoh</a:t>
            </a:r>
            <a:r>
              <a:rPr lang="en-US" sz="2400" dirty="0"/>
              <a:t>. (2019, 23 September). Porous crystals provide potable water from air In </a:t>
            </a:r>
            <a:r>
              <a:rPr lang="en-US" sz="2400" u="sng" dirty="0"/>
              <a:t>ACS Central Science, American Chemical Society</a:t>
            </a:r>
            <a:r>
              <a:rPr lang="en-US" sz="2400" dirty="0"/>
              <a:t> (</a:t>
            </a:r>
            <a:r>
              <a:rPr lang="en-US" sz="2400" dirty="0" err="1"/>
              <a:t>doi</a:t>
            </a:r>
            <a:r>
              <a:rPr lang="en-US" sz="2400" dirty="0"/>
              <a:t>: 10.1021, P.P. 1639-1641).</a:t>
            </a:r>
          </a:p>
          <a:p>
            <a:pPr rtl="0"/>
            <a:r>
              <a:rPr lang="en-US" sz="2400" dirty="0"/>
              <a:t>[4]- K. </a:t>
            </a:r>
            <a:r>
              <a:rPr lang="en-US" sz="2400" dirty="0" err="1"/>
              <a:t>Alibakhsh</a:t>
            </a:r>
            <a:r>
              <a:rPr lang="en-US" sz="2400" dirty="0"/>
              <a:t>, R. </a:t>
            </a:r>
            <a:r>
              <a:rPr lang="en-US" sz="2400" dirty="0" err="1"/>
              <a:t>Fatemeh</a:t>
            </a:r>
            <a:r>
              <a:rPr lang="en-US" sz="2400" dirty="0"/>
              <a:t> and Yan Wei-</a:t>
            </a:r>
            <a:r>
              <a:rPr lang="en-US" sz="2400" dirty="0" err="1"/>
              <a:t>Moh</a:t>
            </a:r>
            <a:r>
              <a:rPr lang="en-US" sz="2400" dirty="0"/>
              <a:t>. (2018, 13 October). Osmotic desalination by solar Energy In </a:t>
            </a:r>
            <a:r>
              <a:rPr lang="en-US" sz="2400" u="sng" dirty="0"/>
              <a:t>Renewable Energy</a:t>
            </a:r>
            <a:r>
              <a:rPr lang="en-US" sz="2400" dirty="0"/>
              <a:t> (</a:t>
            </a:r>
            <a:r>
              <a:rPr lang="en-US" sz="2400" dirty="0" err="1"/>
              <a:t>doi</a:t>
            </a:r>
            <a:r>
              <a:rPr lang="en-US" sz="2400" dirty="0"/>
              <a:t>: 10.1016 / j. </a:t>
            </a:r>
            <a:r>
              <a:rPr lang="en-US" sz="2400" dirty="0" err="1"/>
              <a:t>renene</a:t>
            </a:r>
            <a:r>
              <a:rPr lang="en-US" sz="2400" dirty="0"/>
              <a:t>. 2018.09.038</a:t>
            </a:r>
            <a:r>
              <a:rPr lang="en-US" sz="2400" dirty="0" smtClean="0"/>
              <a:t>).</a:t>
            </a:r>
          </a:p>
          <a:p>
            <a:pPr rtl="0"/>
            <a:r>
              <a:rPr lang="en-US" sz="2400" dirty="0" smtClean="0"/>
              <a:t>……………………………[33]</a:t>
            </a:r>
            <a:endParaRPr lang="en-US" sz="2400" dirty="0"/>
          </a:p>
        </p:txBody>
      </p:sp>
      <p:pic>
        <p:nvPicPr>
          <p:cNvPr id="16" name="عنصر نائب للصورة 15"/>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t="5367" b="5367"/>
          <a:stretch>
            <a:fillRect/>
          </a:stretch>
        </p:blipFill>
        <p:spPr/>
      </p:pic>
    </p:spTree>
    <p:extLst>
      <p:ext uri="{BB962C8B-B14F-4D97-AF65-F5344CB8AC3E}">
        <p14:creationId xmlns:p14="http://schemas.microsoft.com/office/powerpoint/2010/main" val="249256180"/>
      </p:ext>
    </p:extLst>
  </p:cSld>
  <p:clrMapOvr>
    <a:masterClrMapping/>
  </p:clrMapOvr>
</p:sld>
</file>

<file path=ppt/theme/theme1.xml><?xml version="1.0" encoding="utf-8"?>
<a:theme xmlns:a="http://schemas.openxmlformats.org/drawingml/2006/main" name="Office Theme">
  <a:themeElements>
    <a:clrScheme name="الوان همك">
      <a:dk1>
        <a:sysClr val="windowText" lastClr="000000"/>
      </a:dk1>
      <a:lt1>
        <a:sysClr val="window" lastClr="FFFFFF"/>
      </a:lt1>
      <a:dk2>
        <a:srgbClr val="44546A"/>
      </a:dk2>
      <a:lt2>
        <a:srgbClr val="E7E6E6"/>
      </a:lt2>
      <a:accent1>
        <a:srgbClr val="B2B2B2"/>
      </a:accent1>
      <a:accent2>
        <a:srgbClr val="F9D829"/>
      </a:accent2>
      <a:accent3>
        <a:srgbClr val="7D204B"/>
      </a:accent3>
      <a:accent4>
        <a:srgbClr val="B2B2B2"/>
      </a:accent4>
      <a:accent5>
        <a:srgbClr val="F9D829"/>
      </a:accent5>
      <a:accent6>
        <a:srgbClr val="7D204B"/>
      </a:accent6>
      <a:hlink>
        <a:srgbClr val="0563C1"/>
      </a:hlink>
      <a:folHlink>
        <a:srgbClr val="954F72"/>
      </a:folHlink>
    </a:clrScheme>
    <a:fontScheme name="همك بوسترات">
      <a:majorFont>
        <a:latin typeface="Bahij TheSansArabic Plain"/>
        <a:ea typeface=""/>
        <a:cs typeface="Bahij TheSansArabic Plain"/>
      </a:majorFont>
      <a:minorFont>
        <a:latin typeface="Bahij TheSansArabic Plain"/>
        <a:ea typeface=""/>
        <a:cs typeface="Bahij TheSansArabic Plai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228</TotalTime>
  <Words>627</Words>
  <Application>Microsoft Office PowerPoint</Application>
  <PresentationFormat>مخصص</PresentationFormat>
  <Paragraphs>28</Paragraphs>
  <Slides>1</Slides>
  <Notes>0</Notes>
  <HiddenSlides>0</HiddenSlides>
  <MMClips>0</MMClips>
  <ScaleCrop>false</ScaleCrop>
  <HeadingPairs>
    <vt:vector size="6" baseType="variant">
      <vt:variant>
        <vt:lpstr>الخطوط المستخدمة</vt:lpstr>
      </vt:variant>
      <vt:variant>
        <vt:i4>2</vt:i4>
      </vt:variant>
      <vt:variant>
        <vt:lpstr>نسق</vt:lpstr>
      </vt:variant>
      <vt:variant>
        <vt:i4>1</vt:i4>
      </vt:variant>
      <vt:variant>
        <vt:lpstr>عناوين الشرائح</vt:lpstr>
      </vt:variant>
      <vt:variant>
        <vt:i4>1</vt:i4>
      </vt:variant>
    </vt:vector>
  </HeadingPairs>
  <TitlesOfParts>
    <vt:vector size="4" baseType="lpstr">
      <vt:lpstr>Bahij TheSansArabic Plain</vt:lpstr>
      <vt:lpstr>Arial</vt:lpstr>
      <vt:lpstr>Office Theme</vt:lpstr>
      <vt:lpstr>عرض تقديمي في PowerPoint</vt:lpstr>
    </vt:vector>
  </TitlesOfParts>
  <Company>moness.designer@gmail.com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Moness kassab</dc:creator>
  <cp:lastModifiedBy>Windows 10</cp:lastModifiedBy>
  <cp:revision>24</cp:revision>
  <dcterms:created xsi:type="dcterms:W3CDTF">2023-01-09T11:58:18Z</dcterms:created>
  <dcterms:modified xsi:type="dcterms:W3CDTF">2023-09-11T09:10:59Z</dcterms:modified>
</cp:coreProperties>
</file>