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258" r:id="rId3"/>
    <p:sldId id="259" r:id="rId4"/>
    <p:sldId id="261" r:id="rId5"/>
  </p:sldIdLst>
  <p:sldSz cx="21383625" cy="30240288"/>
  <p:notesSz cx="6858000" cy="9144000"/>
  <p:embeddedFontLst>
    <p:embeddedFont>
      <p:font typeface="Cambria Math" panose="02040503050406030204" pitchFamily="18" charset="0"/>
      <p:regular r:id="rId6"/>
    </p:embeddedFont>
    <p:embeddedFont>
      <p:font typeface="Simplified Arabic" panose="02020603050405020304" pitchFamily="18" charset="-78"/>
      <p:regular r:id="rId7"/>
      <p:bold r:id="rId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5" userDrawn="1">
          <p15:clr>
            <a:srgbClr val="A4A3A4"/>
          </p15:clr>
        </p15:guide>
        <p15:guide id="2" pos="68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660"/>
  </p:normalViewPr>
  <p:slideViewPr>
    <p:cSldViewPr snapToGrid="0" showGuides="1">
      <p:cViewPr>
        <p:scale>
          <a:sx n="33" d="100"/>
          <a:sy n="33" d="100"/>
        </p:scale>
        <p:origin x="360" y="24"/>
      </p:cViewPr>
      <p:guideLst>
        <p:guide orient="horz" pos="9525"/>
        <p:guide pos="68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نموذج الثاني">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306CB59-546B-4B47-A588-2E47A1EAD5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21387923" cy="30240288"/>
          </a:xfrm>
          <a:prstGeom prst="rect">
            <a:avLst/>
          </a:prstGeom>
        </p:spPr>
      </p:pic>
      <p:pic>
        <p:nvPicPr>
          <p:cNvPr id="10" name="Graphic 9">
            <a:extLst>
              <a:ext uri="{FF2B5EF4-FFF2-40B4-BE49-F238E27FC236}">
                <a16:creationId xmlns:a16="http://schemas.microsoft.com/office/drawing/2014/main" id="{371DE358-820A-4497-872E-06E86BF323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11" name="Graphic 10">
            <a:extLst>
              <a:ext uri="{FF2B5EF4-FFF2-40B4-BE49-F238E27FC236}">
                <a16:creationId xmlns:a16="http://schemas.microsoft.com/office/drawing/2014/main" id="{E7D28591-16A7-401D-876B-B779C1CBF11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6" name="Text Placeholder 14">
            <a:extLst>
              <a:ext uri="{FF2B5EF4-FFF2-40B4-BE49-F238E27FC236}">
                <a16:creationId xmlns:a16="http://schemas.microsoft.com/office/drawing/2014/main" id="{6676E37F-5390-4006-A9FC-F50A9915E39B}"/>
              </a:ext>
            </a:extLst>
          </p:cNvPr>
          <p:cNvSpPr>
            <a:spLocks noGrp="1"/>
          </p:cNvSpPr>
          <p:nvPr>
            <p:ph type="body" sz="quarter" idx="10" hasCustomPrompt="1"/>
          </p:nvPr>
        </p:nvSpPr>
        <p:spPr>
          <a:xfrm>
            <a:off x="1676400" y="3208178"/>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7" name="Text Placeholder 14">
            <a:extLst>
              <a:ext uri="{FF2B5EF4-FFF2-40B4-BE49-F238E27FC236}">
                <a16:creationId xmlns:a16="http://schemas.microsoft.com/office/drawing/2014/main" id="{9057E594-5063-4A18-A686-9F1BEEFAA1D6}"/>
              </a:ext>
            </a:extLst>
          </p:cNvPr>
          <p:cNvSpPr>
            <a:spLocks noGrp="1"/>
          </p:cNvSpPr>
          <p:nvPr>
            <p:ph type="body" sz="quarter" idx="11" hasCustomPrompt="1"/>
          </p:nvPr>
        </p:nvSpPr>
        <p:spPr>
          <a:xfrm>
            <a:off x="1676400" y="4303519"/>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8" name="Text Placeholder 14">
            <a:extLst>
              <a:ext uri="{FF2B5EF4-FFF2-40B4-BE49-F238E27FC236}">
                <a16:creationId xmlns:a16="http://schemas.microsoft.com/office/drawing/2014/main" id="{067AE2CA-3B54-4717-8BF7-E4C698C02C23}"/>
              </a:ext>
            </a:extLst>
          </p:cNvPr>
          <p:cNvSpPr>
            <a:spLocks noGrp="1"/>
          </p:cNvSpPr>
          <p:nvPr>
            <p:ph type="body" sz="quarter" idx="12" hasCustomPrompt="1"/>
          </p:nvPr>
        </p:nvSpPr>
        <p:spPr>
          <a:xfrm>
            <a:off x="1676400" y="539886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9" name="Text Placeholder 14">
            <a:extLst>
              <a:ext uri="{FF2B5EF4-FFF2-40B4-BE49-F238E27FC236}">
                <a16:creationId xmlns:a16="http://schemas.microsoft.com/office/drawing/2014/main" id="{46E3C7E5-56F9-440C-A875-0913A55A64CF}"/>
              </a:ext>
            </a:extLst>
          </p:cNvPr>
          <p:cNvSpPr>
            <a:spLocks noGrp="1"/>
          </p:cNvSpPr>
          <p:nvPr>
            <p:ph type="body" sz="quarter" idx="13" hasCustomPrompt="1"/>
          </p:nvPr>
        </p:nvSpPr>
        <p:spPr>
          <a:xfrm>
            <a:off x="1676400" y="615130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20" name="TextBox 19">
            <a:extLst>
              <a:ext uri="{FF2B5EF4-FFF2-40B4-BE49-F238E27FC236}">
                <a16:creationId xmlns:a16="http://schemas.microsoft.com/office/drawing/2014/main" id="{EE962D87-6CAB-437F-922E-EFA07BB5A17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1" name="Text Placeholder 21">
            <a:extLst>
              <a:ext uri="{FF2B5EF4-FFF2-40B4-BE49-F238E27FC236}">
                <a16:creationId xmlns:a16="http://schemas.microsoft.com/office/drawing/2014/main" id="{2357586D-9CFC-4E43-B204-D27C365D3E42}"/>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3" name="Text Placeholder 22">
            <a:extLst>
              <a:ext uri="{FF2B5EF4-FFF2-40B4-BE49-F238E27FC236}">
                <a16:creationId xmlns:a16="http://schemas.microsoft.com/office/drawing/2014/main" id="{C12E3FC4-1BC4-4E9F-8212-965F9977676B}"/>
              </a:ext>
            </a:extLst>
          </p:cNvPr>
          <p:cNvSpPr>
            <a:spLocks noGrp="1"/>
          </p:cNvSpPr>
          <p:nvPr>
            <p:ph type="body" sz="quarter" idx="15" hasCustomPrompt="1"/>
          </p:nvPr>
        </p:nvSpPr>
        <p:spPr>
          <a:xfrm>
            <a:off x="14689393"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4" name="Text Placeholder 22">
            <a:extLst>
              <a:ext uri="{FF2B5EF4-FFF2-40B4-BE49-F238E27FC236}">
                <a16:creationId xmlns:a16="http://schemas.microsoft.com/office/drawing/2014/main" id="{7DC15345-314E-410F-A570-91445B6D4C15}"/>
              </a:ext>
            </a:extLst>
          </p:cNvPr>
          <p:cNvSpPr>
            <a:spLocks noGrp="1"/>
          </p:cNvSpPr>
          <p:nvPr>
            <p:ph type="body" sz="quarter" idx="16" hasCustomPrompt="1"/>
          </p:nvPr>
        </p:nvSpPr>
        <p:spPr>
          <a:xfrm>
            <a:off x="7993625"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id="{1E6580F7-9D27-4A51-958B-F7257E76DC2F}"/>
              </a:ext>
            </a:extLst>
          </p:cNvPr>
          <p:cNvSpPr>
            <a:spLocks noGrp="1"/>
          </p:cNvSpPr>
          <p:nvPr>
            <p:ph type="body" sz="quarter" idx="17" hasCustomPrompt="1"/>
          </p:nvPr>
        </p:nvSpPr>
        <p:spPr>
          <a:xfrm>
            <a:off x="1142696" y="8153400"/>
            <a:ext cx="5558913" cy="5149645"/>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a:t>
            </a:r>
          </a:p>
          <a:p>
            <a:pPr lvl="0"/>
            <a:endParaRPr lang="en-US" dirty="0"/>
          </a:p>
        </p:txBody>
      </p:sp>
      <p:sp>
        <p:nvSpPr>
          <p:cNvPr id="26" name="Picture Placeholder 25">
            <a:extLst>
              <a:ext uri="{FF2B5EF4-FFF2-40B4-BE49-F238E27FC236}">
                <a16:creationId xmlns:a16="http://schemas.microsoft.com/office/drawing/2014/main" id="{7FE692E7-58EC-49AC-8857-A8AFD28FAEB4}"/>
              </a:ext>
            </a:extLst>
          </p:cNvPr>
          <p:cNvSpPr>
            <a:spLocks noGrp="1"/>
          </p:cNvSpPr>
          <p:nvPr>
            <p:ph type="pic" sz="quarter" idx="18" hasCustomPrompt="1"/>
          </p:nvPr>
        </p:nvSpPr>
        <p:spPr>
          <a:xfrm>
            <a:off x="1135319" y="13990398"/>
            <a:ext cx="5558913" cy="3381569"/>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7" name="Text Placeholder 22">
            <a:extLst>
              <a:ext uri="{FF2B5EF4-FFF2-40B4-BE49-F238E27FC236}">
                <a16:creationId xmlns:a16="http://schemas.microsoft.com/office/drawing/2014/main" id="{7A973220-5840-499D-B132-9F448E89F68D}"/>
              </a:ext>
            </a:extLst>
          </p:cNvPr>
          <p:cNvSpPr>
            <a:spLocks noGrp="1"/>
          </p:cNvSpPr>
          <p:nvPr>
            <p:ph type="body" sz="quarter" idx="19" hasCustomPrompt="1"/>
          </p:nvPr>
        </p:nvSpPr>
        <p:spPr>
          <a:xfrm>
            <a:off x="14689393" y="1961388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8" name="Text Placeholder 22">
            <a:extLst>
              <a:ext uri="{FF2B5EF4-FFF2-40B4-BE49-F238E27FC236}">
                <a16:creationId xmlns:a16="http://schemas.microsoft.com/office/drawing/2014/main" id="{E1AE4158-B987-42A2-BE7F-82CDA8FEFF2B}"/>
              </a:ext>
            </a:extLst>
          </p:cNvPr>
          <p:cNvSpPr>
            <a:spLocks noGrp="1"/>
          </p:cNvSpPr>
          <p:nvPr>
            <p:ph type="body" sz="quarter" idx="20" hasCustomPrompt="1"/>
          </p:nvPr>
        </p:nvSpPr>
        <p:spPr>
          <a:xfrm>
            <a:off x="1135319" y="19613880"/>
            <a:ext cx="12476213" cy="242021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a:t>
            </a:r>
          </a:p>
          <a:p>
            <a:pPr lvl="0"/>
            <a:endParaRPr lang="en-US" dirty="0"/>
          </a:p>
        </p:txBody>
      </p:sp>
      <p:sp>
        <p:nvSpPr>
          <p:cNvPr id="29" name="Text Placeholder 22">
            <a:extLst>
              <a:ext uri="{FF2B5EF4-FFF2-40B4-BE49-F238E27FC236}">
                <a16:creationId xmlns:a16="http://schemas.microsoft.com/office/drawing/2014/main" id="{9C618467-4BBD-44D0-8177-9FBFFC428BF0}"/>
              </a:ext>
            </a:extLst>
          </p:cNvPr>
          <p:cNvSpPr>
            <a:spLocks noGrp="1"/>
          </p:cNvSpPr>
          <p:nvPr>
            <p:ph type="body" sz="quarter" idx="21" hasCustomPrompt="1"/>
          </p:nvPr>
        </p:nvSpPr>
        <p:spPr>
          <a:xfrm>
            <a:off x="1135319" y="24185880"/>
            <a:ext cx="12476213" cy="4876800"/>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 name="TextBox 1">
            <a:extLst>
              <a:ext uri="{FF2B5EF4-FFF2-40B4-BE49-F238E27FC236}">
                <a16:creationId xmlns:a16="http://schemas.microsoft.com/office/drawing/2014/main" id="{924D3810-02F4-471B-9846-880375BAF2DF}"/>
              </a:ext>
            </a:extLst>
          </p:cNvPr>
          <p:cNvSpPr txBox="1"/>
          <p:nvPr userDrawn="1"/>
        </p:nvSpPr>
        <p:spPr>
          <a:xfrm>
            <a:off x="98044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22" name="TextBox 21">
            <a:extLst>
              <a:ext uri="{FF2B5EF4-FFF2-40B4-BE49-F238E27FC236}">
                <a16:creationId xmlns:a16="http://schemas.microsoft.com/office/drawing/2014/main" id="{8881F266-E144-4E01-AD12-F8F8AA05C7D3}"/>
              </a:ext>
            </a:extLst>
          </p:cNvPr>
          <p:cNvSpPr txBox="1"/>
          <p:nvPr userDrawn="1"/>
        </p:nvSpPr>
        <p:spPr>
          <a:xfrm>
            <a:off x="29337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30" name="TextBox 29">
            <a:extLst>
              <a:ext uri="{FF2B5EF4-FFF2-40B4-BE49-F238E27FC236}">
                <a16:creationId xmlns:a16="http://schemas.microsoft.com/office/drawing/2014/main" id="{904DB56C-E030-4379-AD7F-BE0C6892A330}"/>
              </a:ext>
            </a:extLst>
          </p:cNvPr>
          <p:cNvSpPr txBox="1"/>
          <p:nvPr userDrawn="1"/>
        </p:nvSpPr>
        <p:spPr>
          <a:xfrm>
            <a:off x="9804400" y="18698294"/>
            <a:ext cx="3657600" cy="646331"/>
          </a:xfrm>
          <a:prstGeom prst="rect">
            <a:avLst/>
          </a:prstGeom>
          <a:solidFill>
            <a:schemeClr val="accent2"/>
          </a:solidFill>
        </p:spPr>
        <p:txBody>
          <a:bodyPr wrap="square" rtlCol="0">
            <a:spAutoFit/>
          </a:bodyPr>
          <a:lstStyle/>
          <a:p>
            <a:pPr algn="ctr"/>
            <a:r>
              <a:rPr lang="ar-SY" sz="3600" dirty="0">
                <a:solidFill>
                  <a:schemeClr val="bg1"/>
                </a:solidFill>
              </a:rPr>
              <a:t>النتائج والمناقشة</a:t>
            </a:r>
            <a:endParaRPr lang="en-US" sz="3600" dirty="0">
              <a:solidFill>
                <a:schemeClr val="bg1"/>
              </a:solidFill>
            </a:endParaRPr>
          </a:p>
        </p:txBody>
      </p:sp>
    </p:spTree>
    <p:extLst>
      <p:ext uri="{BB962C8B-B14F-4D97-AF65-F5344CB8AC3E}">
        <p14:creationId xmlns:p14="http://schemas.microsoft.com/office/powerpoint/2010/main" val="45258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نموذج الثالث">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C99A7A5-BEE1-4FD8-BBE4-7C7263668C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8" y="0"/>
            <a:ext cx="21387923" cy="30240288"/>
          </a:xfrm>
          <a:prstGeom prst="rect">
            <a:avLst/>
          </a:prstGeom>
        </p:spPr>
      </p:pic>
      <p:pic>
        <p:nvPicPr>
          <p:cNvPr id="8" name="Graphic 7">
            <a:extLst>
              <a:ext uri="{FF2B5EF4-FFF2-40B4-BE49-F238E27FC236}">
                <a16:creationId xmlns:a16="http://schemas.microsoft.com/office/drawing/2014/main" id="{0BE6D687-A0DA-4168-A002-20E8AECFB8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9" name="Graphic 8">
            <a:extLst>
              <a:ext uri="{FF2B5EF4-FFF2-40B4-BE49-F238E27FC236}">
                <a16:creationId xmlns:a16="http://schemas.microsoft.com/office/drawing/2014/main" id="{D1F2679B-4BA6-425D-AE7F-59351138E47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4" name="Text Placeholder 14">
            <a:extLst>
              <a:ext uri="{FF2B5EF4-FFF2-40B4-BE49-F238E27FC236}">
                <a16:creationId xmlns:a16="http://schemas.microsoft.com/office/drawing/2014/main" id="{C8482CAD-7E58-4AFA-890E-60D951A25A53}"/>
              </a:ext>
            </a:extLst>
          </p:cNvPr>
          <p:cNvSpPr>
            <a:spLocks noGrp="1"/>
          </p:cNvSpPr>
          <p:nvPr>
            <p:ph type="body" sz="quarter" idx="10" hasCustomPrompt="1"/>
          </p:nvPr>
        </p:nvSpPr>
        <p:spPr>
          <a:xfrm>
            <a:off x="1676400" y="33147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5" name="Text Placeholder 14">
            <a:extLst>
              <a:ext uri="{FF2B5EF4-FFF2-40B4-BE49-F238E27FC236}">
                <a16:creationId xmlns:a16="http://schemas.microsoft.com/office/drawing/2014/main" id="{F4821871-19F5-4500-87AF-52A0E58561F3}"/>
              </a:ext>
            </a:extLst>
          </p:cNvPr>
          <p:cNvSpPr>
            <a:spLocks noGrp="1"/>
          </p:cNvSpPr>
          <p:nvPr>
            <p:ph type="body" sz="quarter" idx="11" hasCustomPrompt="1"/>
          </p:nvPr>
        </p:nvSpPr>
        <p:spPr>
          <a:xfrm>
            <a:off x="1676400" y="44100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6" name="Text Placeholder 14">
            <a:extLst>
              <a:ext uri="{FF2B5EF4-FFF2-40B4-BE49-F238E27FC236}">
                <a16:creationId xmlns:a16="http://schemas.microsoft.com/office/drawing/2014/main" id="{4CF451B3-3F9B-453A-941A-3834604C2610}"/>
              </a:ext>
            </a:extLst>
          </p:cNvPr>
          <p:cNvSpPr>
            <a:spLocks noGrp="1"/>
          </p:cNvSpPr>
          <p:nvPr>
            <p:ph type="body" sz="quarter" idx="12" hasCustomPrompt="1"/>
          </p:nvPr>
        </p:nvSpPr>
        <p:spPr>
          <a:xfrm>
            <a:off x="1676400" y="55053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7" name="Text Placeholder 14">
            <a:extLst>
              <a:ext uri="{FF2B5EF4-FFF2-40B4-BE49-F238E27FC236}">
                <a16:creationId xmlns:a16="http://schemas.microsoft.com/office/drawing/2014/main" id="{4D03ADD3-BC77-4961-8B4E-FBA87CFD8B07}"/>
              </a:ext>
            </a:extLst>
          </p:cNvPr>
          <p:cNvSpPr>
            <a:spLocks noGrp="1"/>
          </p:cNvSpPr>
          <p:nvPr>
            <p:ph type="body" sz="quarter" idx="13" hasCustomPrompt="1"/>
          </p:nvPr>
        </p:nvSpPr>
        <p:spPr>
          <a:xfrm>
            <a:off x="1676400" y="62578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8" name="TextBox 17">
            <a:extLst>
              <a:ext uri="{FF2B5EF4-FFF2-40B4-BE49-F238E27FC236}">
                <a16:creationId xmlns:a16="http://schemas.microsoft.com/office/drawing/2014/main" id="{BDAE4B12-1561-4589-9C42-E449C6284969}"/>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9" name="Text Placeholder 21">
            <a:extLst>
              <a:ext uri="{FF2B5EF4-FFF2-40B4-BE49-F238E27FC236}">
                <a16:creationId xmlns:a16="http://schemas.microsoft.com/office/drawing/2014/main" id="{58A5C9D7-195F-466D-9CBB-16EF269B8508}"/>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0" name="Text Placeholder 22">
            <a:extLst>
              <a:ext uri="{FF2B5EF4-FFF2-40B4-BE49-F238E27FC236}">
                <a16:creationId xmlns:a16="http://schemas.microsoft.com/office/drawing/2014/main" id="{12C66BB5-B1AC-49A5-9CDF-FA54B8111C67}"/>
              </a:ext>
            </a:extLst>
          </p:cNvPr>
          <p:cNvSpPr>
            <a:spLocks noGrp="1"/>
          </p:cNvSpPr>
          <p:nvPr>
            <p:ph type="body" sz="quarter" idx="15" hasCustomPrompt="1"/>
          </p:nvPr>
        </p:nvSpPr>
        <p:spPr>
          <a:xfrm>
            <a:off x="10691813" y="8153400"/>
            <a:ext cx="9556494"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1" name="Text Placeholder 22">
            <a:extLst>
              <a:ext uri="{FF2B5EF4-FFF2-40B4-BE49-F238E27FC236}">
                <a16:creationId xmlns:a16="http://schemas.microsoft.com/office/drawing/2014/main" id="{75C1C9B0-6D5B-439B-BE7F-DB65F62876F2}"/>
              </a:ext>
            </a:extLst>
          </p:cNvPr>
          <p:cNvSpPr>
            <a:spLocks noGrp="1"/>
          </p:cNvSpPr>
          <p:nvPr>
            <p:ph type="body" sz="quarter" idx="16" hasCustomPrompt="1"/>
          </p:nvPr>
        </p:nvSpPr>
        <p:spPr>
          <a:xfrm>
            <a:off x="10691813" y="16017240"/>
            <a:ext cx="9556494" cy="5538256"/>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3" name="Text Placeholder 22">
            <a:extLst>
              <a:ext uri="{FF2B5EF4-FFF2-40B4-BE49-F238E27FC236}">
                <a16:creationId xmlns:a16="http://schemas.microsoft.com/office/drawing/2014/main" id="{66DAA4ED-340C-4246-B7F0-B52B520FDAF1}"/>
              </a:ext>
            </a:extLst>
          </p:cNvPr>
          <p:cNvSpPr>
            <a:spLocks noGrp="1"/>
          </p:cNvSpPr>
          <p:nvPr>
            <p:ph type="body" sz="quarter" idx="19" hasCustomPrompt="1"/>
          </p:nvPr>
        </p:nvSpPr>
        <p:spPr>
          <a:xfrm>
            <a:off x="877253" y="8153400"/>
            <a:ext cx="8674945"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id="{963B11F0-F9AF-4873-938F-13AB083502F2}"/>
              </a:ext>
            </a:extLst>
          </p:cNvPr>
          <p:cNvSpPr>
            <a:spLocks noGrp="1"/>
          </p:cNvSpPr>
          <p:nvPr>
            <p:ph type="body" sz="quarter" idx="21" hasCustomPrompt="1"/>
          </p:nvPr>
        </p:nvSpPr>
        <p:spPr>
          <a:xfrm>
            <a:off x="877253" y="21555496"/>
            <a:ext cx="8546012" cy="7358558"/>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6" name="Picture Placeholder 25">
            <a:extLst>
              <a:ext uri="{FF2B5EF4-FFF2-40B4-BE49-F238E27FC236}">
                <a16:creationId xmlns:a16="http://schemas.microsoft.com/office/drawing/2014/main" id="{874D4E7A-B084-4AB6-9C63-437824188811}"/>
              </a:ext>
            </a:extLst>
          </p:cNvPr>
          <p:cNvSpPr>
            <a:spLocks noGrp="1"/>
          </p:cNvSpPr>
          <p:nvPr>
            <p:ph type="pic" sz="quarter" idx="22" hasCustomPrompt="1"/>
          </p:nvPr>
        </p:nvSpPr>
        <p:spPr>
          <a:xfrm>
            <a:off x="877253" y="14649414"/>
            <a:ext cx="8664954" cy="4700147"/>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4" name="Text Placeholder 22">
            <a:extLst>
              <a:ext uri="{FF2B5EF4-FFF2-40B4-BE49-F238E27FC236}">
                <a16:creationId xmlns:a16="http://schemas.microsoft.com/office/drawing/2014/main" id="{143B6EBF-6199-46CB-8B16-9751580B581F}"/>
              </a:ext>
            </a:extLst>
          </p:cNvPr>
          <p:cNvSpPr>
            <a:spLocks noGrp="1"/>
          </p:cNvSpPr>
          <p:nvPr>
            <p:ph type="body" sz="quarter" idx="23" hasCustomPrompt="1"/>
          </p:nvPr>
        </p:nvSpPr>
        <p:spPr>
          <a:xfrm>
            <a:off x="10744200" y="23437636"/>
            <a:ext cx="9556494" cy="5637552"/>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Tree>
    <p:extLst>
      <p:ext uri="{BB962C8B-B14F-4D97-AF65-F5344CB8AC3E}">
        <p14:creationId xmlns:p14="http://schemas.microsoft.com/office/powerpoint/2010/main" val="88615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النموذج الرابع">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F00167E-C40E-4E4B-A4CA-B0C9F086F9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21383625" cy="30234211"/>
          </a:xfrm>
          <a:prstGeom prst="rect">
            <a:avLst/>
          </a:prstGeom>
        </p:spPr>
      </p:pic>
      <p:pic>
        <p:nvPicPr>
          <p:cNvPr id="9" name="Graphic 8">
            <a:extLst>
              <a:ext uri="{FF2B5EF4-FFF2-40B4-BE49-F238E27FC236}">
                <a16:creationId xmlns:a16="http://schemas.microsoft.com/office/drawing/2014/main" id="{CFB17084-E79D-40E4-B81F-D2D96CCB5A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10" name="Graphic 9">
            <a:extLst>
              <a:ext uri="{FF2B5EF4-FFF2-40B4-BE49-F238E27FC236}">
                <a16:creationId xmlns:a16="http://schemas.microsoft.com/office/drawing/2014/main" id="{7292FA10-781D-46CC-8A4A-4E9E837831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5" name="Text Placeholder 14">
            <a:extLst>
              <a:ext uri="{FF2B5EF4-FFF2-40B4-BE49-F238E27FC236}">
                <a16:creationId xmlns:a16="http://schemas.microsoft.com/office/drawing/2014/main" id="{20DB5DC2-59AF-40B0-A19A-B2D4AB9ED159}"/>
              </a:ext>
            </a:extLst>
          </p:cNvPr>
          <p:cNvSpPr>
            <a:spLocks noGrp="1"/>
          </p:cNvSpPr>
          <p:nvPr>
            <p:ph type="body" sz="quarter" idx="10" hasCustomPrompt="1"/>
          </p:nvPr>
        </p:nvSpPr>
        <p:spPr>
          <a:xfrm>
            <a:off x="1676400" y="32385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6" name="Text Placeholder 14">
            <a:extLst>
              <a:ext uri="{FF2B5EF4-FFF2-40B4-BE49-F238E27FC236}">
                <a16:creationId xmlns:a16="http://schemas.microsoft.com/office/drawing/2014/main" id="{330F7DC0-B18C-4268-AB44-F9C9B9D5B15C}"/>
              </a:ext>
            </a:extLst>
          </p:cNvPr>
          <p:cNvSpPr>
            <a:spLocks noGrp="1"/>
          </p:cNvSpPr>
          <p:nvPr>
            <p:ph type="body" sz="quarter" idx="11" hasCustomPrompt="1"/>
          </p:nvPr>
        </p:nvSpPr>
        <p:spPr>
          <a:xfrm>
            <a:off x="1676400" y="43338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7" name="Text Placeholder 14">
            <a:extLst>
              <a:ext uri="{FF2B5EF4-FFF2-40B4-BE49-F238E27FC236}">
                <a16:creationId xmlns:a16="http://schemas.microsoft.com/office/drawing/2014/main" id="{C71E44EA-9B85-408E-888D-FA481EA468B1}"/>
              </a:ext>
            </a:extLst>
          </p:cNvPr>
          <p:cNvSpPr>
            <a:spLocks noGrp="1"/>
          </p:cNvSpPr>
          <p:nvPr>
            <p:ph type="body" sz="quarter" idx="12" hasCustomPrompt="1"/>
          </p:nvPr>
        </p:nvSpPr>
        <p:spPr>
          <a:xfrm>
            <a:off x="1676400" y="54291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8" name="Text Placeholder 14">
            <a:extLst>
              <a:ext uri="{FF2B5EF4-FFF2-40B4-BE49-F238E27FC236}">
                <a16:creationId xmlns:a16="http://schemas.microsoft.com/office/drawing/2014/main" id="{EE5E40F1-D0CC-4A4D-A116-E300BA165116}"/>
              </a:ext>
            </a:extLst>
          </p:cNvPr>
          <p:cNvSpPr>
            <a:spLocks noGrp="1"/>
          </p:cNvSpPr>
          <p:nvPr>
            <p:ph type="body" sz="quarter" idx="13" hasCustomPrompt="1"/>
          </p:nvPr>
        </p:nvSpPr>
        <p:spPr>
          <a:xfrm>
            <a:off x="1676400" y="61816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9" name="TextBox 18">
            <a:extLst>
              <a:ext uri="{FF2B5EF4-FFF2-40B4-BE49-F238E27FC236}">
                <a16:creationId xmlns:a16="http://schemas.microsoft.com/office/drawing/2014/main" id="{54C2FC36-453E-44F7-923A-FFDBB1F4226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0" name="Text Placeholder 21">
            <a:extLst>
              <a:ext uri="{FF2B5EF4-FFF2-40B4-BE49-F238E27FC236}">
                <a16:creationId xmlns:a16="http://schemas.microsoft.com/office/drawing/2014/main" id="{697F4B63-FAD8-427F-AF17-46350BA0FAB9}"/>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1" name="Text Placeholder 22">
            <a:extLst>
              <a:ext uri="{FF2B5EF4-FFF2-40B4-BE49-F238E27FC236}">
                <a16:creationId xmlns:a16="http://schemas.microsoft.com/office/drawing/2014/main" id="{6828A924-A1AA-4EDC-837D-D496CDAA066E}"/>
              </a:ext>
            </a:extLst>
          </p:cNvPr>
          <p:cNvSpPr>
            <a:spLocks noGrp="1"/>
          </p:cNvSpPr>
          <p:nvPr>
            <p:ph type="body" sz="quarter" idx="15" hasCustomPrompt="1"/>
          </p:nvPr>
        </p:nvSpPr>
        <p:spPr>
          <a:xfrm>
            <a:off x="147828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2" name="Text Placeholder 22">
            <a:extLst>
              <a:ext uri="{FF2B5EF4-FFF2-40B4-BE49-F238E27FC236}">
                <a16:creationId xmlns:a16="http://schemas.microsoft.com/office/drawing/2014/main" id="{D973BFD6-F992-4802-9AFC-82F60B013E36}"/>
              </a:ext>
            </a:extLst>
          </p:cNvPr>
          <p:cNvSpPr>
            <a:spLocks noGrp="1"/>
          </p:cNvSpPr>
          <p:nvPr>
            <p:ph type="body" sz="quarter" idx="16" hasCustomPrompt="1"/>
          </p:nvPr>
        </p:nvSpPr>
        <p:spPr>
          <a:xfrm>
            <a:off x="80010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3" name="Text Placeholder 22">
            <a:extLst>
              <a:ext uri="{FF2B5EF4-FFF2-40B4-BE49-F238E27FC236}">
                <a16:creationId xmlns:a16="http://schemas.microsoft.com/office/drawing/2014/main" id="{AD276725-90A6-485D-8C45-35A83ADA1588}"/>
              </a:ext>
            </a:extLst>
          </p:cNvPr>
          <p:cNvSpPr>
            <a:spLocks noGrp="1"/>
          </p:cNvSpPr>
          <p:nvPr>
            <p:ph type="body" sz="quarter" idx="17" hasCustomPrompt="1"/>
          </p:nvPr>
        </p:nvSpPr>
        <p:spPr>
          <a:xfrm>
            <a:off x="869550" y="11963400"/>
            <a:ext cx="5966625" cy="50292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a:t>
            </a:r>
            <a:endParaRPr lang="en-US" dirty="0"/>
          </a:p>
        </p:txBody>
      </p:sp>
      <p:sp>
        <p:nvSpPr>
          <p:cNvPr id="24" name="Picture Placeholder 25">
            <a:extLst>
              <a:ext uri="{FF2B5EF4-FFF2-40B4-BE49-F238E27FC236}">
                <a16:creationId xmlns:a16="http://schemas.microsoft.com/office/drawing/2014/main" id="{503E1249-431C-41ED-980F-07375D22A65D}"/>
              </a:ext>
            </a:extLst>
          </p:cNvPr>
          <p:cNvSpPr>
            <a:spLocks noGrp="1"/>
          </p:cNvSpPr>
          <p:nvPr>
            <p:ph type="pic" sz="quarter" idx="18" hasCustomPrompt="1"/>
          </p:nvPr>
        </p:nvSpPr>
        <p:spPr>
          <a:xfrm>
            <a:off x="869550" y="17219647"/>
            <a:ext cx="5966625" cy="3163853"/>
          </a:xfrm>
          <a:prstGeom prst="rect">
            <a:avLst/>
          </a:prstGeom>
        </p:spPr>
        <p:txBody>
          <a:bodyPr/>
          <a:lstStyle>
            <a:lvl1pPr marL="0" indent="0" algn="ctr" rtl="1">
              <a:lnSpc>
                <a:spcPct val="15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6" name="Text Placeholder 22">
            <a:extLst>
              <a:ext uri="{FF2B5EF4-FFF2-40B4-BE49-F238E27FC236}">
                <a16:creationId xmlns:a16="http://schemas.microsoft.com/office/drawing/2014/main" id="{5D6B48C0-4A65-446F-A87D-800478052B09}"/>
              </a:ext>
            </a:extLst>
          </p:cNvPr>
          <p:cNvSpPr>
            <a:spLocks noGrp="1"/>
          </p:cNvSpPr>
          <p:nvPr>
            <p:ph type="body" sz="quarter" idx="19" hasCustomPrompt="1"/>
          </p:nvPr>
        </p:nvSpPr>
        <p:spPr>
          <a:xfrm>
            <a:off x="869550" y="22174200"/>
            <a:ext cx="19644525" cy="3389347"/>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7" name="Text Placeholder 22">
            <a:extLst>
              <a:ext uri="{FF2B5EF4-FFF2-40B4-BE49-F238E27FC236}">
                <a16:creationId xmlns:a16="http://schemas.microsoft.com/office/drawing/2014/main" id="{535183A9-CA1F-4501-86C4-DBE3BD83B339}"/>
              </a:ext>
            </a:extLst>
          </p:cNvPr>
          <p:cNvSpPr>
            <a:spLocks noGrp="1"/>
          </p:cNvSpPr>
          <p:nvPr>
            <p:ph type="body" sz="quarter" idx="20" hasCustomPrompt="1"/>
          </p:nvPr>
        </p:nvSpPr>
        <p:spPr>
          <a:xfrm>
            <a:off x="869550" y="79743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8" name="Text Placeholder 22">
            <a:extLst>
              <a:ext uri="{FF2B5EF4-FFF2-40B4-BE49-F238E27FC236}">
                <a16:creationId xmlns:a16="http://schemas.microsoft.com/office/drawing/2014/main" id="{F90E1D1B-8282-4BA6-8352-913A505E7FED}"/>
              </a:ext>
            </a:extLst>
          </p:cNvPr>
          <p:cNvSpPr>
            <a:spLocks noGrp="1"/>
          </p:cNvSpPr>
          <p:nvPr>
            <p:ph type="body" sz="quarter" idx="21" hasCustomPrompt="1"/>
          </p:nvPr>
        </p:nvSpPr>
        <p:spPr>
          <a:xfrm>
            <a:off x="869550" y="27065868"/>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Tree>
    <p:extLst>
      <p:ext uri="{BB962C8B-B14F-4D97-AF65-F5344CB8AC3E}">
        <p14:creationId xmlns:p14="http://schemas.microsoft.com/office/powerpoint/2010/main" val="318655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نموذج السادس">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94CE640-1DF4-47AE-8A47-EC90678B03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8" y="0"/>
            <a:ext cx="21387923" cy="30240288"/>
          </a:xfrm>
          <a:prstGeom prst="rect">
            <a:avLst/>
          </a:prstGeom>
        </p:spPr>
      </p:pic>
      <p:pic>
        <p:nvPicPr>
          <p:cNvPr id="7" name="Graphic 6">
            <a:extLst>
              <a:ext uri="{FF2B5EF4-FFF2-40B4-BE49-F238E27FC236}">
                <a16:creationId xmlns:a16="http://schemas.microsoft.com/office/drawing/2014/main" id="{8F5491F1-A0F4-497E-8930-BAC9590E451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id="{81C44E4A-5EF2-452A-9AAC-DF602411731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3" name="Text Placeholder 14">
            <a:extLst>
              <a:ext uri="{FF2B5EF4-FFF2-40B4-BE49-F238E27FC236}">
                <a16:creationId xmlns:a16="http://schemas.microsoft.com/office/drawing/2014/main" id="{BA3B0205-9013-4610-B561-ED99015BB62F}"/>
              </a:ext>
            </a:extLst>
          </p:cNvPr>
          <p:cNvSpPr>
            <a:spLocks noGrp="1"/>
          </p:cNvSpPr>
          <p:nvPr>
            <p:ph type="body" sz="quarter" idx="10" hasCustomPrompt="1"/>
          </p:nvPr>
        </p:nvSpPr>
        <p:spPr>
          <a:xfrm>
            <a:off x="1676400" y="33909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4" name="Text Placeholder 14">
            <a:extLst>
              <a:ext uri="{FF2B5EF4-FFF2-40B4-BE49-F238E27FC236}">
                <a16:creationId xmlns:a16="http://schemas.microsoft.com/office/drawing/2014/main" id="{4FCC593A-261C-4C49-A759-95827F0DDEFB}"/>
              </a:ext>
            </a:extLst>
          </p:cNvPr>
          <p:cNvSpPr>
            <a:spLocks noGrp="1"/>
          </p:cNvSpPr>
          <p:nvPr>
            <p:ph type="body" sz="quarter" idx="11" hasCustomPrompt="1"/>
          </p:nvPr>
        </p:nvSpPr>
        <p:spPr>
          <a:xfrm>
            <a:off x="1676400" y="44862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5" name="Text Placeholder 14">
            <a:extLst>
              <a:ext uri="{FF2B5EF4-FFF2-40B4-BE49-F238E27FC236}">
                <a16:creationId xmlns:a16="http://schemas.microsoft.com/office/drawing/2014/main" id="{8DCFC21A-E739-4370-8D7A-84B6C5B647AA}"/>
              </a:ext>
            </a:extLst>
          </p:cNvPr>
          <p:cNvSpPr>
            <a:spLocks noGrp="1"/>
          </p:cNvSpPr>
          <p:nvPr>
            <p:ph type="body" sz="quarter" idx="12" hasCustomPrompt="1"/>
          </p:nvPr>
        </p:nvSpPr>
        <p:spPr>
          <a:xfrm>
            <a:off x="1676400" y="55815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6" name="Text Placeholder 14">
            <a:extLst>
              <a:ext uri="{FF2B5EF4-FFF2-40B4-BE49-F238E27FC236}">
                <a16:creationId xmlns:a16="http://schemas.microsoft.com/office/drawing/2014/main" id="{7F33D77E-301E-47DC-8797-0AC5D37457DE}"/>
              </a:ext>
            </a:extLst>
          </p:cNvPr>
          <p:cNvSpPr>
            <a:spLocks noGrp="1"/>
          </p:cNvSpPr>
          <p:nvPr>
            <p:ph type="body" sz="quarter" idx="13" hasCustomPrompt="1"/>
          </p:nvPr>
        </p:nvSpPr>
        <p:spPr>
          <a:xfrm>
            <a:off x="1676400" y="63340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7" name="TextBox 16">
            <a:extLst>
              <a:ext uri="{FF2B5EF4-FFF2-40B4-BE49-F238E27FC236}">
                <a16:creationId xmlns:a16="http://schemas.microsoft.com/office/drawing/2014/main" id="{8A6B21BA-0E22-4549-B1E9-942055976BC2}"/>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8" name="Text Placeholder 21">
            <a:extLst>
              <a:ext uri="{FF2B5EF4-FFF2-40B4-BE49-F238E27FC236}">
                <a16:creationId xmlns:a16="http://schemas.microsoft.com/office/drawing/2014/main" id="{7F6F9379-DD1F-4D71-9906-C1399A573E40}"/>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19" name="Text Placeholder 22">
            <a:extLst>
              <a:ext uri="{FF2B5EF4-FFF2-40B4-BE49-F238E27FC236}">
                <a16:creationId xmlns:a16="http://schemas.microsoft.com/office/drawing/2014/main" id="{C4B3C33C-2974-4E5B-9AAE-058F348C32C1}"/>
              </a:ext>
            </a:extLst>
          </p:cNvPr>
          <p:cNvSpPr>
            <a:spLocks noGrp="1"/>
          </p:cNvSpPr>
          <p:nvPr>
            <p:ph type="body" sz="quarter" idx="21" hasCustomPrompt="1"/>
          </p:nvPr>
        </p:nvSpPr>
        <p:spPr>
          <a:xfrm>
            <a:off x="869550" y="27279365"/>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
        <p:nvSpPr>
          <p:cNvPr id="20" name="Text Placeholder 22">
            <a:extLst>
              <a:ext uri="{FF2B5EF4-FFF2-40B4-BE49-F238E27FC236}">
                <a16:creationId xmlns:a16="http://schemas.microsoft.com/office/drawing/2014/main" id="{A0AAB7DA-9744-44C8-BAFE-0BB5531C601F}"/>
              </a:ext>
            </a:extLst>
          </p:cNvPr>
          <p:cNvSpPr>
            <a:spLocks noGrp="1"/>
          </p:cNvSpPr>
          <p:nvPr>
            <p:ph type="body" sz="quarter" idx="20" hasCustomPrompt="1"/>
          </p:nvPr>
        </p:nvSpPr>
        <p:spPr>
          <a:xfrm>
            <a:off x="869550" y="79362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1" name="Text Placeholder 22">
            <a:extLst>
              <a:ext uri="{FF2B5EF4-FFF2-40B4-BE49-F238E27FC236}">
                <a16:creationId xmlns:a16="http://schemas.microsoft.com/office/drawing/2014/main" id="{4BEC0293-1715-4125-83DF-B79D281C0157}"/>
              </a:ext>
            </a:extLst>
          </p:cNvPr>
          <p:cNvSpPr>
            <a:spLocks noGrp="1"/>
          </p:cNvSpPr>
          <p:nvPr>
            <p:ph type="body" sz="quarter" idx="22" hasCustomPrompt="1"/>
          </p:nvPr>
        </p:nvSpPr>
        <p:spPr>
          <a:xfrm>
            <a:off x="869550" y="12051031"/>
            <a:ext cx="195683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2" name="Picture Placeholder 25">
            <a:extLst>
              <a:ext uri="{FF2B5EF4-FFF2-40B4-BE49-F238E27FC236}">
                <a16:creationId xmlns:a16="http://schemas.microsoft.com/office/drawing/2014/main" id="{CC432BF3-15E9-4805-BD89-E0CC3E8E0E3A}"/>
              </a:ext>
            </a:extLst>
          </p:cNvPr>
          <p:cNvSpPr>
            <a:spLocks noGrp="1"/>
          </p:cNvSpPr>
          <p:nvPr>
            <p:ph type="pic" sz="quarter" idx="23" hasCustomPrompt="1"/>
          </p:nvPr>
        </p:nvSpPr>
        <p:spPr>
          <a:xfrm>
            <a:off x="869551" y="16165832"/>
            <a:ext cx="6331350" cy="3481800"/>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3" name="Text Placeholder 22">
            <a:extLst>
              <a:ext uri="{FF2B5EF4-FFF2-40B4-BE49-F238E27FC236}">
                <a16:creationId xmlns:a16="http://schemas.microsoft.com/office/drawing/2014/main" id="{DCD61653-B7F7-4228-9079-5F1051B43A29}"/>
              </a:ext>
            </a:extLst>
          </p:cNvPr>
          <p:cNvSpPr>
            <a:spLocks noGrp="1"/>
          </p:cNvSpPr>
          <p:nvPr>
            <p:ph type="body" sz="quarter" idx="24" hasCustomPrompt="1"/>
          </p:nvPr>
        </p:nvSpPr>
        <p:spPr>
          <a:xfrm>
            <a:off x="7628427" y="16584320"/>
            <a:ext cx="12885648" cy="3063311"/>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4" name="Picture Placeholder 25">
            <a:extLst>
              <a:ext uri="{FF2B5EF4-FFF2-40B4-BE49-F238E27FC236}">
                <a16:creationId xmlns:a16="http://schemas.microsoft.com/office/drawing/2014/main" id="{A10FB1DF-2F8E-4238-B9CB-9E789EA8D0CA}"/>
              </a:ext>
            </a:extLst>
          </p:cNvPr>
          <p:cNvSpPr>
            <a:spLocks noGrp="1"/>
          </p:cNvSpPr>
          <p:nvPr>
            <p:ph type="pic" sz="quarter" idx="25" hasCustomPrompt="1"/>
          </p:nvPr>
        </p:nvSpPr>
        <p:spPr>
          <a:xfrm>
            <a:off x="869551" y="21491802"/>
            <a:ext cx="6331350" cy="4113504"/>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5" name="Text Placeholder 22">
            <a:extLst>
              <a:ext uri="{FF2B5EF4-FFF2-40B4-BE49-F238E27FC236}">
                <a16:creationId xmlns:a16="http://schemas.microsoft.com/office/drawing/2014/main" id="{AE54AFCA-4DCF-4E46-ABAA-1150771998EE}"/>
              </a:ext>
            </a:extLst>
          </p:cNvPr>
          <p:cNvSpPr>
            <a:spLocks noGrp="1"/>
          </p:cNvSpPr>
          <p:nvPr>
            <p:ph type="body" sz="quarter" idx="26" hasCustomPrompt="1"/>
          </p:nvPr>
        </p:nvSpPr>
        <p:spPr>
          <a:xfrm>
            <a:off x="7628427" y="21491802"/>
            <a:ext cx="12885648" cy="4113504"/>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Tree>
    <p:extLst>
      <p:ext uri="{BB962C8B-B14F-4D97-AF65-F5344CB8AC3E}">
        <p14:creationId xmlns:p14="http://schemas.microsoft.com/office/powerpoint/2010/main" val="18766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92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16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39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98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13A4BED-DAD1-4FA4-ADBD-585846D1100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id="{E62CA565-A9EA-48FB-84B4-4C244D3959A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0079" y="1056799"/>
            <a:ext cx="2011680" cy="2011680"/>
          </a:xfrm>
          <a:prstGeom prst="rect">
            <a:avLst/>
          </a:prstGeom>
        </p:spPr>
      </p:pic>
    </p:spTree>
    <p:extLst>
      <p:ext uri="{BB962C8B-B14F-4D97-AF65-F5344CB8AC3E}">
        <p14:creationId xmlns:p14="http://schemas.microsoft.com/office/powerpoint/2010/main" val="41417896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8" r:id="rId5"/>
    <p:sldLayoutId id="2147483669" r:id="rId6"/>
    <p:sldLayoutId id="2147483670" r:id="rId7"/>
    <p:sldLayoutId id="2147483671" r:id="rId8"/>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rena.org/"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863776-5131-44F2-8E9D-A4E8C36E7050}"/>
              </a:ext>
            </a:extLst>
          </p:cNvPr>
          <p:cNvSpPr>
            <a:spLocks noGrp="1"/>
          </p:cNvSpPr>
          <p:nvPr>
            <p:ph type="body" sz="quarter" idx="10"/>
          </p:nvPr>
        </p:nvSpPr>
        <p:spPr/>
        <p:txBody>
          <a:bodyPr/>
          <a:lstStyle/>
          <a:p>
            <a:r>
              <a:rPr lang="ar-SY" dirty="0"/>
              <a:t>دراسة فعالية استخدام</a:t>
            </a:r>
            <a:r>
              <a:rPr lang="ar-LB" dirty="0"/>
              <a:t> المركزات </a:t>
            </a:r>
            <a:r>
              <a:rPr lang="ar-SY" dirty="0"/>
              <a:t>الشمسي</a:t>
            </a:r>
            <a:r>
              <a:rPr lang="ar-LB" dirty="0"/>
              <a:t>ة</a:t>
            </a:r>
            <a:r>
              <a:rPr lang="ar-SY" dirty="0"/>
              <a:t> </a:t>
            </a:r>
            <a:r>
              <a:rPr lang="ar-LB" dirty="0"/>
              <a:t>القطعية </a:t>
            </a:r>
            <a:r>
              <a:rPr lang="ar-SY" dirty="0"/>
              <a:t>لتوليد البخار - م</a:t>
            </a:r>
            <a:r>
              <a:rPr lang="ar-EG" dirty="0"/>
              <a:t>شفى المواساة</a:t>
            </a:r>
            <a:endParaRPr lang="en-US" dirty="0"/>
          </a:p>
        </p:txBody>
      </p:sp>
      <p:sp>
        <p:nvSpPr>
          <p:cNvPr id="3" name="Text Placeholder 2">
            <a:extLst>
              <a:ext uri="{FF2B5EF4-FFF2-40B4-BE49-F238E27FC236}">
                <a16:creationId xmlns:a16="http://schemas.microsoft.com/office/drawing/2014/main" id="{7C1B4AC8-0CDE-4881-989E-B3861314FA95}"/>
              </a:ext>
            </a:extLst>
          </p:cNvPr>
          <p:cNvSpPr>
            <a:spLocks noGrp="1"/>
          </p:cNvSpPr>
          <p:nvPr>
            <p:ph type="body" sz="quarter" idx="11"/>
          </p:nvPr>
        </p:nvSpPr>
        <p:spPr/>
        <p:txBody>
          <a:bodyPr/>
          <a:lstStyle/>
          <a:p>
            <a:r>
              <a:rPr lang="en-US" dirty="0"/>
              <a:t>Studying The Effectiveness of Using Parabolic Trough Solar Concentrator To Generate Steam - Al-</a:t>
            </a:r>
            <a:r>
              <a:rPr lang="en-US" dirty="0" err="1"/>
              <a:t>Moussat</a:t>
            </a:r>
            <a:r>
              <a:rPr lang="en-US" dirty="0"/>
              <a:t> Hospital</a:t>
            </a:r>
          </a:p>
          <a:p>
            <a:endParaRPr lang="en-US" dirty="0"/>
          </a:p>
        </p:txBody>
      </p:sp>
      <p:sp>
        <p:nvSpPr>
          <p:cNvPr id="4" name="Text Placeholder 3">
            <a:extLst>
              <a:ext uri="{FF2B5EF4-FFF2-40B4-BE49-F238E27FC236}">
                <a16:creationId xmlns:a16="http://schemas.microsoft.com/office/drawing/2014/main" id="{4550B31C-3904-4809-8C8E-ACBC58126342}"/>
              </a:ext>
            </a:extLst>
          </p:cNvPr>
          <p:cNvSpPr>
            <a:spLocks noGrp="1"/>
          </p:cNvSpPr>
          <p:nvPr>
            <p:ph type="body" sz="quarter" idx="12"/>
          </p:nvPr>
        </p:nvSpPr>
        <p:spPr>
          <a:xfrm>
            <a:off x="1705281" y="5767375"/>
            <a:ext cx="18135600" cy="533400"/>
          </a:xfrm>
        </p:spPr>
        <p:txBody>
          <a:bodyPr/>
          <a:lstStyle/>
          <a:p>
            <a:r>
              <a:rPr lang="ar-SY" dirty="0"/>
              <a:t>المهندس : محمد عمر بارودي</a:t>
            </a:r>
            <a:endParaRPr lang="en-US" dirty="0"/>
          </a:p>
        </p:txBody>
      </p:sp>
      <p:sp>
        <p:nvSpPr>
          <p:cNvPr id="5" name="Text Placeholder 4">
            <a:extLst>
              <a:ext uri="{FF2B5EF4-FFF2-40B4-BE49-F238E27FC236}">
                <a16:creationId xmlns:a16="http://schemas.microsoft.com/office/drawing/2014/main" id="{79B45D22-3A2E-459E-84BE-4D191A8561AA}"/>
              </a:ext>
            </a:extLst>
          </p:cNvPr>
          <p:cNvSpPr>
            <a:spLocks noGrp="1"/>
          </p:cNvSpPr>
          <p:nvPr>
            <p:ph type="body" sz="quarter" idx="13"/>
          </p:nvPr>
        </p:nvSpPr>
        <p:spPr>
          <a:xfrm>
            <a:off x="1676400" y="6326391"/>
            <a:ext cx="18135600" cy="533400"/>
          </a:xfrm>
        </p:spPr>
        <p:txBody>
          <a:bodyPr/>
          <a:lstStyle/>
          <a:p>
            <a:r>
              <a:rPr lang="ar-SY" dirty="0"/>
              <a:t>الدكتور المهندس : عيسى مراد</a:t>
            </a:r>
            <a:endParaRPr lang="en-US" dirty="0"/>
          </a:p>
        </p:txBody>
      </p:sp>
      <p:sp>
        <p:nvSpPr>
          <p:cNvPr id="6" name="Text Placeholder 5">
            <a:extLst>
              <a:ext uri="{FF2B5EF4-FFF2-40B4-BE49-F238E27FC236}">
                <a16:creationId xmlns:a16="http://schemas.microsoft.com/office/drawing/2014/main" id="{8A1D0515-DFB0-4BAC-8118-C4BF5D700927}"/>
              </a:ext>
            </a:extLst>
          </p:cNvPr>
          <p:cNvSpPr>
            <a:spLocks noGrp="1"/>
          </p:cNvSpPr>
          <p:nvPr>
            <p:ph type="body" sz="quarter" idx="14"/>
          </p:nvPr>
        </p:nvSpPr>
        <p:spPr>
          <a:xfrm>
            <a:off x="10377714" y="2387185"/>
            <a:ext cx="8151586" cy="447633"/>
          </a:xfrm>
        </p:spPr>
        <p:txBody>
          <a:bodyPr/>
          <a:lstStyle/>
          <a:p>
            <a:r>
              <a:rPr lang="ar-SY" dirty="0"/>
              <a:t>قسم الميكانيك العام _ هندسة الطاقة الشمسية والطاقات المتجددة</a:t>
            </a:r>
            <a:endParaRPr lang="en-US" dirty="0"/>
          </a:p>
        </p:txBody>
      </p:sp>
      <p:sp>
        <p:nvSpPr>
          <p:cNvPr id="7" name="Text Placeholder 6">
            <a:extLst>
              <a:ext uri="{FF2B5EF4-FFF2-40B4-BE49-F238E27FC236}">
                <a16:creationId xmlns:a16="http://schemas.microsoft.com/office/drawing/2014/main" id="{527D1516-F5F4-47B2-9065-8D5C6B0F27C7}"/>
              </a:ext>
            </a:extLst>
          </p:cNvPr>
          <p:cNvSpPr>
            <a:spLocks noGrp="1"/>
          </p:cNvSpPr>
          <p:nvPr>
            <p:ph type="body" sz="quarter" idx="15"/>
          </p:nvPr>
        </p:nvSpPr>
        <p:spPr>
          <a:xfrm>
            <a:off x="7772093" y="8153400"/>
            <a:ext cx="12476213" cy="9448800"/>
          </a:xfrm>
        </p:spPr>
        <p:txBody>
          <a:bodyPr/>
          <a:lstStyle/>
          <a:p>
            <a:r>
              <a:rPr lang="ar-SA" dirty="0"/>
              <a:t>المشافي هي عبارة عن مؤسسات كبيرة ومعقدة، تعمل على مدار 24 ساعة يومياً و365 يوماً سنوياً، وهي تتطلّب مقداراً كبيراً من الطاقة لتغطية احتياجاتها في التدفئة والتبريد والإضاءة وإنتاج الماء الساخن وتشغيل الأجهزة والمعدات الكهربائية، يستخدم في معظمها مصادر الطاقة التقليدية من شبكة الكهرباء ووقود الديزل والغاز الطبيعي. تم في هذا البحث دراسة فعالية استخدام المركزات الشمسية القطعية ضمن المشافي بالتزامن مع مراجل البخار لتأمين احتياجات المشفى من البخار، و</a:t>
            </a:r>
            <a:r>
              <a:rPr lang="ar-SY" dirty="0"/>
              <a:t>دراسة العوامل المختلفة المؤثرة في توليد البخار عند تغيّر ظروف تشغيله ودراسة الربط بين حقل شمسي مؤلف من مركزات شمسية مع مراجل قائمة في المجمع الإسعافي الملحق بمشفى المواساة، </a:t>
            </a:r>
            <a:r>
              <a:rPr lang="ar-SA" dirty="0"/>
              <a:t>حيث تمّ تحديد أبعاد الحقل الشّمسي وفقاً للمساحة المقررة من المشفى</a:t>
            </a:r>
            <a:r>
              <a:rPr lang="ar-SY" dirty="0"/>
              <a:t>، بذلك يمكن مقارنة بين خيارات مختلفة في تغيير الأداء والتأثيرات البيئية. تبيّن من خلال الدراسة أنّ عدد المركزات الممكن استخدامه خمسة عشر مركزاً شمسياً قطعياً، تكفي هذه المركزات </a:t>
            </a:r>
            <a:r>
              <a:rPr lang="ar-SA" dirty="0"/>
              <a:t>لتغطية حاجة قسمي التعقيم والكوي وجزء من وحدات معالجة الهواء</a:t>
            </a:r>
            <a:r>
              <a:rPr lang="ar-SY" dirty="0"/>
              <a:t> من البخار خلال أشهر الصيف ويجب الاستعانة بمصدر مساعد إمّا أحد مرجلي البخار أو كليهما في فترات غياب الإشعاع الشمسي، لكن استخدام المركزات الشّمسية القطعية قلّل الحاجة إلى استخدام كلا المرجلين.</a:t>
            </a:r>
            <a:endParaRPr lang="en-US" dirty="0"/>
          </a:p>
          <a:p>
            <a:endParaRPr lang="en-US" dirty="0"/>
          </a:p>
        </p:txBody>
      </p:sp>
      <p:sp>
        <p:nvSpPr>
          <p:cNvPr id="9" name="Text Placeholder 8">
            <a:extLst>
              <a:ext uri="{FF2B5EF4-FFF2-40B4-BE49-F238E27FC236}">
                <a16:creationId xmlns:a16="http://schemas.microsoft.com/office/drawing/2014/main" id="{DF8C99CE-EC97-4365-BA04-DA1216E54657}"/>
              </a:ext>
            </a:extLst>
          </p:cNvPr>
          <p:cNvSpPr>
            <a:spLocks noGrp="1"/>
          </p:cNvSpPr>
          <p:nvPr>
            <p:ph type="body" sz="quarter" idx="17"/>
          </p:nvPr>
        </p:nvSpPr>
        <p:spPr/>
        <p:txBody>
          <a:bodyPr/>
          <a:lstStyle/>
          <a:p>
            <a:endParaRPr lang="en-US" dirty="0"/>
          </a:p>
        </p:txBody>
      </p:sp>
      <p:sp>
        <p:nvSpPr>
          <p:cNvPr id="10" name="Picture Placeholder 9">
            <a:extLst>
              <a:ext uri="{FF2B5EF4-FFF2-40B4-BE49-F238E27FC236}">
                <a16:creationId xmlns:a16="http://schemas.microsoft.com/office/drawing/2014/main" id="{F2BADC42-89CD-4BC2-A5B7-8C1E3BD0F00C}"/>
              </a:ext>
            </a:extLst>
          </p:cNvPr>
          <p:cNvSpPr>
            <a:spLocks noGrp="1"/>
          </p:cNvSpPr>
          <p:nvPr>
            <p:ph type="pic" sz="quarter" idx="18"/>
          </p:nvPr>
        </p:nvSpPr>
        <p:spPr/>
      </p:sp>
      <p:sp>
        <p:nvSpPr>
          <p:cNvPr id="11" name="Text Placeholder 10">
            <a:extLst>
              <a:ext uri="{FF2B5EF4-FFF2-40B4-BE49-F238E27FC236}">
                <a16:creationId xmlns:a16="http://schemas.microsoft.com/office/drawing/2014/main" id="{CBB59E8D-7593-4EDB-A568-10ECC3A1FAD1}"/>
              </a:ext>
            </a:extLst>
          </p:cNvPr>
          <p:cNvSpPr>
            <a:spLocks noGrp="1"/>
          </p:cNvSpPr>
          <p:nvPr>
            <p:ph type="body" sz="quarter" idx="19"/>
          </p:nvPr>
        </p:nvSpPr>
        <p:spPr/>
        <p:txBody>
          <a:bodyPr/>
          <a:lstStyle/>
          <a:p>
            <a:endParaRPr lang="en-US"/>
          </a:p>
        </p:txBody>
      </p:sp>
      <mc:AlternateContent xmlns:mc="http://schemas.openxmlformats.org/markup-compatibility/2006">
        <mc:Choice xmlns:a14="http://schemas.microsoft.com/office/drawing/2010/main" Requires="a14">
          <p:sp>
            <p:nvSpPr>
              <p:cNvPr id="12" name="Text Placeholder 11">
                <a:extLst>
                  <a:ext uri="{FF2B5EF4-FFF2-40B4-BE49-F238E27FC236}">
                    <a16:creationId xmlns:a16="http://schemas.microsoft.com/office/drawing/2014/main" id="{551FEB07-11FD-4B09-98DF-B731256B98F8}"/>
                  </a:ext>
                </a:extLst>
              </p:cNvPr>
              <p:cNvSpPr>
                <a:spLocks noGrp="1"/>
              </p:cNvSpPr>
              <p:nvPr>
                <p:ph type="body" sz="quarter" idx="20"/>
              </p:nvPr>
            </p:nvSpPr>
            <p:spPr/>
            <p:txBody>
              <a:bodyPr/>
              <a:lstStyle/>
              <a:p>
                <a:pPr marL="342900" marR="0" lvl="0" indent="-342900" algn="just" rtl="1">
                  <a:lnSpc>
                    <a:spcPct val="115000"/>
                  </a:lnSpc>
                  <a:spcBef>
                    <a:spcPts val="0"/>
                  </a:spcBef>
                  <a:spcAft>
                    <a:spcPts val="0"/>
                  </a:spcAft>
                  <a:buFont typeface="+mj-lt"/>
                  <a:buAutoNum type="arabicPeriod"/>
                </a:pP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أظهرت الدراسة فعالية استخدام المركزات الشمسية لتوليد البخار لتغطية جزء من احتياجات المشفى.</a:t>
                </a: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0"/>
                  </a:spcAft>
                  <a:buFont typeface="+mj-lt"/>
                  <a:buAutoNum type="arabicPeriod"/>
                </a:pP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إنّ عدد وحدات المركزات الشمسية القطعية الممكن تركيبها وفقاً لمساحة </a:t>
                </a:r>
                <a:r>
                  <a:rPr lang="ar-SY" sz="1800" dirty="0">
                    <a:effectLst/>
                    <a:latin typeface="Times New Roman" panose="02020603050405020304" pitchFamily="18" charset="0"/>
                    <a:ea typeface="Calibri" panose="020F0502020204030204" pitchFamily="34" charset="0"/>
                    <a:cs typeface="Simplified Arabic" panose="02020603050405020304" pitchFamily="18" charset="-78"/>
                  </a:rPr>
                  <a:t>سطح المشفى المتوفرة</a:t>
                </a: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 هي خمسة عشرة وحدة بطول كلي </a:t>
                </a:r>
                <a:r>
                  <a:rPr lang="en-US" sz="1800" i="1" dirty="0">
                    <a:effectLst/>
                    <a:latin typeface="Times New Roman" panose="02020603050405020304" pitchFamily="18" charset="0"/>
                    <a:ea typeface="Calibri" panose="020F0502020204030204" pitchFamily="34" charset="0"/>
                    <a:cs typeface="Simplified Arabic" panose="02020603050405020304" pitchFamily="18" charset="-78"/>
                  </a:rPr>
                  <a:t>180 m</a:t>
                </a: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 موزعة على مساحة قدرها 1376 م2.</a:t>
                </a: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0"/>
                  </a:spcAft>
                  <a:buFont typeface="+mj-lt"/>
                  <a:buAutoNum type="arabicPeriod"/>
                </a:pP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يمكن من خلال تركيب المركزات الشمسية القطعية لتغطية كامل حاجة قسمي التعقيم والكوي في فترات توفر الإشعاع الشمسي وخاصة فصل الصيف بينما يجب الاستعانة بأحد المرجلين لتغطية العجز في فترات غياب الإشعاع الشمسي. </a:t>
                </a: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0"/>
                  </a:spcAft>
                  <a:buFont typeface="+mj-lt"/>
                  <a:buAutoNum type="arabicPeriod"/>
                </a:pP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بلغ الوفر في كمية الوقود المستخدم عند استخدام المركزات التغطية حاجة قسمي التعقيم والكوي ما يعادل خمسةً وثمانون متراً مكعب أي بما يعادل    </a:t>
                </a:r>
                <a14:m>
                  <m:oMath xmlns:m="http://schemas.openxmlformats.org/officeDocument/2006/math">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76631</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ar-SA" sz="1800" dirty="0">
                    <a:solidFill>
                      <a:srgbClr val="000000"/>
                    </a:solidFill>
                    <a:effectLst/>
                    <a:latin typeface="Times New Roman" panose="02020603050405020304" pitchFamily="18" charset="0"/>
                    <a:ea typeface="Times New Roman" panose="02020603050405020304" pitchFamily="18" charset="0"/>
                    <a:cs typeface="Simplified Arabic" panose="02020603050405020304" pitchFamily="18" charset="-78"/>
                  </a:rPr>
                  <a:t> سنوياً</a:t>
                </a: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a:t>
                </a: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0"/>
                  </a:spcAft>
                  <a:buFont typeface="+mj-lt"/>
                  <a:buAutoNum type="arabicPeriod"/>
                </a:pP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بلغ الوفر في كمية الوقود المستخدم عند استخدام المركزات لتغطية حاجة قسمي التعقيم والكوي و وجزء من وحدات معالجة الهواء ما يعاد </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175</a:t>
                </a: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 متراً مكعباً أي بما يعادل  </a:t>
                </a:r>
                <a14:m>
                  <m:oMath xmlns:m="http://schemas.openxmlformats.org/officeDocument/2006/math">
                    <m:r>
                      <a:rPr lang="ar-SA"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155913</m:t>
                    </m:r>
                    <m:r>
                      <a:rPr lang="ar-SA"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ar-SA"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ar-SA" sz="1800" dirty="0">
                    <a:solidFill>
                      <a:srgbClr val="000000"/>
                    </a:solidFill>
                    <a:effectLst/>
                    <a:latin typeface="Times New Roman" panose="02020603050405020304" pitchFamily="18" charset="0"/>
                    <a:ea typeface="Times New Roman" panose="02020603050405020304" pitchFamily="18" charset="0"/>
                    <a:cs typeface="Simplified Arabic" panose="02020603050405020304" pitchFamily="18" charset="-78"/>
                  </a:rPr>
                  <a:t> سنوياً</a:t>
                </a: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a:t>
                </a: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342900" marR="0" lvl="0" indent="-342900" algn="r" rtl="1">
                  <a:lnSpc>
                    <a:spcPct val="115000"/>
                  </a:lnSpc>
                  <a:spcBef>
                    <a:spcPts val="0"/>
                  </a:spcBef>
                  <a:spcAft>
                    <a:spcPts val="0"/>
                  </a:spcAft>
                  <a:buFont typeface="+mj-lt"/>
                  <a:buAutoNum type="arabicPeriod"/>
                </a:pP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إن عدد وحدات المركزات الشمسية القطعية </a:t>
                </a:r>
                <a:r>
                  <a:rPr lang="ar-SY" sz="1800" dirty="0">
                    <a:effectLst/>
                    <a:latin typeface="Times New Roman" panose="02020603050405020304" pitchFamily="18" charset="0"/>
                    <a:ea typeface="Calibri" panose="020F0502020204030204" pitchFamily="34" charset="0"/>
                    <a:cs typeface="Simplified Arabic" panose="02020603050405020304" pitchFamily="18" charset="-78"/>
                  </a:rPr>
                  <a:t>الواجب تركيبها لتغطية كامل احتياجات المشفى من البخار هي </a:t>
                </a: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سبعة وثلاثون </a:t>
                </a:r>
                <a:r>
                  <a:rPr lang="ar-SY" sz="1800" dirty="0">
                    <a:effectLst/>
                    <a:latin typeface="Times New Roman" panose="02020603050405020304" pitchFamily="18" charset="0"/>
                    <a:ea typeface="Calibri" panose="020F0502020204030204" pitchFamily="34" charset="0"/>
                    <a:cs typeface="Simplified Arabic" panose="02020603050405020304" pitchFamily="18" charset="-78"/>
                  </a:rPr>
                  <a:t>مركزاً بطول كلي 444 م طولي </a:t>
                </a: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موزعة على مساحة السطح كاملاً.</a:t>
                </a: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0"/>
                  </a:spcAft>
                  <a:buFont typeface="+mj-lt"/>
                  <a:buAutoNum type="arabicPeriod"/>
                </a:pP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إن الوفر في الوقود في حالة تركيب مركزات شمسية لتغطية حاجة المشفى كاملاً يبلغ </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350</a:t>
                </a: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 متراً مكعباً أي ما يعادل </a:t>
                </a:r>
                <a14:m>
                  <m:oMath xmlns:m="http://schemas.openxmlformats.org/officeDocument/2006/math">
                    <m:r>
                      <a:rPr lang="ar-SA"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312292</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ar-SA" sz="1800" dirty="0">
                    <a:solidFill>
                      <a:srgbClr val="000000"/>
                    </a:solidFill>
                    <a:effectLst/>
                    <a:latin typeface="Times New Roman" panose="02020603050405020304" pitchFamily="18" charset="0"/>
                    <a:ea typeface="Times New Roman" panose="02020603050405020304" pitchFamily="18" charset="0"/>
                    <a:cs typeface="Simplified Arabic" panose="02020603050405020304" pitchFamily="18" charset="-78"/>
                  </a:rPr>
                  <a:t> سنوياً.</a:t>
                </a: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0"/>
                  </a:spcAft>
                  <a:buFont typeface="+mj-lt"/>
                  <a:buAutoNum type="arabicPeriod"/>
                </a:pP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إن الوفر في الوقود في حال تغطية قسمي التعقيم والكوي فقط بخمسة عشر مركزاً يعادل </a:t>
                </a:r>
                <a14:m>
                  <m:oMath xmlns:m="http://schemas.openxmlformats.org/officeDocument/2006/math">
                    <m:r>
                      <a:rPr lang="ar-SA"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312292</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ar-SA" sz="1800" dirty="0">
                    <a:solidFill>
                      <a:srgbClr val="000000"/>
                    </a:solidFill>
                    <a:effectLst/>
                    <a:latin typeface="Times New Roman" panose="02020603050405020304" pitchFamily="18" charset="0"/>
                    <a:ea typeface="Times New Roman" panose="02020603050405020304" pitchFamily="18" charset="0"/>
                    <a:cs typeface="Simplified Arabic" panose="02020603050405020304" pitchFamily="18" charset="-78"/>
                  </a:rPr>
                  <a:t> سنوياً وسنستعيد رأس المال خلال سبع عشرة سنة.</a:t>
                </a: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0"/>
                  </a:spcAft>
                  <a:buFont typeface="+mj-lt"/>
                  <a:buAutoNum type="arabicPeriod"/>
                </a:pP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إن الوفر في الوقود بحالة تغطية قسمي التعقيم والكوي وجزء من وحدات المعالجة بـخمسة عشر مركزاً يساوي إلى:</a:t>
                </a:r>
                <a:r>
                  <a:rPr lang="ar-SA" sz="1800" i="1" dirty="0">
                    <a:effectLst/>
                    <a:latin typeface="Times New Roman" panose="02020603050405020304" pitchFamily="18" charset="0"/>
                    <a:ea typeface="Calibri" panose="020F0502020204030204" pitchFamily="34" charset="0"/>
                    <a:cs typeface="Simplified Arabic" panose="02020603050405020304" pitchFamily="18" charset="-78"/>
                  </a:rPr>
                  <a:t> </a:t>
                </a: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 </a:t>
                </a:r>
                <a14:m>
                  <m:oMath xmlns:m="http://schemas.openxmlformats.org/officeDocument/2006/math">
                    <m:r>
                      <a:rPr lang="ar-SA"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155913</m:t>
                    </m:r>
                    <m:r>
                      <a:rPr lang="ar-SA"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ar-SA"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rPr>
                  <a:t> </a:t>
                </a:r>
                <a:r>
                  <a:rPr lang="ar-SA" sz="1800" dirty="0">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rPr>
                  <a:t> ليرة سورية سنوياً </a:t>
                </a:r>
                <a:r>
                  <a:rPr lang="ar-SA" sz="1800" dirty="0">
                    <a:effectLst/>
                    <a:latin typeface="Times New Roman" panose="02020603050405020304" pitchFamily="18" charset="0"/>
                    <a:ea typeface="Times New Roman" panose="02020603050405020304" pitchFamily="18" charset="0"/>
                    <a:cs typeface="Simplified Arabic" panose="02020603050405020304" pitchFamily="18" charset="-78"/>
                  </a:rPr>
                  <a:t>أي سنستعيد رأس المال خلال ثماني سنوات.</a:t>
                </a: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1000"/>
                  </a:spcAft>
                  <a:buFont typeface="+mj-lt"/>
                  <a:buAutoNum type="arabicPeriod"/>
                </a:pP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إن الوفر في الوقود بحالة إمكانية تركيب سبعة وثلاثون مركزاً لتغطية كامل احتياجات المشفى من البخار في فترات توفر </a:t>
                </a:r>
                <a:r>
                  <a:rPr lang="ar-SA" sz="1800" dirty="0" err="1">
                    <a:effectLst/>
                    <a:latin typeface="Times New Roman" panose="02020603050405020304" pitchFamily="18" charset="0"/>
                    <a:ea typeface="Calibri" panose="020F0502020204030204" pitchFamily="34" charset="0"/>
                    <a:cs typeface="Simplified Arabic" panose="02020603050405020304" pitchFamily="18" charset="-78"/>
                  </a:rPr>
                  <a:t>الأشعاع</a:t>
                </a:r>
                <a:r>
                  <a:rPr lang="ar-SA" sz="1800" dirty="0">
                    <a:effectLst/>
                    <a:latin typeface="Times New Roman" panose="02020603050405020304" pitchFamily="18" charset="0"/>
                    <a:ea typeface="Calibri" panose="020F0502020204030204" pitchFamily="34" charset="0"/>
                    <a:cs typeface="Simplified Arabic" panose="02020603050405020304" pitchFamily="18" charset="-78"/>
                  </a:rPr>
                  <a:t> الشمسي يساوي إلى</a:t>
                </a:r>
                <a14:m>
                  <m:oMath xmlns:m="http://schemas.openxmlformats.org/officeDocument/2006/math">
                    <m:r>
                      <a:rPr lang="ar-SA"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312292</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ar-SA" sz="1800" dirty="0">
                    <a:solidFill>
                      <a:srgbClr val="000000"/>
                    </a:solidFill>
                    <a:effectLst/>
                    <a:latin typeface="Times New Roman" panose="02020603050405020304" pitchFamily="18" charset="0"/>
                    <a:ea typeface="Times New Roman" panose="02020603050405020304" pitchFamily="18" charset="0"/>
                    <a:cs typeface="Simplified Arabic" panose="02020603050405020304" pitchFamily="18" charset="-78"/>
                  </a:rPr>
                  <a:t> سنوياً </a:t>
                </a: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endParaRPr lang="en-US" dirty="0"/>
              </a:p>
            </p:txBody>
          </p:sp>
        </mc:Choice>
        <mc:Fallback>
          <p:sp>
            <p:nvSpPr>
              <p:cNvPr id="12" name="Text Placeholder 11">
                <a:extLst>
                  <a:ext uri="{FF2B5EF4-FFF2-40B4-BE49-F238E27FC236}">
                    <a16:creationId xmlns:a16="http://schemas.microsoft.com/office/drawing/2014/main" id="{551FEB07-11FD-4B09-98DF-B731256B98F8}"/>
                  </a:ext>
                </a:extLst>
              </p:cNvPr>
              <p:cNvSpPr>
                <a:spLocks noGrp="1" noRot="1" noChangeAspect="1" noMove="1" noResize="1" noEditPoints="1" noAdjustHandles="1" noChangeArrowheads="1" noChangeShapeType="1" noTextEdit="1"/>
              </p:cNvSpPr>
              <p:nvPr>
                <p:ph type="body" sz="quarter" idx="20"/>
              </p:nvPr>
            </p:nvSpPr>
            <p:spPr>
              <a:blipFill>
                <a:blip r:embed="rId2"/>
                <a:stretch>
                  <a:fillRect l="-1514" r="-342" b="-103023"/>
                </a:stretch>
              </a:blipFill>
            </p:spPr>
            <p:txBody>
              <a:bodyPr/>
              <a:lstStyle/>
              <a:p>
                <a:r>
                  <a:rPr lang="en-US">
                    <a:noFill/>
                  </a:rPr>
                  <a:t> </a:t>
                </a:r>
              </a:p>
            </p:txBody>
          </p:sp>
        </mc:Fallback>
      </mc:AlternateContent>
      <p:sp>
        <p:nvSpPr>
          <p:cNvPr id="13" name="Text Placeholder 12">
            <a:extLst>
              <a:ext uri="{FF2B5EF4-FFF2-40B4-BE49-F238E27FC236}">
                <a16:creationId xmlns:a16="http://schemas.microsoft.com/office/drawing/2014/main" id="{1794B559-8478-4975-B055-CB0339A4E4FF}"/>
              </a:ext>
            </a:extLst>
          </p:cNvPr>
          <p:cNvSpPr>
            <a:spLocks noGrp="1"/>
          </p:cNvSpPr>
          <p:nvPr>
            <p:ph type="body" sz="quarter" idx="2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[1]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John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Vourdoubas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Use of Renewable Energy Sources for Heat and Cooling Generation in Hospitals, </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American Scientific Research Journal for Engineering, Technology, and Sciences (ASRJETS) ISSN (Print) 2313-4410, ISSN (Online) 2313-4402</a:t>
            </a:r>
          </a:p>
          <a:p>
            <a:pPr marL="0" marR="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[2]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Finerpor</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 2017 - Interreg Europe, 5th Interregional Event, DOSSIER.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[3] P.A.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Hohne</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K.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Kusakana</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&amp; B.P. Numbi. “Improving energy efficiency of thermal processes in healthcare Institutions: A review on the latest sustainable energy management strategies”, Energies, vol. 13, pp. 569, 2020.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[4] Energy information and resources for hospitals in New Hampshire, 2015.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[5] J.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Bujak</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“Heat consumption for preparing hot water in hospitals”, Energy and Buildings, vol. 42, pp. 1047-1055, 2010. Doi</a:t>
            </a:r>
            <a:r>
              <a:rPr lang="en-US" sz="1800" dirty="0">
                <a:effectLst/>
                <a:latin typeface="Simplified Arabic" panose="02020603050405020304" pitchFamily="18" charset="-78"/>
                <a:ea typeface="Calibri" panose="020F0502020204030204" pitchFamily="34" charset="0"/>
                <a:cs typeface="Arial" panose="020B0604020202020204" pitchFamily="34" charset="0"/>
              </a:rPr>
              <a:t>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doi</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a:t>
            </a:r>
            <a:r>
              <a:rPr lang="en-US" sz="1800" dirty="0">
                <a:effectLst/>
                <a:latin typeface="Simplified Arabic" panose="02020603050405020304" pitchFamily="18" charset="-78"/>
                <a:ea typeface="Calibri" panose="020F0502020204030204" pitchFamily="34" charset="0"/>
                <a:cs typeface="Arial" panose="020B0604020202020204" pitchFamily="34" charset="0"/>
              </a:rPr>
              <a:t> </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10.1016/</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j.enbuild</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a:t>
            </a:r>
            <a:r>
              <a:rPr lang="en-US" sz="1800" dirty="0">
                <a:effectLst/>
                <a:latin typeface="Simplified Arabic" panose="02020603050405020304" pitchFamily="18" charset="-78"/>
                <a:ea typeface="Calibri" panose="020F0502020204030204" pitchFamily="34" charset="0"/>
                <a:cs typeface="Arial" panose="020B0604020202020204" pitchFamily="34" charset="0"/>
              </a:rPr>
              <a:t> </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2010.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gn="just">
              <a:lnSpc>
                <a:spcPct val="115000"/>
              </a:lnSpc>
              <a:spcBef>
                <a:spcPts val="0"/>
              </a:spcBef>
              <a:spcAft>
                <a:spcPts val="30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[6] J.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Vourdoubas</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“Energy consumption and carbon emissions in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Venizelio</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hospital in Crete, Greece: can it be carbon neutral, Journal of Engineering and Architecture, vol. 6[1], pp. 19-27, 2018. DOI:</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gn="just">
              <a:lnSpc>
                <a:spcPct val="115000"/>
              </a:lnSpc>
              <a:spcBef>
                <a:spcPts val="0"/>
              </a:spcBef>
              <a:spcAft>
                <a:spcPts val="30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[7] S.C. Hu, J.D. Chen &amp; Y.K.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Chuah</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“Energy cost and consumption in a large acute hospital”, International Journal of Architectural Science, vol. 5[1], pp. 11-19, 2004.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gn="just">
              <a:lnSpc>
                <a:spcPct val="115000"/>
              </a:lnSpc>
              <a:spcBef>
                <a:spcPts val="0"/>
              </a:spcBef>
              <a:spcAft>
                <a:spcPts val="30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[8] C. Shen, K. Zhao, J. Ge &amp; Q. Zhou. “Analysis of building energy consumption in a hospital in the hot summer and cold winter area”, Energy Procedia, vol. 158, pp. 3735-3740, 2019.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gn="just">
              <a:lnSpc>
                <a:spcPct val="115000"/>
              </a:lnSpc>
              <a:spcBef>
                <a:spcPts val="0"/>
              </a:spcBef>
              <a:spcAft>
                <a:spcPts val="30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[9] Holter, Ch. [2017]. Solar thermal heating and cooling and buildings, Experiences-Chances, Hurdles.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gn="just">
              <a:lnSpc>
                <a:spcPct val="115000"/>
              </a:lnSpc>
              <a:spcBef>
                <a:spcPts val="0"/>
              </a:spcBef>
              <a:spcAft>
                <a:spcPts val="30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[10] T.R. Lima, J.C.C. Dutra, A.R.M. Primo, J. Rohatgi &amp; A.A.V. Ochoa. “Solar water heating for a hospital laundry: A case study”, Solar Energy, vol. 122, pp. 737-748, 2015.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gn="just">
              <a:lnSpc>
                <a:spcPct val="115000"/>
              </a:lnSpc>
              <a:spcBef>
                <a:spcPts val="0"/>
              </a:spcBef>
              <a:spcAft>
                <a:spcPts val="30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[11] “Solar heating and cooling for residential applications”, Technology Brief R12 [2015], IEA-ETSAP and IRENA. Internet: </a:t>
            </a:r>
            <a:r>
              <a:rPr lang="en-US" sz="1800" u="sng" dirty="0">
                <a:solidFill>
                  <a:srgbClr val="0563C1"/>
                </a:solidFill>
                <a:effectLst/>
                <a:latin typeface="Times New Roman" panose="02020603050405020304" pitchFamily="18" charset="0"/>
                <a:ea typeface="Calibri" panose="020F0502020204030204" pitchFamily="34" charset="0"/>
                <a:cs typeface="Simplified Arabic" panose="02020603050405020304" pitchFamily="18" charset="-78"/>
                <a:hlinkClick r:id="rId3"/>
              </a:rPr>
              <a:t>https://www.irena.org</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/publications /2015/Jan/Solar-Heating-and-Cooling-for Residential Applications, [April, 20, 2021]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gn="just">
              <a:lnSpc>
                <a:spcPct val="115000"/>
              </a:lnSpc>
              <a:spcBef>
                <a:spcPts val="0"/>
              </a:spcBef>
              <a:spcAft>
                <a:spcPts val="30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[12] D.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Mugnier</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R. Fedrizzi, R.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Thygesen</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&amp; T. Selke. “New generation solar cooling and heating systems with IEA SHC task 53: overview and first results”, Energy Procedia, vol. 70, pp. 470-473, 2015. DOI: 10.1016/j.egypro.2015.02.149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gn="just">
              <a:lnSpc>
                <a:spcPct val="115000"/>
              </a:lnSpc>
              <a:spcBef>
                <a:spcPts val="0"/>
              </a:spcBef>
              <a:spcAft>
                <a:spcPts val="30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[13] T.R. Lima, J.C.C. Dutra, A.R.M. Primo, J. Rohatgi &amp; A.A.V. Ochoa. “Solar water heating for a hospital laundry: A case study”, Solar Energy, vol. 122, pp. 737-748, 2015. http://dx.doi.org/10.1016/j.solener.2015.10.006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gn="just">
              <a:lnSpc>
                <a:spcPct val="115000"/>
              </a:lnSpc>
              <a:spcBef>
                <a:spcPts val="0"/>
              </a:spcBef>
              <a:spcAft>
                <a:spcPts val="30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[14] Y.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Haghighi</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Bardineh</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F.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Mohamadian</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M. Hossein Ahmadi &amp; N.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Akbarianrad</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“Medical and dental applications of renewable energy systems”, International Journal of Low-Carbon Technologies, vol. 13, pp. 320-326, 2018. Doi: doi:10.1093/</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ijlct</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/cty040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gn="just">
              <a:lnSpc>
                <a:spcPct val="115000"/>
              </a:lnSpc>
              <a:spcBef>
                <a:spcPts val="0"/>
              </a:spcBef>
              <a:spcAft>
                <a:spcPts val="30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[15] X.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Vallve</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“Advantages and challenges of renewable energy in health facilities”, in the conference Renewable Energy - Solutions for Healthcare Facilities, Singapore, 2 November, 2018.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gn="just">
              <a:lnSpc>
                <a:spcPct val="115000"/>
              </a:lnSpc>
              <a:spcBef>
                <a:spcPts val="0"/>
              </a:spcBef>
              <a:spcAft>
                <a:spcPts val="30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[16] B. Burger &amp; P. Newman. “Hospitals and Sustainability”, Curtin University, Sustainability Policy Institute. Internet: http://hdl.handle.net/20.500.11937/16703 [April, 20, 2021]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gn="just" rtl="1">
              <a:lnSpc>
                <a:spcPct val="115000"/>
              </a:lnSpc>
              <a:spcBef>
                <a:spcPts val="0"/>
              </a:spcBef>
              <a:spcAft>
                <a:spcPts val="300"/>
              </a:spcAft>
            </a:pPr>
            <a:r>
              <a:rPr lang="en-US" sz="1800" b="1" dirty="0">
                <a:effectLst/>
                <a:latin typeface="Times New Roman" panose="02020603050405020304" pitchFamily="18" charset="0"/>
                <a:ea typeface="Calibri" panose="020F0502020204030204" pitchFamily="34" charset="0"/>
                <a:cs typeface="Simplified Arabic" panose="02020603050405020304" pitchFamily="18" charset="-78"/>
              </a:rPr>
              <a:t>[17] </a:t>
            </a:r>
            <a:r>
              <a:rPr lang="en-US" sz="1800" b="1" dirty="0">
                <a:effectLst/>
                <a:latin typeface="Simplified Arabic" panose="02020603050405020304" pitchFamily="18" charset="-78"/>
                <a:ea typeface="Calibri" panose="020F0502020204030204" pitchFamily="34" charset="0"/>
                <a:cs typeface="Arial" panose="020B0604020202020204" pitchFamily="34" charset="0"/>
              </a:rPr>
              <a:t> </a:t>
            </a:r>
            <a:r>
              <a:rPr lang="ar-SY" sz="1800" b="1" dirty="0" err="1">
                <a:effectLst/>
                <a:latin typeface="Times New Roman" panose="02020603050405020304" pitchFamily="18" charset="0"/>
                <a:ea typeface="Calibri" panose="020F0502020204030204" pitchFamily="34" charset="0"/>
                <a:cs typeface="Simplified Arabic" panose="02020603050405020304" pitchFamily="18" charset="-78"/>
              </a:rPr>
              <a:t>د.براءة</a:t>
            </a:r>
            <a:r>
              <a:rPr lang="ar-SY" sz="1800" b="1" dirty="0">
                <a:effectLst/>
                <a:latin typeface="Times New Roman" panose="02020603050405020304" pitchFamily="18" charset="0"/>
                <a:ea typeface="Calibri" panose="020F0502020204030204" pitchFamily="34" charset="0"/>
                <a:cs typeface="Simplified Arabic" panose="02020603050405020304" pitchFamily="18" charset="-78"/>
              </a:rPr>
              <a:t> حمادي /2016/– استخدام المركز الشمسي الخطي ذي القطع المكافئ لدعم محطة دير علي الحرارية لتوليد الكهرباء ومدى فعالية عملية الدعم اقتصاديا، جامعة </a:t>
            </a:r>
            <a:r>
              <a:rPr lang="ar-SY" sz="1800" b="1" dirty="0" err="1">
                <a:effectLst/>
                <a:latin typeface="Times New Roman" panose="02020603050405020304" pitchFamily="18" charset="0"/>
                <a:ea typeface="Calibri" panose="020F0502020204030204" pitchFamily="34" charset="0"/>
                <a:cs typeface="Simplified Arabic" panose="02020603050405020304" pitchFamily="18" charset="-78"/>
              </a:rPr>
              <a:t>دمشق،إشراف</a:t>
            </a:r>
            <a:r>
              <a:rPr lang="ar-SY" sz="1800" b="1" dirty="0">
                <a:effectLst/>
                <a:latin typeface="Times New Roman" panose="02020603050405020304" pitchFamily="18" charset="0"/>
                <a:ea typeface="Calibri" panose="020F0502020204030204" pitchFamily="34" charset="0"/>
                <a:cs typeface="Simplified Arabic" panose="02020603050405020304" pitchFamily="18" charset="-78"/>
              </a:rPr>
              <a:t> الدكتور عيسى مراد.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80340" marR="0" algn="just" rtl="1">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Simplified Arabic" panose="02020603050405020304" pitchFamily="18" charset="-78"/>
              </a:rPr>
              <a:t>[18]</a:t>
            </a:r>
            <a:r>
              <a:rPr lang="en-US" sz="1800" b="1" dirty="0">
                <a:effectLst/>
                <a:latin typeface="Simplified Arabic" panose="02020603050405020304" pitchFamily="18" charset="-78"/>
                <a:ea typeface="Calibri" panose="020F0502020204030204" pitchFamily="34" charset="0"/>
                <a:cs typeface="Arial" panose="020B0604020202020204" pitchFamily="34" charset="0"/>
              </a:rPr>
              <a:t> </a:t>
            </a:r>
            <a:r>
              <a:rPr lang="ar-SY" sz="1800" b="1" dirty="0" err="1">
                <a:effectLst/>
                <a:latin typeface="Times New Roman" panose="02020603050405020304" pitchFamily="18" charset="0"/>
                <a:ea typeface="Calibri" panose="020F0502020204030204" pitchFamily="34" charset="0"/>
                <a:cs typeface="Simplified Arabic" panose="02020603050405020304" pitchFamily="18" charset="-78"/>
              </a:rPr>
              <a:t>د.أحمد</a:t>
            </a:r>
            <a:r>
              <a:rPr lang="ar-SY" sz="1800" b="1" dirty="0">
                <a:effectLst/>
                <a:latin typeface="Times New Roman" panose="02020603050405020304" pitchFamily="18" charset="0"/>
                <a:ea typeface="Calibri" panose="020F0502020204030204" pitchFamily="34" charset="0"/>
                <a:cs typeface="Simplified Arabic" panose="02020603050405020304" pitchFamily="18" charset="-78"/>
              </a:rPr>
              <a:t> رمضان ابو حسن</a:t>
            </a:r>
            <a:r>
              <a:rPr lang="en-US" sz="1800" b="1" dirty="0">
                <a:effectLst/>
                <a:latin typeface="Times New Roman" panose="02020603050405020304" pitchFamily="18" charset="0"/>
                <a:ea typeface="Calibri" panose="020F0502020204030204" pitchFamily="34" charset="0"/>
                <a:cs typeface="Simplified Arabic" panose="02020603050405020304" pitchFamily="18" charset="-78"/>
              </a:rPr>
              <a:t>- /2016/</a:t>
            </a:r>
            <a:r>
              <a:rPr lang="ar-LB" sz="1800" b="1" dirty="0">
                <a:effectLst/>
                <a:latin typeface="Times New Roman" panose="02020603050405020304" pitchFamily="18" charset="0"/>
                <a:ea typeface="Calibri" panose="020F0502020204030204" pitchFamily="34" charset="0"/>
                <a:cs typeface="Simplified Arabic" panose="02020603050405020304" pitchFamily="18" charset="-78"/>
              </a:rPr>
              <a:t>إمكانية توليد البخار بشكل مباشر في اللواقط الشمسية وتأثيرها</a:t>
            </a:r>
            <a:r>
              <a:rPr lang="ar-SY" sz="1800" b="1" dirty="0">
                <a:effectLst/>
                <a:latin typeface="Times New Roman" panose="02020603050405020304" pitchFamily="18" charset="0"/>
                <a:ea typeface="Calibri" panose="020F0502020204030204" pitchFamily="34" charset="0"/>
                <a:cs typeface="Simplified Arabic" panose="02020603050405020304" pitchFamily="18" charset="-78"/>
              </a:rPr>
              <a:t> ف</a:t>
            </a:r>
            <a:r>
              <a:rPr lang="ar-LB" sz="1800" b="1" dirty="0">
                <a:effectLst/>
                <a:latin typeface="Times New Roman" panose="02020603050405020304" pitchFamily="18" charset="0"/>
                <a:ea typeface="Calibri" panose="020F0502020204030204" pitchFamily="34" charset="0"/>
                <a:cs typeface="Simplified Arabic" panose="02020603050405020304" pitchFamily="18" charset="-78"/>
              </a:rPr>
              <a:t>ي استطاعة المحطة المركبة لتوليد الطاقة</a:t>
            </a:r>
            <a:r>
              <a:rPr lang="ar-SY" sz="1800" b="1" dirty="0">
                <a:effectLst/>
                <a:latin typeface="Times New Roman" panose="02020603050405020304" pitchFamily="18" charset="0"/>
                <a:ea typeface="Calibri" panose="020F0502020204030204" pitchFamily="34" charset="0"/>
                <a:cs typeface="Simplified Arabic" panose="02020603050405020304" pitchFamily="18" charset="-78"/>
              </a:rPr>
              <a:t>، جامعة </a:t>
            </a:r>
            <a:r>
              <a:rPr lang="ar-SY" sz="1800" b="1" dirty="0" err="1">
                <a:effectLst/>
                <a:latin typeface="Times New Roman" panose="02020603050405020304" pitchFamily="18" charset="0"/>
                <a:ea typeface="Calibri" panose="020F0502020204030204" pitchFamily="34" charset="0"/>
                <a:cs typeface="Simplified Arabic" panose="02020603050405020304" pitchFamily="18" charset="-78"/>
              </a:rPr>
              <a:t>دمشق،إشراف</a:t>
            </a:r>
            <a:r>
              <a:rPr lang="ar-SY" sz="1800" b="1" dirty="0">
                <a:effectLst/>
                <a:latin typeface="Times New Roman" panose="02020603050405020304" pitchFamily="18" charset="0"/>
                <a:ea typeface="Calibri" panose="020F0502020204030204" pitchFamily="34" charset="0"/>
                <a:cs typeface="Simplified Arabic" panose="02020603050405020304" pitchFamily="18" charset="-78"/>
              </a:rPr>
              <a:t> الدكتور عيسى مراد.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gn="just">
              <a:lnSpc>
                <a:spcPct val="115000"/>
              </a:lnSpc>
              <a:spcBef>
                <a:spcPts val="0"/>
              </a:spcBef>
              <a:spcAft>
                <a:spcPts val="30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[19]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Soteris</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A.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Kalogirou</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/2012/ -A detailed thermal model of a parabolic trough collector receiver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gn="just">
              <a:lnSpc>
                <a:spcPct val="115000"/>
              </a:lnSpc>
              <a:spcBef>
                <a:spcPts val="0"/>
              </a:spcBef>
              <a:spcAft>
                <a:spcPts val="30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[20] David Kearney /2010/ - Utility-Scale Parabolic Trough Solar Systems: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PerformanceAcceptance</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Test Guidelines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gn="just">
              <a:lnSpc>
                <a:spcPct val="115000"/>
              </a:lnSpc>
              <a:spcBef>
                <a:spcPts val="0"/>
              </a:spcBef>
              <a:spcAft>
                <a:spcPts val="30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[21] Padilla, R.V. (4-April, 2011). Simplified Methodology For Designing Parabolic Trough Solar Power Plants. PhD dissertation, University of South Florida.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gn="just">
              <a:lnSpc>
                <a:spcPct val="115000"/>
              </a:lnSpc>
              <a:spcBef>
                <a:spcPts val="0"/>
              </a:spcBef>
              <a:spcAft>
                <a:spcPts val="300"/>
              </a:spcAft>
            </a:pP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[22] </a:t>
            </a:r>
            <a:r>
              <a:rPr lang="en-US" sz="1800" dirty="0" err="1">
                <a:effectLst/>
                <a:latin typeface="Times New Roman" panose="02020603050405020304" pitchFamily="18" charset="0"/>
                <a:ea typeface="Calibri" panose="020F0502020204030204" pitchFamily="34" charset="0"/>
                <a:cs typeface="Simplified Arabic" panose="02020603050405020304" pitchFamily="18" charset="-78"/>
              </a:rPr>
              <a:t>Duffie</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 &amp; Beckman: Solar Engineering Of Thermal Processes (1991). JOHN WILEY &amp; SONS, INC</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925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F701AB-ECEB-46A7-B6EF-0C25BDF45F9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F0D85E14-D026-44E9-B4C0-1BD61A17270C}"/>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21D3D9D-02C7-4B30-A30F-668C23806AB1}"/>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11D9E458-058E-4A4C-A27B-A24AB87F4BCC}"/>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49A90C0D-5E4A-4A9D-A4EC-B7AC8ECCA042}"/>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B000D5A3-2FD0-457A-B7E1-4E1EB0E35076}"/>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7C8A55E6-0CC4-4A6D-89DD-91EA310075AE}"/>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881A0463-4F86-4FFA-A568-8D9DF7D44886}"/>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254CF7C3-7BD3-48B8-917E-BEFB44CF5813}"/>
              </a:ext>
            </a:extLst>
          </p:cNvPr>
          <p:cNvSpPr>
            <a:spLocks noGrp="1"/>
          </p:cNvSpPr>
          <p:nvPr>
            <p:ph type="body" sz="quarter" idx="21"/>
          </p:nvPr>
        </p:nvSpPr>
        <p:spPr/>
        <p:txBody>
          <a:bodyPr/>
          <a:lstStyle/>
          <a:p>
            <a:endParaRPr lang="en-US"/>
          </a:p>
        </p:txBody>
      </p:sp>
      <p:sp>
        <p:nvSpPr>
          <p:cNvPr id="11" name="Picture Placeholder 10">
            <a:extLst>
              <a:ext uri="{FF2B5EF4-FFF2-40B4-BE49-F238E27FC236}">
                <a16:creationId xmlns:a16="http://schemas.microsoft.com/office/drawing/2014/main" id="{55336483-56EE-421F-801F-87AEBC90D03F}"/>
              </a:ext>
            </a:extLst>
          </p:cNvPr>
          <p:cNvSpPr>
            <a:spLocks noGrp="1"/>
          </p:cNvSpPr>
          <p:nvPr>
            <p:ph type="pic" sz="quarter" idx="22"/>
          </p:nvPr>
        </p:nvSpPr>
        <p:spPr/>
      </p:sp>
      <p:sp>
        <p:nvSpPr>
          <p:cNvPr id="23" name="Text Placeholder 22">
            <a:extLst>
              <a:ext uri="{FF2B5EF4-FFF2-40B4-BE49-F238E27FC236}">
                <a16:creationId xmlns:a16="http://schemas.microsoft.com/office/drawing/2014/main" id="{AA39FD8E-A103-4712-8B20-62170915E1E3}"/>
              </a:ext>
            </a:extLst>
          </p:cNvPr>
          <p:cNvSpPr>
            <a:spLocks noGrp="1"/>
          </p:cNvSpPr>
          <p:nvPr>
            <p:ph type="body" sz="quarter" idx="23"/>
          </p:nvPr>
        </p:nvSpPr>
        <p:spPr/>
        <p:txBody>
          <a:bodyPr/>
          <a:lstStyle/>
          <a:p>
            <a:endParaRPr lang="en-US"/>
          </a:p>
        </p:txBody>
      </p:sp>
    </p:spTree>
    <p:extLst>
      <p:ext uri="{BB962C8B-B14F-4D97-AF65-F5344CB8AC3E}">
        <p14:creationId xmlns:p14="http://schemas.microsoft.com/office/powerpoint/2010/main" val="480976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A7CA20A-DA6B-48B3-A428-1C0F78A40C78}"/>
              </a:ext>
            </a:extLst>
          </p:cNvPr>
          <p:cNvSpPr>
            <a:spLocks noGrp="1"/>
          </p:cNvSpPr>
          <p:nvPr>
            <p:ph type="body" sz="quarter" idx="10"/>
          </p:nvPr>
        </p:nvSpPr>
        <p:spPr/>
        <p:txBody>
          <a:bodyPr/>
          <a:lstStyle/>
          <a:p>
            <a:endParaRPr lang="en-US"/>
          </a:p>
        </p:txBody>
      </p:sp>
      <p:sp>
        <p:nvSpPr>
          <p:cNvPr id="15" name="Text Placeholder 14">
            <a:extLst>
              <a:ext uri="{FF2B5EF4-FFF2-40B4-BE49-F238E27FC236}">
                <a16:creationId xmlns:a16="http://schemas.microsoft.com/office/drawing/2014/main" id="{56F740E6-7C58-4939-A077-91A9BB447E5E}"/>
              </a:ext>
            </a:extLst>
          </p:cNvPr>
          <p:cNvSpPr>
            <a:spLocks noGrp="1"/>
          </p:cNvSpPr>
          <p:nvPr>
            <p:ph type="body" sz="quarter" idx="11"/>
          </p:nvPr>
        </p:nvSpPr>
        <p:spPr/>
        <p:txBody>
          <a:bodyPr/>
          <a:lstStyle/>
          <a:p>
            <a:endParaRPr lang="en-US"/>
          </a:p>
        </p:txBody>
      </p:sp>
      <p:sp>
        <p:nvSpPr>
          <p:cNvPr id="16" name="Text Placeholder 15">
            <a:extLst>
              <a:ext uri="{FF2B5EF4-FFF2-40B4-BE49-F238E27FC236}">
                <a16:creationId xmlns:a16="http://schemas.microsoft.com/office/drawing/2014/main" id="{A6A760E3-39ED-40CB-9A25-DD73FAAF49EE}"/>
              </a:ext>
            </a:extLst>
          </p:cNvPr>
          <p:cNvSpPr>
            <a:spLocks noGrp="1"/>
          </p:cNvSpPr>
          <p:nvPr>
            <p:ph type="body" sz="quarter" idx="12"/>
          </p:nvPr>
        </p:nvSpPr>
        <p:spPr/>
        <p:txBody>
          <a:bodyPr/>
          <a:lstStyle/>
          <a:p>
            <a:endParaRPr lang="en-US"/>
          </a:p>
        </p:txBody>
      </p:sp>
      <p:sp>
        <p:nvSpPr>
          <p:cNvPr id="17" name="Text Placeholder 16">
            <a:extLst>
              <a:ext uri="{FF2B5EF4-FFF2-40B4-BE49-F238E27FC236}">
                <a16:creationId xmlns:a16="http://schemas.microsoft.com/office/drawing/2014/main" id="{1A6E1B9E-FB05-4753-978A-15CFFC796347}"/>
              </a:ext>
            </a:extLst>
          </p:cNvPr>
          <p:cNvSpPr>
            <a:spLocks noGrp="1"/>
          </p:cNvSpPr>
          <p:nvPr>
            <p:ph type="body" sz="quarter" idx="13"/>
          </p:nvPr>
        </p:nvSpPr>
        <p:spPr/>
        <p:txBody>
          <a:bodyPr/>
          <a:lstStyle/>
          <a:p>
            <a:endParaRPr lang="en-US"/>
          </a:p>
        </p:txBody>
      </p:sp>
      <p:sp>
        <p:nvSpPr>
          <p:cNvPr id="18" name="Text Placeholder 17">
            <a:extLst>
              <a:ext uri="{FF2B5EF4-FFF2-40B4-BE49-F238E27FC236}">
                <a16:creationId xmlns:a16="http://schemas.microsoft.com/office/drawing/2014/main" id="{A7395FB7-9DCC-4471-A3F8-4AB99366916F}"/>
              </a:ext>
            </a:extLst>
          </p:cNvPr>
          <p:cNvSpPr>
            <a:spLocks noGrp="1"/>
          </p:cNvSpPr>
          <p:nvPr>
            <p:ph type="body" sz="quarter" idx="14"/>
          </p:nvPr>
        </p:nvSpPr>
        <p:spPr/>
        <p:txBody>
          <a:bodyPr/>
          <a:lstStyle/>
          <a:p>
            <a:endParaRPr lang="en-US"/>
          </a:p>
        </p:txBody>
      </p:sp>
      <p:sp>
        <p:nvSpPr>
          <p:cNvPr id="19" name="Text Placeholder 18">
            <a:extLst>
              <a:ext uri="{FF2B5EF4-FFF2-40B4-BE49-F238E27FC236}">
                <a16:creationId xmlns:a16="http://schemas.microsoft.com/office/drawing/2014/main" id="{11177935-E9E2-4A11-A26B-B96244B86089}"/>
              </a:ext>
            </a:extLst>
          </p:cNvPr>
          <p:cNvSpPr>
            <a:spLocks noGrp="1"/>
          </p:cNvSpPr>
          <p:nvPr>
            <p:ph type="body" sz="quarter" idx="15"/>
          </p:nvPr>
        </p:nvSpPr>
        <p:spPr/>
        <p:txBody>
          <a:bodyPr/>
          <a:lstStyle/>
          <a:p>
            <a:endParaRPr lang="en-US"/>
          </a:p>
        </p:txBody>
      </p:sp>
      <p:sp>
        <p:nvSpPr>
          <p:cNvPr id="20" name="Text Placeholder 19">
            <a:extLst>
              <a:ext uri="{FF2B5EF4-FFF2-40B4-BE49-F238E27FC236}">
                <a16:creationId xmlns:a16="http://schemas.microsoft.com/office/drawing/2014/main" id="{FF428FE8-676F-4310-A095-D14EB0643829}"/>
              </a:ext>
            </a:extLst>
          </p:cNvPr>
          <p:cNvSpPr>
            <a:spLocks noGrp="1"/>
          </p:cNvSpPr>
          <p:nvPr>
            <p:ph type="body" sz="quarter" idx="16"/>
          </p:nvPr>
        </p:nvSpPr>
        <p:spPr/>
        <p:txBody>
          <a:bodyPr/>
          <a:lstStyle/>
          <a:p>
            <a:endParaRPr lang="en-US"/>
          </a:p>
        </p:txBody>
      </p:sp>
      <p:sp>
        <p:nvSpPr>
          <p:cNvPr id="21" name="Text Placeholder 20">
            <a:extLst>
              <a:ext uri="{FF2B5EF4-FFF2-40B4-BE49-F238E27FC236}">
                <a16:creationId xmlns:a16="http://schemas.microsoft.com/office/drawing/2014/main" id="{C614B07B-0DD8-441E-930C-F5AD46300D6E}"/>
              </a:ext>
            </a:extLst>
          </p:cNvPr>
          <p:cNvSpPr>
            <a:spLocks noGrp="1"/>
          </p:cNvSpPr>
          <p:nvPr>
            <p:ph type="body" sz="quarter" idx="17"/>
          </p:nvPr>
        </p:nvSpPr>
        <p:spPr/>
        <p:txBody>
          <a:bodyPr/>
          <a:lstStyle/>
          <a:p>
            <a:endParaRPr lang="en-US"/>
          </a:p>
        </p:txBody>
      </p:sp>
      <p:sp>
        <p:nvSpPr>
          <p:cNvPr id="22" name="Picture Placeholder 21">
            <a:extLst>
              <a:ext uri="{FF2B5EF4-FFF2-40B4-BE49-F238E27FC236}">
                <a16:creationId xmlns:a16="http://schemas.microsoft.com/office/drawing/2014/main" id="{9BF2097B-BCB1-4979-9C87-DD21B1CA5E5F}"/>
              </a:ext>
            </a:extLst>
          </p:cNvPr>
          <p:cNvSpPr>
            <a:spLocks noGrp="1"/>
          </p:cNvSpPr>
          <p:nvPr>
            <p:ph type="pic" sz="quarter" idx="18"/>
          </p:nvPr>
        </p:nvSpPr>
        <p:spPr/>
      </p:sp>
      <p:sp>
        <p:nvSpPr>
          <p:cNvPr id="23" name="Text Placeholder 22">
            <a:extLst>
              <a:ext uri="{FF2B5EF4-FFF2-40B4-BE49-F238E27FC236}">
                <a16:creationId xmlns:a16="http://schemas.microsoft.com/office/drawing/2014/main" id="{1F11D3A6-55FB-4B5A-9076-319B4EBFAC49}"/>
              </a:ext>
            </a:extLst>
          </p:cNvPr>
          <p:cNvSpPr>
            <a:spLocks noGrp="1"/>
          </p:cNvSpPr>
          <p:nvPr>
            <p:ph type="body" sz="quarter" idx="19"/>
          </p:nvPr>
        </p:nvSpPr>
        <p:spPr/>
        <p:txBody>
          <a:bodyPr/>
          <a:lstStyle/>
          <a:p>
            <a:endParaRPr lang="en-US"/>
          </a:p>
        </p:txBody>
      </p:sp>
      <p:sp>
        <p:nvSpPr>
          <p:cNvPr id="24" name="Text Placeholder 23">
            <a:extLst>
              <a:ext uri="{FF2B5EF4-FFF2-40B4-BE49-F238E27FC236}">
                <a16:creationId xmlns:a16="http://schemas.microsoft.com/office/drawing/2014/main" id="{0E4871B9-27DA-4983-8982-6F5E9CCBFA55}"/>
              </a:ext>
            </a:extLst>
          </p:cNvPr>
          <p:cNvSpPr>
            <a:spLocks noGrp="1"/>
          </p:cNvSpPr>
          <p:nvPr>
            <p:ph type="body" sz="quarter" idx="20"/>
          </p:nvPr>
        </p:nvSpPr>
        <p:spPr/>
        <p:txBody>
          <a:bodyPr/>
          <a:lstStyle/>
          <a:p>
            <a:endParaRPr lang="en-US"/>
          </a:p>
        </p:txBody>
      </p:sp>
      <p:sp>
        <p:nvSpPr>
          <p:cNvPr id="25" name="Text Placeholder 24">
            <a:extLst>
              <a:ext uri="{FF2B5EF4-FFF2-40B4-BE49-F238E27FC236}">
                <a16:creationId xmlns:a16="http://schemas.microsoft.com/office/drawing/2014/main" id="{4AC2FEAF-D8FB-4E85-A427-924AC995BDDE}"/>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809999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21A8A9-7221-4494-A9ED-1C74C19D10D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6D11C3D-377E-4663-8A4A-EDBA2A11D27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05D52AA8-CEAA-406D-9B57-6327323F36CE}"/>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C77BAA21-78C4-4189-8D64-9C420874F30B}"/>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3C4BCBA2-1437-48C5-BA79-6A48FF1456C7}"/>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F85A593E-2AB9-440A-986D-D66B49AEC65A}"/>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6A409566-8CC4-426C-9CBB-B6661E1AB3F7}"/>
              </a:ext>
            </a:extLst>
          </p:cNvPr>
          <p:cNvSpPr>
            <a:spLocks noGrp="1"/>
          </p:cNvSpPr>
          <p:nvPr>
            <p:ph type="body" sz="quarter" idx="20"/>
          </p:nvPr>
        </p:nvSpPr>
        <p:spPr/>
        <p:txBody>
          <a:bodyPr/>
          <a:lstStyle/>
          <a:p>
            <a:endParaRPr lang="en-US"/>
          </a:p>
        </p:txBody>
      </p:sp>
      <p:sp>
        <p:nvSpPr>
          <p:cNvPr id="9" name="Text Placeholder 8">
            <a:extLst>
              <a:ext uri="{FF2B5EF4-FFF2-40B4-BE49-F238E27FC236}">
                <a16:creationId xmlns:a16="http://schemas.microsoft.com/office/drawing/2014/main" id="{40A09DEE-6090-4D40-9850-050E608C1B06}"/>
              </a:ext>
            </a:extLst>
          </p:cNvPr>
          <p:cNvSpPr>
            <a:spLocks noGrp="1"/>
          </p:cNvSpPr>
          <p:nvPr>
            <p:ph type="body" sz="quarter" idx="22"/>
          </p:nvPr>
        </p:nvSpPr>
        <p:spPr/>
        <p:txBody>
          <a:bodyPr/>
          <a:lstStyle/>
          <a:p>
            <a:endParaRPr lang="en-US"/>
          </a:p>
        </p:txBody>
      </p:sp>
      <p:sp>
        <p:nvSpPr>
          <p:cNvPr id="10" name="Picture Placeholder 9">
            <a:extLst>
              <a:ext uri="{FF2B5EF4-FFF2-40B4-BE49-F238E27FC236}">
                <a16:creationId xmlns:a16="http://schemas.microsoft.com/office/drawing/2014/main" id="{5451C424-440B-4082-A1FE-43F0413694B3}"/>
              </a:ext>
            </a:extLst>
          </p:cNvPr>
          <p:cNvSpPr>
            <a:spLocks noGrp="1"/>
          </p:cNvSpPr>
          <p:nvPr>
            <p:ph type="pic" sz="quarter" idx="23"/>
          </p:nvPr>
        </p:nvSpPr>
        <p:spPr/>
      </p:sp>
      <p:sp>
        <p:nvSpPr>
          <p:cNvPr id="11" name="Text Placeholder 10">
            <a:extLst>
              <a:ext uri="{FF2B5EF4-FFF2-40B4-BE49-F238E27FC236}">
                <a16:creationId xmlns:a16="http://schemas.microsoft.com/office/drawing/2014/main" id="{14B8F798-9542-4579-8EA2-364C03859B05}"/>
              </a:ext>
            </a:extLst>
          </p:cNvPr>
          <p:cNvSpPr>
            <a:spLocks noGrp="1"/>
          </p:cNvSpPr>
          <p:nvPr>
            <p:ph type="body" sz="quarter" idx="24"/>
          </p:nvPr>
        </p:nvSpPr>
        <p:spPr/>
        <p:txBody>
          <a:bodyPr/>
          <a:lstStyle/>
          <a:p>
            <a:endParaRPr lang="en-US"/>
          </a:p>
        </p:txBody>
      </p:sp>
      <p:sp>
        <p:nvSpPr>
          <p:cNvPr id="12" name="Picture Placeholder 11">
            <a:extLst>
              <a:ext uri="{FF2B5EF4-FFF2-40B4-BE49-F238E27FC236}">
                <a16:creationId xmlns:a16="http://schemas.microsoft.com/office/drawing/2014/main" id="{650DCD52-657E-4EF3-A512-42884F6EA58C}"/>
              </a:ext>
            </a:extLst>
          </p:cNvPr>
          <p:cNvSpPr>
            <a:spLocks noGrp="1"/>
          </p:cNvSpPr>
          <p:nvPr>
            <p:ph type="pic" sz="quarter" idx="25"/>
          </p:nvPr>
        </p:nvSpPr>
        <p:spPr/>
      </p:sp>
      <p:sp>
        <p:nvSpPr>
          <p:cNvPr id="24" name="Text Placeholder 23">
            <a:extLst>
              <a:ext uri="{FF2B5EF4-FFF2-40B4-BE49-F238E27FC236}">
                <a16:creationId xmlns:a16="http://schemas.microsoft.com/office/drawing/2014/main" id="{CAE5686D-7485-413A-ABDB-D12147EE4DA7}"/>
              </a:ext>
            </a:extLst>
          </p:cNvPr>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3112924844"/>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TotalTime>
  <Words>1393</Words>
  <Application>Microsoft Office PowerPoint</Application>
  <PresentationFormat>مخصص</PresentationFormat>
  <Paragraphs>38</Paragraphs>
  <Slides>4</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4</vt:i4>
      </vt:variant>
    </vt:vector>
  </HeadingPairs>
  <TitlesOfParts>
    <vt:vector size="10" baseType="lpstr">
      <vt:lpstr>Times New Roman</vt:lpstr>
      <vt:lpstr>Simplified Arabic</vt:lpstr>
      <vt:lpstr>Calibri</vt:lpstr>
      <vt:lpstr>Cambria Math</vt:lpstr>
      <vt:lpstr>Arial</vt:lpstr>
      <vt:lpstr>Office Theme</vt:lpstr>
      <vt:lpstr>عرض تقديمي في PowerPoint</vt:lpstr>
      <vt:lpstr>عرض تقديمي في PowerPoint</vt:lpstr>
      <vt:lpstr>عرض تقديمي في PowerPoint</vt:lpstr>
      <vt:lpstr>عرض تقديمي في PowerPoint</vt:lpstr>
    </vt:vector>
  </TitlesOfParts>
  <Company>moness.designer@gmail.com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Omar</cp:lastModifiedBy>
  <cp:revision>13</cp:revision>
  <dcterms:created xsi:type="dcterms:W3CDTF">2023-01-09T11:58:18Z</dcterms:created>
  <dcterms:modified xsi:type="dcterms:W3CDTF">2024-02-07T11:44:52Z</dcterms:modified>
</cp:coreProperties>
</file>