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8" r:id="rId2"/>
    <p:sldId id="368" r:id="rId3"/>
    <p:sldId id="364" r:id="rId4"/>
    <p:sldId id="365" r:id="rId5"/>
    <p:sldId id="366" r:id="rId6"/>
    <p:sldId id="369" r:id="rId7"/>
    <p:sldId id="370" r:id="rId8"/>
    <p:sldId id="371" r:id="rId9"/>
    <p:sldId id="372" r:id="rId10"/>
    <p:sldId id="373" r:id="rId11"/>
    <p:sldId id="374" r:id="rId12"/>
    <p:sldId id="375" r:id="rId13"/>
    <p:sldId id="376" r:id="rId14"/>
    <p:sldId id="377" r:id="rId15"/>
    <p:sldId id="378" r:id="rId1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30" autoAdjust="0"/>
    <p:restoredTop sz="94660"/>
  </p:normalViewPr>
  <p:slideViewPr>
    <p:cSldViewPr snapToGrid="0">
      <p:cViewPr varScale="1">
        <p:scale>
          <a:sx n="45" d="100"/>
          <a:sy n="45" d="100"/>
        </p:scale>
        <p:origin x="54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D5AA2-B24D-4019-9DB1-B79974CB4EF7}" type="datetimeFigureOut">
              <a:rPr kumimoji="1" lang="ja-JP" altLang="en-US" smtClean="0"/>
              <a:t>2018/6/19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en-US" altLang="ja-JP" smtClean="0"/>
              <a:t>Dr.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977B7-96D1-42FB-BE84-E81A4FCD8A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3135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B5A5634-F303-4E92-BB73-BF95E0D11066}" type="datetimeFigureOut">
              <a:rPr lang="ar-SY" smtClean="0"/>
              <a:t>06/10/1439</a:t>
            </a:fld>
            <a:endParaRPr lang="ar-S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r>
              <a:rPr lang="en-US" smtClean="0"/>
              <a:t>Dr.</a:t>
            </a:r>
            <a:endParaRPr lang="ar-S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0B4325B-26A1-48E9-994F-9FD4368D084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24053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93F92-A14D-471A-AA26-68C68FAE4BEB}" type="datetime1">
              <a:rPr kumimoji="1" lang="ja-JP" altLang="en-US" smtClean="0"/>
              <a:t>2018/6/19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037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2A86-57DC-4BDC-AFC0-376F488B2251}" type="datetime1">
              <a:rPr kumimoji="1" lang="ja-JP" altLang="en-US" smtClean="0"/>
              <a:t>2018/6/19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2502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F43C-3F17-4178-881F-A3D44DD0CE39}" type="datetime1">
              <a:rPr kumimoji="1" lang="ja-JP" altLang="en-US" smtClean="0"/>
              <a:t>2018/6/19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379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EFC6-F168-4645-8772-6B86AE4F4B10}" type="datetime1">
              <a:rPr kumimoji="1" lang="ja-JP" altLang="en-US" smtClean="0"/>
              <a:t>2018/6/19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948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BB0A7-866F-407D-A694-191774122396}" type="datetime1">
              <a:rPr kumimoji="1" lang="ja-JP" altLang="en-US" smtClean="0"/>
              <a:t>2018/6/19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009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0903-DD81-4890-8F4C-6498868C40F4}" type="datetime1">
              <a:rPr kumimoji="1" lang="ja-JP" altLang="en-US" smtClean="0"/>
              <a:t>2018/6/19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759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4DC5-CC75-41EA-A0C7-7D427BB52008}" type="datetime1">
              <a:rPr kumimoji="1" lang="ja-JP" altLang="en-US" smtClean="0"/>
              <a:t>2018/6/19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561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831C-6A4C-4CBE-8072-32074C5A3B4B}" type="datetime1">
              <a:rPr kumimoji="1" lang="ja-JP" altLang="en-US" smtClean="0"/>
              <a:t>2018/6/19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0216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2FCCF-03BE-419E-88D5-55AA8B38E487}" type="datetime1">
              <a:rPr kumimoji="1" lang="ja-JP" altLang="en-US" smtClean="0"/>
              <a:t>2018/6/19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07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10D1-6D71-4FF0-88A6-93370029B5ED}" type="datetime1">
              <a:rPr kumimoji="1" lang="ja-JP" altLang="en-US" smtClean="0"/>
              <a:t>2018/6/19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146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CC98-B571-4824-8800-E5B5FA2175F3}" type="datetime1">
              <a:rPr kumimoji="1" lang="ja-JP" altLang="en-US" smtClean="0"/>
              <a:t>2018/6/19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449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18D43-6C1D-496A-8BE4-2B5BD218EF23}" type="datetime1">
              <a:rPr kumimoji="1" lang="ja-JP" altLang="en-US" smtClean="0"/>
              <a:t>2018/6/19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91A93-C1EA-4B13-838B-BF969CA49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7092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2465" y="1081467"/>
            <a:ext cx="9144000" cy="1815622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FF0000"/>
                </a:solidFill>
                <a:latin typeface="Albertus Extra Bold" panose="020E0802040304020204" pitchFamily="34" charset="0"/>
              </a:rPr>
              <a:t>Finite element programming with </a:t>
            </a:r>
            <a:r>
              <a:rPr lang="en-GB" b="1" dirty="0" err="1">
                <a:solidFill>
                  <a:srgbClr val="FF0000"/>
                </a:solidFill>
                <a:latin typeface="Albertus Extra Bold" panose="020E0802040304020204" pitchFamily="34" charset="0"/>
              </a:rPr>
              <a:t>Matlab</a:t>
            </a:r>
            <a:endParaRPr lang="en-GB" b="1" dirty="0">
              <a:solidFill>
                <a:srgbClr val="FF0000"/>
              </a:solidFill>
              <a:latin typeface="Albertus Extra Bold" panose="020E08020403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4016" y="3999982"/>
            <a:ext cx="8681733" cy="1465153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Aharoni" panose="02010803020104030203" pitchFamily="2" charset="-79"/>
              </a:rPr>
              <a:t>Solution of System of Linear Equation with </a:t>
            </a:r>
            <a:r>
              <a:rPr lang="en-US" sz="3600" dirty="0">
                <a:solidFill>
                  <a:srgbClr val="0070C0"/>
                </a:solidFill>
                <a:latin typeface="Aharoni" panose="02010803020104030203" pitchFamily="2" charset="-79"/>
              </a:rPr>
              <a:t>MATLAB </a:t>
            </a:r>
            <a:endParaRPr lang="ar-SY" sz="3600" dirty="0">
              <a:solidFill>
                <a:srgbClr val="0070C0"/>
              </a:solidFill>
              <a:latin typeface="Aharoni" panose="02010803020104030203" pitchFamily="2" charset="-79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19293" y="3366726"/>
            <a:ext cx="2890345" cy="521522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ja-JP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Lecture-11</a:t>
            </a:r>
            <a:endParaRPr lang="ja-JP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580098" y="6499274"/>
            <a:ext cx="2501543" cy="358726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ja-JP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GB" altLang="ja-JP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ja-JP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Reem</a:t>
            </a:r>
            <a:r>
              <a:rPr lang="en-GB" altLang="ja-JP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ja-JP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Alsehnawi</a:t>
            </a:r>
            <a:endParaRPr lang="ja-JP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44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678" y="293150"/>
            <a:ext cx="11126629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التوابع المعرفة من قبل المستخدم </a:t>
            </a:r>
            <a:r>
              <a:rPr lang="en-US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User-Defined Functions</a:t>
            </a:r>
            <a:endParaRPr kumimoji="1"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10</a:t>
            </a:fld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6505" y="890422"/>
            <a:ext cx="1135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توابع </a:t>
            </a:r>
            <a:r>
              <a:rPr lang="en-US" altLang="ja-JP" sz="28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M-file</a:t>
            </a:r>
            <a:r>
              <a:rPr lang="ar-SY" altLang="ja-JP" sz="28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ja-JP" sz="28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(M-file Functions)</a:t>
            </a:r>
            <a:endParaRPr lang="ja-JP" altLang="en-US" sz="2800" b="1" dirty="0">
              <a:solidFill>
                <a:srgbClr val="00B05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58809" y="1987901"/>
            <a:ext cx="6538045" cy="13849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 rtl="1"/>
            <a:r>
              <a:rPr lang="ar-SY" altLang="ja-JP" sz="2800" dirty="0" smtClean="0">
                <a:latin typeface="Times New Roman" panose="02020603050405020304" pitchFamily="18" charset="0"/>
              </a:rPr>
              <a:t>استخدم تابع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d_poly3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 الذي تم كتابته في المسألة السابقة لرسم التابع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f(x)=20x</a:t>
            </a:r>
            <a:r>
              <a:rPr lang="en-US" altLang="ja-JP" sz="2800" baseline="30000" dirty="0" smtClean="0">
                <a:latin typeface="Times New Roman" panose="02020603050405020304" pitchFamily="18" charset="0"/>
              </a:rPr>
              <a:t>3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+3x</a:t>
            </a:r>
            <a:r>
              <a:rPr lang="en-US" altLang="ja-JP" sz="2800" baseline="30000" dirty="0">
                <a:latin typeface="Times New Roman" panose="02020603050405020304" pitchFamily="18" charset="0"/>
              </a:rPr>
              <a:t>2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+2x+1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 ومشتقاته ضمن المجال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0≤ x≤ 6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 ياستخدام أوامر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plot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 و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subplot</a:t>
            </a:r>
            <a:endParaRPr lang="ja-JP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9100" y="1472705"/>
            <a:ext cx="1135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مسألة:</a:t>
            </a:r>
            <a:endParaRPr lang="ja-JP" altLang="en-US" sz="2800" b="1" dirty="0">
              <a:solidFill>
                <a:srgbClr val="00B05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70381" y="3364639"/>
            <a:ext cx="44595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الحل:</a:t>
            </a:r>
            <a:endParaRPr lang="ja-JP" altLang="en-US" sz="2800" b="1" dirty="0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7019" y="1106607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2400" dirty="0"/>
              <a:t>clear, close all, </a:t>
            </a:r>
            <a:r>
              <a:rPr lang="en-US" altLang="ja-JP" sz="2400" dirty="0" err="1"/>
              <a:t>clc</a:t>
            </a:r>
            <a:endParaRPr lang="en-US" altLang="ja-JP" sz="2400" dirty="0"/>
          </a:p>
          <a:p>
            <a:r>
              <a:rPr lang="en-US" altLang="ja-JP" sz="2400" dirty="0"/>
              <a:t>a=20; b=3; c=2; d=1;</a:t>
            </a:r>
          </a:p>
          <a:p>
            <a:r>
              <a:rPr lang="en-US" altLang="ja-JP" sz="2400" dirty="0"/>
              <a:t>x=0:0.1:6;</a:t>
            </a:r>
          </a:p>
          <a:p>
            <a:r>
              <a:rPr lang="en-US" altLang="ja-JP" sz="2400" dirty="0"/>
              <a:t>[</a:t>
            </a:r>
            <a:r>
              <a:rPr lang="en-US" altLang="ja-JP" sz="2400" dirty="0" err="1"/>
              <a:t>y,dy,ddy,dddy</a:t>
            </a:r>
            <a:r>
              <a:rPr lang="en-US" altLang="ja-JP" sz="2400" dirty="0"/>
              <a:t>]=</a:t>
            </a:r>
            <a:r>
              <a:rPr lang="en-US" altLang="ja-JP" sz="2400" b="1" dirty="0">
                <a:solidFill>
                  <a:srgbClr val="FF0000"/>
                </a:solidFill>
              </a:rPr>
              <a:t>d_poly3</a:t>
            </a:r>
            <a:r>
              <a:rPr lang="en-US" altLang="ja-JP" sz="2400" dirty="0"/>
              <a:t>(</a:t>
            </a:r>
            <a:r>
              <a:rPr lang="en-US" altLang="ja-JP" sz="2400" dirty="0" err="1"/>
              <a:t>a,b,c,d,x</a:t>
            </a:r>
            <a:r>
              <a:rPr lang="en-US" altLang="ja-JP" sz="2400" dirty="0"/>
              <a:t>);</a:t>
            </a:r>
          </a:p>
          <a:p>
            <a:r>
              <a:rPr lang="en-US" altLang="ja-JP" sz="2400" b="1" dirty="0">
                <a:solidFill>
                  <a:srgbClr val="FF0000"/>
                </a:solidFill>
              </a:rPr>
              <a:t>subplot(2,2,1)</a:t>
            </a:r>
          </a:p>
          <a:p>
            <a:r>
              <a:rPr lang="en-US" altLang="ja-JP" sz="2400" dirty="0"/>
              <a:t>plot(</a:t>
            </a:r>
            <a:r>
              <a:rPr lang="en-US" altLang="ja-JP" sz="2400" dirty="0" err="1"/>
              <a:t>x,y</a:t>
            </a:r>
            <a:r>
              <a:rPr lang="en-US" altLang="ja-JP" sz="2400" dirty="0"/>
              <a:t>), grid</a:t>
            </a:r>
          </a:p>
          <a:p>
            <a:r>
              <a:rPr lang="en-US" altLang="ja-JP" sz="2400" dirty="0"/>
              <a:t>title('f(x)')</a:t>
            </a:r>
          </a:p>
          <a:p>
            <a:r>
              <a:rPr lang="en-US" altLang="ja-JP" sz="2400" dirty="0"/>
              <a:t>subplot(2,2,2)</a:t>
            </a:r>
          </a:p>
          <a:p>
            <a:r>
              <a:rPr lang="en-US" altLang="ja-JP" sz="2400" dirty="0"/>
              <a:t>plot(</a:t>
            </a:r>
            <a:r>
              <a:rPr lang="en-US" altLang="ja-JP" sz="2400" dirty="0" err="1"/>
              <a:t>x,dy</a:t>
            </a:r>
            <a:r>
              <a:rPr lang="en-US" altLang="ja-JP" sz="2400" dirty="0"/>
              <a:t>), grid</a:t>
            </a:r>
          </a:p>
          <a:p>
            <a:r>
              <a:rPr lang="en-US" altLang="ja-JP" sz="2400" dirty="0"/>
              <a:t>title('</a:t>
            </a:r>
            <a:r>
              <a:rPr lang="en-US" altLang="ja-JP" sz="2400" dirty="0" err="1"/>
              <a:t>df</a:t>
            </a:r>
            <a:r>
              <a:rPr lang="en-US" altLang="ja-JP" sz="2400" dirty="0"/>
              <a:t>(x)/dx')</a:t>
            </a:r>
          </a:p>
          <a:p>
            <a:r>
              <a:rPr lang="en-US" altLang="ja-JP" sz="2400" dirty="0"/>
              <a:t>subplot(2,2,3)</a:t>
            </a:r>
          </a:p>
          <a:p>
            <a:r>
              <a:rPr lang="en-US" altLang="ja-JP" sz="2400" dirty="0"/>
              <a:t>plot(</a:t>
            </a:r>
            <a:r>
              <a:rPr lang="en-US" altLang="ja-JP" sz="2400" dirty="0" err="1"/>
              <a:t>x,ddy</a:t>
            </a:r>
            <a:r>
              <a:rPr lang="en-US" altLang="ja-JP" sz="2400" dirty="0"/>
              <a:t>), grid</a:t>
            </a:r>
          </a:p>
          <a:p>
            <a:r>
              <a:rPr lang="en-US" altLang="ja-JP" sz="2400" dirty="0"/>
              <a:t>title('</a:t>
            </a:r>
            <a:r>
              <a:rPr lang="en-US" altLang="ja-JP" sz="2400" dirty="0" err="1"/>
              <a:t>ddf</a:t>
            </a:r>
            <a:r>
              <a:rPr lang="en-US" altLang="ja-JP" sz="2400" dirty="0"/>
              <a:t>(x)/dx^2')</a:t>
            </a:r>
          </a:p>
          <a:p>
            <a:r>
              <a:rPr lang="en-US" altLang="ja-JP" sz="2400" dirty="0"/>
              <a:t>subplot(2,2,4)</a:t>
            </a:r>
          </a:p>
          <a:p>
            <a:r>
              <a:rPr lang="en-US" altLang="ja-JP" sz="2400" dirty="0"/>
              <a:t>plot(</a:t>
            </a:r>
            <a:r>
              <a:rPr lang="en-US" altLang="ja-JP" sz="2400" dirty="0" err="1"/>
              <a:t>x,dddy</a:t>
            </a:r>
            <a:r>
              <a:rPr lang="en-US" altLang="ja-JP" sz="2400" dirty="0"/>
              <a:t>), grid</a:t>
            </a:r>
            <a:endParaRPr lang="ja-JP" alt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5341577" y="4279709"/>
            <a:ext cx="6538045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r" rtl="1"/>
            <a:r>
              <a:rPr lang="en-US" altLang="ja-JP" sz="2800" dirty="0" smtClean="0">
                <a:latin typeface="Times New Roman" panose="02020603050405020304" pitchFamily="18" charset="0"/>
              </a:rPr>
              <a:t>Subplot(</a:t>
            </a:r>
            <a:r>
              <a:rPr lang="en-US" altLang="ja-JP" sz="2800" dirty="0" err="1" smtClean="0">
                <a:latin typeface="Times New Roman" panose="02020603050405020304" pitchFamily="18" charset="0"/>
              </a:rPr>
              <a:t>r,c,n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)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: لتقسيم نافذة الرسومات إلى شبكة مؤلفة من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r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 سطر و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c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 عمود.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n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: القسم من النافذة الذي يحوي الشكل.</a:t>
            </a:r>
            <a:endParaRPr lang="ja-JP" altLang="en-US" sz="2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66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678" y="293150"/>
            <a:ext cx="11126629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التوابع المعرفة من قبل المستخدم </a:t>
            </a:r>
            <a:r>
              <a:rPr lang="en-US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User-Defined Functions</a:t>
            </a:r>
            <a:endParaRPr kumimoji="1"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11</a:t>
            </a:fld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6505" y="890422"/>
            <a:ext cx="1135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توابع </a:t>
            </a:r>
            <a:r>
              <a:rPr lang="en-US" altLang="ja-JP" sz="28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M-file</a:t>
            </a:r>
            <a:r>
              <a:rPr lang="ar-SY" altLang="ja-JP" sz="28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ja-JP" sz="28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(M-file Functions)</a:t>
            </a:r>
            <a:endParaRPr lang="ja-JP" altLang="en-US" sz="2800" b="1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021" y="1413642"/>
            <a:ext cx="5805971" cy="4837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066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678" y="293150"/>
            <a:ext cx="11126629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التوابع المعرفة من قبل المستخدم </a:t>
            </a:r>
            <a:r>
              <a:rPr lang="en-US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User-Defined Functions</a:t>
            </a:r>
            <a:endParaRPr kumimoji="1"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12</a:t>
            </a:fld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6505" y="890422"/>
            <a:ext cx="1135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التوابع المجهولة </a:t>
            </a:r>
            <a:r>
              <a:rPr lang="en-US" altLang="ja-JP" sz="28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Anonymous Functions</a:t>
            </a:r>
            <a:endParaRPr lang="ja-JP" altLang="en-US" sz="2800" b="1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35665" y="1494223"/>
            <a:ext cx="10965223" cy="310854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 rtl="1"/>
            <a:r>
              <a:rPr lang="ar-SY" altLang="ja-JP" sz="2800" dirty="0" smtClean="0">
                <a:latin typeface="Times New Roman" panose="02020603050405020304" pitchFamily="18" charset="0"/>
              </a:rPr>
              <a:t>تعرف التوابع المجهولة في نافذة الأوامر أو في مستند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M-file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. ويتم حذفها عند حذف المتغيرات من فضاء العمل ياستخدام أمر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clear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.</a:t>
            </a:r>
          </a:p>
          <a:p>
            <a:pPr algn="r" rtl="1"/>
            <a:r>
              <a:rPr lang="ar-SY" altLang="ja-JP" sz="2800" dirty="0">
                <a:latin typeface="Times New Roman" panose="02020603050405020304" pitchFamily="18" charset="0"/>
              </a:rPr>
              <a:t>كيفية إنشاء تابع 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مجهول:</a:t>
            </a:r>
          </a:p>
          <a:p>
            <a:pPr rtl="1"/>
            <a:r>
              <a:rPr lang="en-US" altLang="ja-JP" sz="2800" dirty="0">
                <a:latin typeface="Times New Roman" panose="02020603050405020304" pitchFamily="18" charset="0"/>
              </a:rPr>
              <a:t>poly2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=@   (</a:t>
            </a:r>
            <a:r>
              <a:rPr lang="en-US" altLang="ja-JP" sz="2800" dirty="0">
                <a:latin typeface="Times New Roman" panose="02020603050405020304" pitchFamily="18" charset="0"/>
              </a:rPr>
              <a:t>x)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   5*x</a:t>
            </a:r>
            <a:r>
              <a:rPr lang="en-US" altLang="ja-JP" sz="2800" dirty="0">
                <a:latin typeface="Times New Roman" panose="02020603050405020304" pitchFamily="18" charset="0"/>
              </a:rPr>
              <a:t>.^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2+2*x-3</a:t>
            </a:r>
          </a:p>
          <a:p>
            <a:pPr algn="r" rtl="1"/>
            <a:r>
              <a:rPr lang="ar-SY" altLang="ja-JP" sz="2800" dirty="0" smtClean="0">
                <a:latin typeface="Times New Roman" panose="02020603050405020304" pitchFamily="18" charset="0"/>
              </a:rPr>
              <a:t>الاسم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poly2</a:t>
            </a:r>
            <a:r>
              <a:rPr lang="ar-SY" altLang="ja-JP" sz="2800" dirty="0">
                <a:latin typeface="Times New Roman" panose="02020603050405020304" pitchFamily="18" charset="0"/>
              </a:rPr>
              <a:t> 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هو مقبض التابع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Function Handle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. مقبض التابع لقب يعطى للتابع.</a:t>
            </a:r>
          </a:p>
          <a:p>
            <a:pPr algn="r" rtl="1"/>
            <a:r>
              <a:rPr lang="ar-SY" altLang="ja-JP" sz="2800" dirty="0" smtClean="0">
                <a:latin typeface="Times New Roman" panose="02020603050405020304" pitchFamily="18" charset="0"/>
              </a:rPr>
              <a:t>الرمز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@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 ينبه ماتلاب أن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poly2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 عبارة عن تابع. بعد رمز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@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 يتم سرد المدخلات ضمن أقواس عادية ومن ثم تعريف التابع.</a:t>
            </a:r>
            <a:endParaRPr lang="ja-JP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2276" y="533858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&gt;&gt; poly2(10)</a:t>
            </a:r>
          </a:p>
          <a:p>
            <a:r>
              <a:rPr lang="en-US" altLang="ja-JP" sz="2400" dirty="0" err="1">
                <a:latin typeface="Arial" panose="020B0604020202020204" pitchFamily="34" charset="0"/>
                <a:cs typeface="Arial" panose="020B0604020202020204" pitchFamily="34" charset="0"/>
              </a:rPr>
              <a:t>ans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</a:p>
          <a:p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517</a:t>
            </a:r>
            <a:endParaRPr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778128" y="4593424"/>
            <a:ext cx="30621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مثال:</a:t>
            </a:r>
            <a:endParaRPr lang="ja-JP" alt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277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678" y="293150"/>
            <a:ext cx="11126629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التوابع المعرفة من قبل المستخدم </a:t>
            </a:r>
            <a:r>
              <a:rPr lang="en-US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User-Defined Functions</a:t>
            </a:r>
            <a:endParaRPr kumimoji="1"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13</a:t>
            </a:fld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7802" y="1581209"/>
            <a:ext cx="11396395" cy="9541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 rtl="1"/>
            <a:r>
              <a:rPr lang="ar-SY" altLang="ja-JP" sz="2800" dirty="0">
                <a:latin typeface="Times New Roman" panose="02020603050405020304" pitchFamily="18" charset="0"/>
              </a:rPr>
              <a:t>للجائز البسيط المعرض لحمل مثلثي موزع شدته 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العظمى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q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 والمبين بالشكل أدناه، يعطى عزم الانعطاف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M</a:t>
            </a:r>
            <a:r>
              <a:rPr lang="en-US" altLang="ja-JP" sz="2800" baseline="-25000" dirty="0" smtClean="0">
                <a:latin typeface="Times New Roman" panose="02020603050405020304" pitchFamily="18" charset="0"/>
              </a:rPr>
              <a:t>x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 وقوة القص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Q</a:t>
            </a:r>
            <a:r>
              <a:rPr lang="en-US" altLang="ja-JP" sz="2800" baseline="-25000" dirty="0" smtClean="0">
                <a:latin typeface="Times New Roman" panose="02020603050405020304" pitchFamily="18" charset="0"/>
              </a:rPr>
              <a:t>x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 على بعد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x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 من المسند اليساري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A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 بالعلاقات التالية:</a:t>
            </a:r>
            <a:endParaRPr lang="ja-JP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9100" y="1004875"/>
            <a:ext cx="1135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مسألة:</a:t>
            </a:r>
            <a:endParaRPr lang="ja-JP" altLang="en-US" sz="2800" b="1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334" y="3473252"/>
            <a:ext cx="4454625" cy="21127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2779" y="3542538"/>
            <a:ext cx="3525058" cy="2116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975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678" y="293150"/>
            <a:ext cx="11126629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التوابع المعرفة من قبل المستخدم </a:t>
            </a:r>
            <a:r>
              <a:rPr lang="en-US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User-Defined Functions</a:t>
            </a:r>
            <a:endParaRPr kumimoji="1"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14</a:t>
            </a:fld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0092" y="939481"/>
            <a:ext cx="1135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مسألة:</a:t>
            </a:r>
            <a:endParaRPr lang="ja-JP" altLang="en-US" sz="2800" b="1" dirty="0">
              <a:solidFill>
                <a:srgbClr val="00B05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75" y="1543282"/>
            <a:ext cx="11650314" cy="18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739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678" y="293150"/>
            <a:ext cx="11126629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التوابع المعرفة من قبل المستخدم </a:t>
            </a:r>
            <a:r>
              <a:rPr lang="en-US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User-Defined Functions</a:t>
            </a:r>
            <a:endParaRPr kumimoji="1"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15</a:t>
            </a:fld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2173" y="939481"/>
            <a:ext cx="63768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/>
              <a:t>clear, close all, </a:t>
            </a:r>
            <a:r>
              <a:rPr lang="en-US" altLang="ja-JP" sz="2000" dirty="0" err="1"/>
              <a:t>clc</a:t>
            </a:r>
            <a:endParaRPr lang="en-US" altLang="ja-JP" sz="2000" dirty="0"/>
          </a:p>
          <a:p>
            <a:r>
              <a:rPr lang="en-US" altLang="ja-JP" sz="2000" dirty="0"/>
              <a:t>Mx</a:t>
            </a:r>
            <a:r>
              <a:rPr lang="en-US" altLang="ja-JP" sz="2000" dirty="0" smtClean="0"/>
              <a:t>=@ (</a:t>
            </a:r>
            <a:r>
              <a:rPr lang="en-US" altLang="ja-JP" sz="2000" dirty="0" err="1"/>
              <a:t>q,L,x</a:t>
            </a:r>
            <a:r>
              <a:rPr lang="en-US" altLang="ja-JP" sz="2000" dirty="0"/>
              <a:t>) </a:t>
            </a:r>
            <a:r>
              <a:rPr lang="en-US" altLang="ja-JP" sz="2000" dirty="0" smtClean="0"/>
              <a:t>  0.167*q*x</a:t>
            </a:r>
            <a:r>
              <a:rPr lang="en-US" altLang="ja-JP" sz="2000" dirty="0"/>
              <a:t>.*(L^2-x.^2)/L;</a:t>
            </a:r>
          </a:p>
          <a:p>
            <a:r>
              <a:rPr lang="en-US" altLang="ja-JP" sz="2000" dirty="0"/>
              <a:t>Qx=@(</a:t>
            </a:r>
            <a:r>
              <a:rPr lang="en-US" altLang="ja-JP" sz="2000" dirty="0" err="1"/>
              <a:t>q,L,x</a:t>
            </a:r>
            <a:r>
              <a:rPr lang="en-US" altLang="ja-JP" sz="2000" dirty="0"/>
              <a:t>) </a:t>
            </a:r>
            <a:r>
              <a:rPr lang="en-US" altLang="ja-JP" sz="2000" dirty="0" smtClean="0"/>
              <a:t>    0.5*q*L</a:t>
            </a:r>
            <a:r>
              <a:rPr lang="en-US" altLang="ja-JP" sz="2000" dirty="0"/>
              <a:t>*(1-2*x/L);</a:t>
            </a:r>
          </a:p>
          <a:p>
            <a:r>
              <a:rPr lang="en-US" altLang="ja-JP" sz="2000" dirty="0"/>
              <a:t>q=15; L=4; x=0:L/100:L;</a:t>
            </a:r>
          </a:p>
          <a:p>
            <a:r>
              <a:rPr lang="en-US" altLang="ja-JP" sz="2000" dirty="0"/>
              <a:t>figure('</a:t>
            </a:r>
            <a:r>
              <a:rPr lang="en-US" altLang="ja-JP" sz="2000" dirty="0" err="1"/>
              <a:t>Units','centimeters</a:t>
            </a:r>
            <a:r>
              <a:rPr lang="en-US" altLang="ja-JP" sz="2000" dirty="0"/>
              <a:t> ','Position',[10,5,15,12])</a:t>
            </a:r>
          </a:p>
          <a:p>
            <a:r>
              <a:rPr lang="en-US" altLang="ja-JP" sz="2000" dirty="0"/>
              <a:t>subplot(2,1,1)</a:t>
            </a:r>
          </a:p>
          <a:p>
            <a:r>
              <a:rPr lang="en-US" altLang="ja-JP" sz="2000" dirty="0"/>
              <a:t>plot(</a:t>
            </a:r>
            <a:r>
              <a:rPr lang="en-US" altLang="ja-JP" sz="2000" dirty="0" err="1"/>
              <a:t>x,Mx</a:t>
            </a:r>
            <a:r>
              <a:rPr lang="en-US" altLang="ja-JP" sz="2000" dirty="0"/>
              <a:t>(</a:t>
            </a:r>
            <a:r>
              <a:rPr lang="en-US" altLang="ja-JP" sz="2000" dirty="0" err="1"/>
              <a:t>q,L,x</a:t>
            </a:r>
            <a:r>
              <a:rPr lang="en-US" altLang="ja-JP" sz="2000" dirty="0"/>
              <a:t>),'-b','LineWidth',1.5),grid</a:t>
            </a:r>
          </a:p>
          <a:p>
            <a:r>
              <a:rPr lang="en-US" altLang="ja-JP" sz="2000" dirty="0"/>
              <a:t>title('Bending Moment Diagram')</a:t>
            </a:r>
          </a:p>
          <a:p>
            <a:r>
              <a:rPr lang="en-US" altLang="ja-JP" sz="2000" dirty="0" err="1"/>
              <a:t>ylabel</a:t>
            </a:r>
            <a:r>
              <a:rPr lang="en-US" altLang="ja-JP" sz="2000" dirty="0"/>
              <a:t>('</a:t>
            </a:r>
            <a:r>
              <a:rPr lang="en-US" altLang="ja-JP" sz="2000" dirty="0" err="1"/>
              <a:t>M_x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kN.m</a:t>
            </a:r>
            <a:r>
              <a:rPr lang="en-US" altLang="ja-JP" sz="2000" dirty="0"/>
              <a:t>')</a:t>
            </a:r>
          </a:p>
          <a:p>
            <a:r>
              <a:rPr lang="en-US" altLang="ja-JP" sz="2000" dirty="0"/>
              <a:t>subplot(2,1,2)</a:t>
            </a:r>
          </a:p>
          <a:p>
            <a:r>
              <a:rPr lang="en-US" altLang="ja-JP" sz="2000" dirty="0"/>
              <a:t>plot(</a:t>
            </a:r>
            <a:r>
              <a:rPr lang="en-US" altLang="ja-JP" sz="2000" dirty="0" err="1"/>
              <a:t>x,Qx</a:t>
            </a:r>
            <a:r>
              <a:rPr lang="en-US" altLang="ja-JP" sz="2000" dirty="0"/>
              <a:t>(</a:t>
            </a:r>
            <a:r>
              <a:rPr lang="en-US" altLang="ja-JP" sz="2000" dirty="0" err="1"/>
              <a:t>q,L,x</a:t>
            </a:r>
            <a:r>
              <a:rPr lang="en-US" altLang="ja-JP" sz="2000" dirty="0"/>
              <a:t>),'-r','LineWidth',1.5),grid</a:t>
            </a:r>
          </a:p>
          <a:p>
            <a:r>
              <a:rPr lang="en-US" altLang="ja-JP" sz="2000" dirty="0"/>
              <a:t>title('Shearing Force Diagram')</a:t>
            </a:r>
          </a:p>
          <a:p>
            <a:r>
              <a:rPr lang="en-US" altLang="ja-JP" sz="2000" dirty="0" err="1"/>
              <a:t>xlabel</a:t>
            </a:r>
            <a:r>
              <a:rPr lang="en-US" altLang="ja-JP" sz="2000" dirty="0"/>
              <a:t>('distance x, m')</a:t>
            </a:r>
          </a:p>
          <a:p>
            <a:r>
              <a:rPr lang="en-US" altLang="ja-JP" sz="2000" dirty="0" err="1"/>
              <a:t>ylabel</a:t>
            </a:r>
            <a:r>
              <a:rPr lang="en-US" altLang="ja-JP" sz="2000" dirty="0"/>
              <a:t>('</a:t>
            </a:r>
            <a:r>
              <a:rPr lang="en-US" altLang="ja-JP" sz="2000" dirty="0" err="1"/>
              <a:t>Q_x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kN</a:t>
            </a:r>
            <a:r>
              <a:rPr lang="en-US" altLang="ja-JP" sz="2000" dirty="0"/>
              <a:t>')</a:t>
            </a:r>
            <a:endParaRPr lang="ja-JP" alt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1502" y="1348550"/>
            <a:ext cx="5519692" cy="452062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774879" y="5490093"/>
            <a:ext cx="3502113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Position[left, bottom, width, height]</a:t>
            </a:r>
            <a:endParaRPr lang="ar-SY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74022" y="6008832"/>
            <a:ext cx="45499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txBody>
          <a:bodyPr wrap="none">
            <a:spAutoFit/>
          </a:bodyPr>
          <a:lstStyle/>
          <a:p>
            <a:r>
              <a:rPr lang="ar-SY" dirty="0"/>
              <a:t>Units       inches | centimeters | {</a:t>
            </a:r>
            <a:r>
              <a:rPr lang="ar-SY" dirty="0" smtClean="0"/>
              <a:t>normalized} |</a:t>
            </a:r>
            <a:r>
              <a:rPr lang="ar-SY" dirty="0"/>
              <a:t> </a:t>
            </a:r>
            <a:br>
              <a:rPr lang="ar-SY" dirty="0"/>
            </a:br>
            <a:r>
              <a:rPr lang="ar-SY" dirty="0"/>
              <a:t>   </a:t>
            </a:r>
            <a:r>
              <a:rPr lang="ar-SY" dirty="0" smtClean="0"/>
              <a:t>   </a:t>
            </a:r>
            <a:r>
              <a:rPr lang="ar-SY" dirty="0"/>
              <a:t>        points | pixels | characters </a:t>
            </a:r>
          </a:p>
        </p:txBody>
      </p:sp>
    </p:spTree>
    <p:extLst>
      <p:ext uri="{BB962C8B-B14F-4D97-AF65-F5344CB8AC3E}">
        <p14:creationId xmlns:p14="http://schemas.microsoft.com/office/powerpoint/2010/main" val="3344376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678" y="293150"/>
            <a:ext cx="11126629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حل جملة معادلات خطية </a:t>
            </a:r>
            <a:r>
              <a:rPr lang="en-US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 of system of linear equation</a:t>
            </a:r>
            <a:endParaRPr kumimoji="1"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2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6507" y="1273411"/>
            <a:ext cx="1135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dirty="0" smtClean="0">
                <a:latin typeface="Times New Roman" panose="02020603050405020304" pitchFamily="18" charset="0"/>
              </a:rPr>
              <a:t>ليكن لدينا جملة المعادلات الخطية التالية بثلاثة مجاهيل</a:t>
            </a:r>
            <a:endParaRPr lang="ja-JP" alt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506" y="1189485"/>
            <a:ext cx="2879519" cy="139759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047462" y="3641887"/>
            <a:ext cx="78393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dirty="0" smtClean="0">
                <a:latin typeface="Times New Roman" panose="02020603050405020304" pitchFamily="18" charset="0"/>
              </a:rPr>
              <a:t>الشكل المصفوفي:</a:t>
            </a:r>
            <a:endParaRPr lang="ja-JP" alt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644" y="2977752"/>
            <a:ext cx="6107055" cy="159804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0558" y="4924417"/>
            <a:ext cx="1297295" cy="59642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6719" y="4848217"/>
            <a:ext cx="1522768" cy="596660"/>
          </a:xfrm>
          <a:prstGeom prst="rect">
            <a:avLst/>
          </a:prstGeom>
        </p:spPr>
      </p:pic>
      <p:sp>
        <p:nvSpPr>
          <p:cNvPr id="14" name="Right Arrow 13"/>
          <p:cNvSpPr/>
          <p:nvPr/>
        </p:nvSpPr>
        <p:spPr>
          <a:xfrm>
            <a:off x="5927338" y="5078136"/>
            <a:ext cx="476250" cy="2983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5747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678" y="293150"/>
            <a:ext cx="11126629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حل جملة معادلات خطية </a:t>
            </a:r>
            <a:r>
              <a:rPr lang="en-US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 of system of linear equation</a:t>
            </a:r>
            <a:endParaRPr kumimoji="1"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3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6505" y="890422"/>
            <a:ext cx="1135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الحل باستخدام قلب المصفوفات </a:t>
            </a:r>
            <a:r>
              <a:rPr lang="en-US" altLang="ja-JP" sz="28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Matrix Inverse</a:t>
            </a:r>
            <a:endParaRPr lang="ja-JP" altLang="en-US" sz="2800" b="1" dirty="0">
              <a:solidFill>
                <a:srgbClr val="00B0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0992" y="1241229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2400" dirty="0"/>
              <a:t>&gt;&gt; A=[3 2 -1;-1 3 2;1 -1 -1];</a:t>
            </a:r>
          </a:p>
          <a:p>
            <a:r>
              <a:rPr lang="en-US" altLang="ja-JP" sz="2400" dirty="0"/>
              <a:t>&gt;&gt; b=[10; 5; -1];</a:t>
            </a:r>
          </a:p>
          <a:p>
            <a:r>
              <a:rPr lang="en-US" altLang="ja-JP" sz="2400" dirty="0"/>
              <a:t>&gt;&gt; </a:t>
            </a:r>
            <a:r>
              <a:rPr lang="en-US" altLang="ja-JP" sz="2400" b="1" dirty="0">
                <a:solidFill>
                  <a:srgbClr val="FF0000"/>
                </a:solidFill>
              </a:rPr>
              <a:t>x=</a:t>
            </a:r>
            <a:r>
              <a:rPr lang="en-US" altLang="ja-JP" sz="2400" b="1" dirty="0" err="1">
                <a:solidFill>
                  <a:srgbClr val="FF0000"/>
                </a:solidFill>
              </a:rPr>
              <a:t>inv</a:t>
            </a:r>
            <a:r>
              <a:rPr lang="en-US" altLang="ja-JP" sz="2400" b="1" dirty="0">
                <a:solidFill>
                  <a:srgbClr val="FF0000"/>
                </a:solidFill>
              </a:rPr>
              <a:t>(A)*b</a:t>
            </a:r>
          </a:p>
          <a:p>
            <a:r>
              <a:rPr lang="en-US" altLang="ja-JP" sz="2400" dirty="0"/>
              <a:t>x =</a:t>
            </a:r>
          </a:p>
          <a:p>
            <a:r>
              <a:rPr lang="en-US" altLang="ja-JP" sz="2400" dirty="0"/>
              <a:t>-2.0000</a:t>
            </a:r>
          </a:p>
          <a:p>
            <a:r>
              <a:rPr lang="en-US" altLang="ja-JP" sz="2400" dirty="0"/>
              <a:t>5.0000</a:t>
            </a:r>
          </a:p>
          <a:p>
            <a:r>
              <a:rPr lang="en-US" altLang="ja-JP" sz="2400" dirty="0"/>
              <a:t>-6.0000</a:t>
            </a:r>
          </a:p>
          <a:p>
            <a:pPr algn="r"/>
            <a:r>
              <a:rPr lang="ar-SY" altLang="ja-JP" sz="2400" b="1" dirty="0">
                <a:solidFill>
                  <a:srgbClr val="FF0000"/>
                </a:solidFill>
              </a:rPr>
              <a:t>أو بطريقة أخرى:</a:t>
            </a:r>
          </a:p>
          <a:p>
            <a:r>
              <a:rPr lang="ar-SY" altLang="ja-JP" sz="2400" dirty="0"/>
              <a:t>&gt;&gt; </a:t>
            </a:r>
            <a:r>
              <a:rPr lang="en-US" altLang="ja-JP" sz="2400" dirty="0"/>
              <a:t>A=[3 2 -1;-1 3 2;1 -1 -1];</a:t>
            </a:r>
          </a:p>
          <a:p>
            <a:r>
              <a:rPr lang="en-US" altLang="ja-JP" sz="2400" dirty="0"/>
              <a:t>&gt;&gt; b=[10; 5; -1];</a:t>
            </a:r>
          </a:p>
          <a:p>
            <a:r>
              <a:rPr lang="en-US" altLang="ja-JP" sz="2400" dirty="0"/>
              <a:t>&gt;&gt; </a:t>
            </a:r>
            <a:r>
              <a:rPr lang="en-US" altLang="ja-JP" sz="2400" b="1" dirty="0">
                <a:solidFill>
                  <a:srgbClr val="FF0000"/>
                </a:solidFill>
              </a:rPr>
              <a:t>x=A^-1*b</a:t>
            </a:r>
          </a:p>
          <a:p>
            <a:r>
              <a:rPr lang="en-US" altLang="ja-JP" sz="2400" dirty="0"/>
              <a:t>x =</a:t>
            </a:r>
          </a:p>
          <a:p>
            <a:r>
              <a:rPr lang="en-US" altLang="ja-JP" sz="2400" dirty="0"/>
              <a:t>-2.0000</a:t>
            </a:r>
          </a:p>
          <a:p>
            <a:r>
              <a:rPr lang="en-US" altLang="ja-JP" sz="2400" dirty="0"/>
              <a:t>5.0000</a:t>
            </a:r>
          </a:p>
          <a:p>
            <a:r>
              <a:rPr lang="en-US" altLang="ja-JP" sz="2400" dirty="0"/>
              <a:t>-</a:t>
            </a:r>
            <a:r>
              <a:rPr lang="en-US" altLang="ja-JP" sz="2400" dirty="0" smtClean="0"/>
              <a:t>6.0000</a:t>
            </a:r>
            <a:endParaRPr lang="ja-JP" alt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4951142" y="4928082"/>
            <a:ext cx="6889163" cy="95410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r" rtl="1"/>
            <a:r>
              <a:rPr lang="ar-SY" altLang="ja-JP" sz="2800" dirty="0">
                <a:latin typeface="Times New Roman" panose="02020603050405020304" pitchFamily="18" charset="0"/>
              </a:rPr>
              <a:t>هذه الطريقة ليس ذات كفاءة عالية و يمكن أن ينتج عنها أخطاء تقريب زائدة. لذا ينصح بتجنب استخدام هذه الطريقة</a:t>
            </a:r>
            <a:endParaRPr lang="ja-JP" altLang="en-US" sz="2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071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678" y="293150"/>
            <a:ext cx="11126629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حل جملة معادلات خطية </a:t>
            </a:r>
            <a:r>
              <a:rPr lang="en-US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 of system of linear equation</a:t>
            </a:r>
            <a:endParaRPr kumimoji="1"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4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6505" y="890422"/>
            <a:ext cx="1135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الحل باستخدام التقسيم الأيسر للمصفوفات </a:t>
            </a:r>
            <a:r>
              <a:rPr lang="en-US" altLang="ja-JP" sz="28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Matrix left division</a:t>
            </a:r>
            <a:endParaRPr lang="ja-JP" altLang="en-US" sz="2800" b="1" dirty="0">
              <a:solidFill>
                <a:srgbClr val="00B05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5327" y="1536752"/>
            <a:ext cx="11594978" cy="9541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 rtl="1"/>
            <a:r>
              <a:rPr lang="ar-SY" altLang="ja-JP" sz="2800" dirty="0" smtClean="0">
                <a:latin typeface="Times New Roman" panose="02020603050405020304" pitchFamily="18" charset="0"/>
              </a:rPr>
              <a:t>تعتمد هذه الطريقة على حذف غوص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Gaussian Elimination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 .</a:t>
            </a:r>
          </a:p>
          <a:p>
            <a:pPr algn="r" rtl="1"/>
            <a:r>
              <a:rPr lang="ar-SY" altLang="ja-JP" sz="2800" dirty="0" smtClean="0">
                <a:latin typeface="Times New Roman" panose="02020603050405020304" pitchFamily="18" charset="0"/>
              </a:rPr>
              <a:t>الرمز المستخدم في ماتلاب هو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backslash(\)</a:t>
            </a:r>
            <a:endParaRPr lang="ja-JP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6504" y="2613969"/>
            <a:ext cx="461712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ja-JP" sz="2400" dirty="0"/>
              <a:t>&gt;&gt; A=[3 2 -1;-1 3 2;1 -1 -1];</a:t>
            </a:r>
          </a:p>
          <a:p>
            <a:r>
              <a:rPr lang="pt-BR" altLang="ja-JP" sz="2400" dirty="0"/>
              <a:t>&gt;&gt; b=[10; 5; -1];</a:t>
            </a:r>
          </a:p>
          <a:p>
            <a:r>
              <a:rPr lang="pt-BR" altLang="ja-JP" sz="2400" dirty="0"/>
              <a:t>&gt;&gt; </a:t>
            </a:r>
            <a:r>
              <a:rPr lang="pt-BR" altLang="ja-JP" sz="2400" b="1" dirty="0">
                <a:solidFill>
                  <a:srgbClr val="FF0000"/>
                </a:solidFill>
              </a:rPr>
              <a:t>x=A\b</a:t>
            </a:r>
          </a:p>
          <a:p>
            <a:r>
              <a:rPr lang="pt-BR" altLang="ja-JP" sz="2400" dirty="0"/>
              <a:t>x =</a:t>
            </a:r>
          </a:p>
          <a:p>
            <a:r>
              <a:rPr lang="pt-BR" altLang="ja-JP" sz="2400" dirty="0"/>
              <a:t>-2.0000</a:t>
            </a:r>
          </a:p>
          <a:p>
            <a:r>
              <a:rPr lang="pt-BR" altLang="ja-JP" sz="2400" dirty="0"/>
              <a:t>5.0000</a:t>
            </a:r>
          </a:p>
          <a:p>
            <a:r>
              <a:rPr lang="pt-BR" altLang="ja-JP" sz="2400" dirty="0"/>
              <a:t>-6.0000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74105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678" y="293150"/>
            <a:ext cx="11126629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حل جملة معادلات خطية </a:t>
            </a:r>
            <a:r>
              <a:rPr lang="en-US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 of system of linear equation</a:t>
            </a:r>
            <a:endParaRPr kumimoji="1"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5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6505" y="890422"/>
            <a:ext cx="1135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مثال:</a:t>
            </a:r>
            <a:endParaRPr lang="ja-JP" altLang="en-US" sz="2800" b="1" dirty="0">
              <a:solidFill>
                <a:srgbClr val="00B05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55313" y="1536752"/>
            <a:ext cx="7884992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 rtl="1"/>
            <a:r>
              <a:rPr lang="ar-SY" altLang="ja-JP" sz="2800" dirty="0">
                <a:latin typeface="Times New Roman" panose="02020603050405020304" pitchFamily="18" charset="0"/>
              </a:rPr>
              <a:t>ليكن لدينا الجائز الشبكي المقرر سكونياً و 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المبين بالشكل </a:t>
            </a:r>
            <a:r>
              <a:rPr lang="ar-SY" altLang="ja-JP" sz="2800" dirty="0">
                <a:latin typeface="Times New Roman" panose="02020603050405020304" pitchFamily="18" charset="0"/>
              </a:rPr>
              <a:t>جانباً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503" y="890422"/>
            <a:ext cx="3326857" cy="26730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9182" y="2183082"/>
            <a:ext cx="2441124" cy="5142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r="23391" b="35220"/>
          <a:stretch/>
        </p:blipFill>
        <p:spPr>
          <a:xfrm>
            <a:off x="5140613" y="2208171"/>
            <a:ext cx="3620615" cy="4478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13469" y="2711963"/>
            <a:ext cx="5231889" cy="107921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13469" y="3832455"/>
            <a:ext cx="4163886" cy="102286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13469" y="4973942"/>
            <a:ext cx="3655144" cy="87493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8"/>
          <a:srcRect r="11453"/>
          <a:stretch/>
        </p:blipFill>
        <p:spPr>
          <a:xfrm>
            <a:off x="486503" y="3739827"/>
            <a:ext cx="5574055" cy="1867363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 rot="10800000">
            <a:off x="6163405" y="4343885"/>
            <a:ext cx="492642" cy="401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3036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678" y="293150"/>
            <a:ext cx="11126629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حل جملة معادلات خطية </a:t>
            </a:r>
            <a:r>
              <a:rPr lang="en-US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 of system of linear equation</a:t>
            </a:r>
            <a:endParaRPr kumimoji="1"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6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6505" y="890422"/>
            <a:ext cx="1135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مثال:</a:t>
            </a:r>
            <a:endParaRPr lang="ja-JP" altLang="en-US" sz="2800" b="1" dirty="0">
              <a:solidFill>
                <a:srgbClr val="00B05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9182" y="2183082"/>
            <a:ext cx="2441124" cy="5142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r="23391" b="35220"/>
          <a:stretch/>
        </p:blipFill>
        <p:spPr>
          <a:xfrm>
            <a:off x="8301687" y="2754044"/>
            <a:ext cx="3620615" cy="447852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301615" y="875981"/>
            <a:ext cx="736812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ja-JP" sz="2000" dirty="0" err="1">
                <a:latin typeface="Arial" panose="020B0604020202020204" pitchFamily="34" charset="0"/>
                <a:cs typeface="Arial" panose="020B0604020202020204" pitchFamily="34" charset="0"/>
              </a:rPr>
              <a:t>clear,clc</a:t>
            </a:r>
            <a:endParaRPr lang="en-GB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F=input('Enter the value of F: ');</a:t>
            </a:r>
          </a:p>
          <a:p>
            <a:r>
              <a:rPr lang="en-GB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a=input('Enter the value of alpha in degrees: ');</a:t>
            </a:r>
          </a:p>
          <a:p>
            <a:r>
              <a:rPr lang="en-GB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t1=input('Enter the value of theta_1 in degrees: ');</a:t>
            </a:r>
          </a:p>
          <a:p>
            <a:r>
              <a:rPr lang="en-GB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t2=input('Enter the value of theta_2 in degrees: ');</a:t>
            </a:r>
          </a:p>
          <a:p>
            <a:r>
              <a:rPr lang="en-GB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A=[-</a:t>
            </a:r>
            <a:r>
              <a:rPr lang="en-GB" altLang="ja-JP" sz="2000" dirty="0" err="1">
                <a:latin typeface="Arial" panose="020B0604020202020204" pitchFamily="34" charset="0"/>
                <a:cs typeface="Arial" panose="020B0604020202020204" pitchFamily="34" charset="0"/>
              </a:rPr>
              <a:t>cosd</a:t>
            </a:r>
            <a:r>
              <a:rPr lang="en-GB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(t1) 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altLang="ja-JP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cosd</a:t>
            </a:r>
            <a:r>
              <a:rPr lang="en-GB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(t2</a:t>
            </a:r>
            <a:r>
              <a:rPr lang="en-GB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GB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0   0   0   0;</a:t>
            </a:r>
          </a:p>
          <a:p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-</a:t>
            </a:r>
            <a:r>
              <a:rPr lang="en-US" altLang="ja-JP" sz="2000" dirty="0" err="1">
                <a:latin typeface="Arial" panose="020B0604020202020204" pitchFamily="34" charset="0"/>
                <a:cs typeface="Arial" panose="020B0604020202020204" pitchFamily="34" charset="0"/>
              </a:rPr>
              <a:t>sind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(t1) 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-</a:t>
            </a:r>
            <a:r>
              <a:rPr lang="en-US" altLang="ja-JP" sz="2000" dirty="0" err="1">
                <a:latin typeface="Arial" panose="020B0604020202020204" pitchFamily="34" charset="0"/>
                <a:cs typeface="Arial" panose="020B0604020202020204" pitchFamily="34" charset="0"/>
              </a:rPr>
              <a:t>sind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(t2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 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0   0   0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altLang="ja-JP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cosd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(t1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0          1  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0   0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altLang="ja-JP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sind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(t1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0          0   0   1   0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0       -</a:t>
            </a:r>
            <a:r>
              <a:rPr lang="en-US" altLang="ja-JP" sz="2000" dirty="0" err="1">
                <a:latin typeface="Arial" panose="020B0604020202020204" pitchFamily="34" charset="0"/>
                <a:cs typeface="Arial" panose="020B0604020202020204" pitchFamily="34" charset="0"/>
              </a:rPr>
              <a:t>cosd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(t2) 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-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0  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0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0         </a:t>
            </a:r>
            <a:r>
              <a:rPr lang="en-US" altLang="ja-JP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sind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(t2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0   0   0  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1];</a:t>
            </a:r>
          </a:p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b=[F*</a:t>
            </a:r>
            <a:r>
              <a:rPr lang="en-US" altLang="ja-JP" sz="2000" dirty="0" err="1">
                <a:latin typeface="Arial" panose="020B0604020202020204" pitchFamily="34" charset="0"/>
                <a:cs typeface="Arial" panose="020B0604020202020204" pitchFamily="34" charset="0"/>
              </a:rPr>
              <a:t>cosd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(a); F*</a:t>
            </a:r>
            <a:r>
              <a:rPr lang="en-US" altLang="ja-JP" sz="2000" dirty="0" err="1">
                <a:latin typeface="Arial" panose="020B0604020202020204" pitchFamily="34" charset="0"/>
                <a:cs typeface="Arial" panose="020B0604020202020204" pitchFamily="34" charset="0"/>
              </a:rPr>
              <a:t>sind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(a); 0; 0; 0; 0];</a:t>
            </a:r>
          </a:p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x=A\b;</a:t>
            </a:r>
          </a:p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fprintf(' F1 = %5.2f\</a:t>
            </a:r>
            <a:r>
              <a:rPr lang="en-US" altLang="ja-JP" sz="2000" dirty="0" err="1">
                <a:latin typeface="Arial" panose="020B0604020202020204" pitchFamily="34" charset="0"/>
                <a:cs typeface="Arial" panose="020B0604020202020204" pitchFamily="34" charset="0"/>
              </a:rPr>
              <a:t>n',x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(1))</a:t>
            </a:r>
          </a:p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fprintf(' F2 = %5.2f\</a:t>
            </a:r>
            <a:r>
              <a:rPr lang="en-US" altLang="ja-JP" sz="2000" dirty="0" err="1">
                <a:latin typeface="Arial" panose="020B0604020202020204" pitchFamily="34" charset="0"/>
                <a:cs typeface="Arial" panose="020B0604020202020204" pitchFamily="34" charset="0"/>
              </a:rPr>
              <a:t>n',x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(2))</a:t>
            </a:r>
          </a:p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fprintf(' F3 = %5.2f\</a:t>
            </a:r>
            <a:r>
              <a:rPr lang="en-US" altLang="ja-JP" sz="2000" dirty="0" err="1">
                <a:latin typeface="Arial" panose="020B0604020202020204" pitchFamily="34" charset="0"/>
                <a:cs typeface="Arial" panose="020B0604020202020204" pitchFamily="34" charset="0"/>
              </a:rPr>
              <a:t>n',x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(3))</a:t>
            </a:r>
          </a:p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fprintf(' X2 = %5.2f\</a:t>
            </a:r>
            <a:r>
              <a:rPr lang="en-US" altLang="ja-JP" sz="2000" dirty="0" err="1">
                <a:latin typeface="Arial" panose="020B0604020202020204" pitchFamily="34" charset="0"/>
                <a:cs typeface="Arial" panose="020B0604020202020204" pitchFamily="34" charset="0"/>
              </a:rPr>
              <a:t>n',x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(4))</a:t>
            </a:r>
          </a:p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fprintf(' Y2 = %5.2f\</a:t>
            </a:r>
            <a:r>
              <a:rPr lang="en-US" altLang="ja-JP" sz="2000" dirty="0" err="1">
                <a:latin typeface="Arial" panose="020B0604020202020204" pitchFamily="34" charset="0"/>
                <a:cs typeface="Arial" panose="020B0604020202020204" pitchFamily="34" charset="0"/>
              </a:rPr>
              <a:t>n',x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(5))</a:t>
            </a:r>
          </a:p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fprintf(' Y3 = %5.2f\</a:t>
            </a:r>
            <a:r>
              <a:rPr lang="en-US" altLang="ja-JP" sz="2000" dirty="0" err="1">
                <a:latin typeface="Arial" panose="020B0604020202020204" pitchFamily="34" charset="0"/>
                <a:cs typeface="Arial" panose="020B0604020202020204" pitchFamily="34" charset="0"/>
              </a:rPr>
              <a:t>n',x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(6))</a:t>
            </a:r>
            <a:endParaRPr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48825" y="3674344"/>
            <a:ext cx="516501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Enter the value of F: 50</a:t>
            </a:r>
          </a:p>
          <a:p>
            <a:r>
              <a:rPr lang="en-GB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Enter the value of alpha in degrees: 90</a:t>
            </a:r>
          </a:p>
          <a:p>
            <a:r>
              <a:rPr lang="en-GB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Enter the value of theta_1 in degrees: 30</a:t>
            </a:r>
          </a:p>
          <a:p>
            <a:r>
              <a:rPr lang="en-GB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Enter the value of theta_2 in degrees: 30</a:t>
            </a:r>
          </a:p>
          <a:p>
            <a:r>
              <a:rPr lang="en-GB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F1 = -50.00</a:t>
            </a:r>
          </a:p>
          <a:p>
            <a:r>
              <a:rPr lang="en-GB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F2 = -50.00</a:t>
            </a:r>
          </a:p>
          <a:p>
            <a:r>
              <a:rPr lang="en-GB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F3 = 43.30</a:t>
            </a:r>
          </a:p>
          <a:p>
            <a:r>
              <a:rPr lang="en-GB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X2 = 0.00</a:t>
            </a:r>
          </a:p>
          <a:p>
            <a:r>
              <a:rPr lang="en-GB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Y2 = 25.00</a:t>
            </a:r>
          </a:p>
          <a:p>
            <a:r>
              <a:rPr lang="en-GB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Y3 = 25.00</a:t>
            </a:r>
            <a:endParaRPr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058400" y="3280125"/>
            <a:ext cx="11899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النتائج:</a:t>
            </a:r>
            <a:endParaRPr lang="ja-JP" alt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86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678" y="293150"/>
            <a:ext cx="11126629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التوابع المعرفة من قبل المستخدم </a:t>
            </a:r>
            <a:r>
              <a:rPr lang="en-US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User-Defined Functions</a:t>
            </a:r>
            <a:endParaRPr kumimoji="1"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7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6505" y="890422"/>
            <a:ext cx="1135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توابع </a:t>
            </a:r>
            <a:r>
              <a:rPr lang="en-US" altLang="ja-JP" sz="28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M-file</a:t>
            </a:r>
            <a:r>
              <a:rPr lang="ar-SY" altLang="ja-JP" sz="28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ja-JP" sz="28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(M-file Functions)</a:t>
            </a:r>
            <a:endParaRPr lang="ja-JP" altLang="en-US" sz="2800" b="1" dirty="0">
              <a:solidFill>
                <a:srgbClr val="00B05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3794" y="1536752"/>
            <a:ext cx="12010426" cy="9541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 rtl="1"/>
            <a:r>
              <a:rPr lang="ar-SY" altLang="ja-JP" sz="2800" dirty="0" smtClean="0">
                <a:latin typeface="Times New Roman" panose="02020603050405020304" pitchFamily="18" charset="0"/>
              </a:rPr>
              <a:t>التابع هو عبارة عن كود برمجي يقبل مدخلات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Input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 من المستخدم، ويؤمن مخرجات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Output</a:t>
            </a:r>
            <a:r>
              <a:rPr lang="ar-SY" altLang="ja-JP" sz="2800" dirty="0">
                <a:latin typeface="Times New Roman" panose="02020603050405020304" pitchFamily="18" charset="0"/>
              </a:rPr>
              <a:t> للبرنامج. تسمح لنا التوابع بتجنب إعادة كتابة نفس الكود البرمجي للحسابات التي ستنجز 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بشكل متكرر</a:t>
            </a:r>
            <a:r>
              <a:rPr lang="ar-SY" altLang="ja-JP" sz="2800" dirty="0">
                <a:latin typeface="Times New Roman" panose="02020603050405020304" pitchFamily="18" charset="0"/>
              </a:rPr>
              <a:t>.</a:t>
            </a:r>
            <a:endParaRPr lang="ja-JP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794" y="2610616"/>
            <a:ext cx="12010426" cy="9541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 rtl="1"/>
            <a:r>
              <a:rPr lang="ar-SY" altLang="ja-JP" sz="2800" dirty="0">
                <a:latin typeface="Times New Roman" panose="02020603050405020304" pitchFamily="18" charset="0"/>
              </a:rPr>
              <a:t>تخزن التوابع في ملفات 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تدعى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M-file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 ويمكن الوصول إليها ضمن البرنامج اذا كانت مخزنة ضمن المجلد الحالي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Current Folder</a:t>
            </a:r>
            <a:r>
              <a:rPr lang="ar-SY" altLang="ja-JP" sz="2800" dirty="0">
                <a:latin typeface="Times New Roman" panose="02020603050405020304" pitchFamily="18" charset="0"/>
              </a:rPr>
              <a:t> 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أو ضمن مسار البحث الخاص ببرنامج </a:t>
            </a:r>
            <a:r>
              <a:rPr lang="en-US" altLang="ja-JP" sz="2800" dirty="0" err="1" smtClean="0">
                <a:latin typeface="Times New Roman" panose="02020603050405020304" pitchFamily="18" charset="0"/>
              </a:rPr>
              <a:t>Matlab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(</a:t>
            </a:r>
            <a:r>
              <a:rPr lang="en-US" altLang="ja-JP" sz="2800" dirty="0" err="1" smtClean="0">
                <a:latin typeface="Times New Roman" panose="02020603050405020304" pitchFamily="18" charset="0"/>
              </a:rPr>
              <a:t>Matlab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 search Path)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.</a:t>
            </a:r>
            <a:endParaRPr lang="ja-JP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7142" y="3731108"/>
            <a:ext cx="11682113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 rtl="1"/>
            <a:r>
              <a:rPr lang="ar-SY" altLang="ja-JP" sz="2800" dirty="0">
                <a:latin typeface="Times New Roman" panose="02020603050405020304" pitchFamily="18" charset="0"/>
              </a:rPr>
              <a:t>الصيغة المستخدمة لكتابة التابع هي على الشكل التالي:</a:t>
            </a:r>
            <a:endParaRPr lang="ja-JP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7142" y="4420713"/>
            <a:ext cx="107219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ja-JP" sz="2800" dirty="0"/>
              <a:t>function [output1, output2, …]=</a:t>
            </a:r>
            <a:r>
              <a:rPr lang="en-GB" altLang="ja-JP" sz="2800" dirty="0" err="1"/>
              <a:t>func_name</a:t>
            </a:r>
            <a:r>
              <a:rPr lang="en-GB" altLang="ja-JP" sz="2800" dirty="0"/>
              <a:t>(input1, input2, …)</a:t>
            </a:r>
          </a:p>
          <a:p>
            <a:r>
              <a:rPr lang="en-GB" altLang="ja-JP" sz="2800" dirty="0"/>
              <a:t>% comments returned when the help function is queried</a:t>
            </a:r>
          </a:p>
          <a:p>
            <a:r>
              <a:rPr lang="en-GB" altLang="ja-JP" sz="2800" dirty="0"/>
              <a:t>% from the command </a:t>
            </a:r>
            <a:r>
              <a:rPr lang="en-GB" altLang="ja-JP" sz="2800" dirty="0" smtClean="0"/>
              <a:t>window</a:t>
            </a:r>
            <a:endParaRPr lang="ar-SY" altLang="ja-JP" sz="2800" dirty="0" smtClean="0"/>
          </a:p>
          <a:p>
            <a:endParaRPr lang="en-GB" altLang="ja-JP" sz="2800" dirty="0"/>
          </a:p>
          <a:p>
            <a:r>
              <a:rPr lang="en-GB" altLang="ja-JP" sz="2800" dirty="0"/>
              <a:t>Statements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228665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678" y="293150"/>
            <a:ext cx="11126629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التوابع المعرفة من قبل المستخدم </a:t>
            </a:r>
            <a:r>
              <a:rPr lang="en-US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User-Defined Functions</a:t>
            </a:r>
            <a:endParaRPr kumimoji="1"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8</a:t>
            </a:fld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6505" y="890422"/>
            <a:ext cx="1135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توابع </a:t>
            </a:r>
            <a:r>
              <a:rPr lang="en-US" altLang="ja-JP" sz="28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M-file</a:t>
            </a:r>
            <a:r>
              <a:rPr lang="ar-SY" altLang="ja-JP" sz="28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ja-JP" sz="28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(M-file Functions)</a:t>
            </a:r>
            <a:endParaRPr lang="ja-JP" altLang="en-US" sz="2800" b="1" dirty="0">
              <a:solidFill>
                <a:srgbClr val="00B05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29339" y="2498415"/>
            <a:ext cx="11091661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 rtl="1"/>
            <a:r>
              <a:rPr lang="ar-SY" altLang="ja-JP" sz="2800" dirty="0" smtClean="0">
                <a:latin typeface="Times New Roman" panose="02020603050405020304" pitchFamily="18" charset="0"/>
              </a:rPr>
              <a:t>في </a:t>
            </a:r>
            <a:r>
              <a:rPr lang="ar-SY" altLang="ja-JP" sz="2800" dirty="0">
                <a:latin typeface="Times New Roman" panose="02020603050405020304" pitchFamily="18" charset="0"/>
              </a:rPr>
              <a:t>حال كان المخرج عبارة عن متغير وحيد، فلا داعي لوضعه ضمن أقواس مربعة</a:t>
            </a:r>
            <a:endParaRPr lang="ja-JP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0246" y="3090952"/>
            <a:ext cx="98670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>
                <a:latin typeface="Courier New" panose="02070309020205020404" pitchFamily="49" charset="0"/>
              </a:rPr>
              <a:t>function output=</a:t>
            </a:r>
            <a:r>
              <a:rPr lang="en-US" altLang="ja-JP" sz="2800" dirty="0" err="1">
                <a:latin typeface="Courier New" panose="02070309020205020404" pitchFamily="49" charset="0"/>
              </a:rPr>
              <a:t>func_name</a:t>
            </a:r>
            <a:r>
              <a:rPr lang="en-US" altLang="ja-JP" sz="2800" dirty="0">
                <a:latin typeface="Courier New" panose="02070309020205020404" pitchFamily="49" charset="0"/>
              </a:rPr>
              <a:t>(input1, input2, …)</a:t>
            </a:r>
            <a:endParaRPr lang="ja-JP" alt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3339260" y="1749304"/>
            <a:ext cx="8501045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 rtl="1"/>
            <a:r>
              <a:rPr lang="ar-SY" altLang="ja-JP" sz="2800" dirty="0">
                <a:latin typeface="Times New Roman" panose="02020603050405020304" pitchFamily="18" charset="0"/>
              </a:rPr>
              <a:t>يجب كذلك أن يكون اسم الملف الذي تم حفظ التابع فيه هو نفسه اسم التابع.</a:t>
            </a:r>
            <a:endParaRPr lang="ja-JP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7019" y="4071881"/>
            <a:ext cx="11639835" cy="9541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 rtl="1"/>
            <a:r>
              <a:rPr lang="ar-SY" altLang="ja-JP" sz="2800" dirty="0">
                <a:latin typeface="Times New Roman" panose="02020603050405020304" pitchFamily="18" charset="0"/>
              </a:rPr>
              <a:t>المطلوب كتابة تابع لحساب قيمة كثير حدود من الدرجة الثالثة و مشتقه الأول و الثاني و الثالث عند 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المتغير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x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 بحيث يقبل التابع المتغير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x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 كمصفوفة أيضاً</a:t>
            </a:r>
            <a:endParaRPr lang="ja-JP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9100" y="3556685"/>
            <a:ext cx="1135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مسألة:</a:t>
            </a:r>
            <a:endParaRPr lang="ja-JP" altLang="en-US" sz="2800" b="1" dirty="0">
              <a:solidFill>
                <a:srgbClr val="00B05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60169" y="4958157"/>
            <a:ext cx="1135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الحل:</a:t>
            </a:r>
            <a:endParaRPr lang="ja-JP" altLang="en-US" sz="2800" b="1" dirty="0">
              <a:solidFill>
                <a:srgbClr val="00B05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263" y="5538278"/>
            <a:ext cx="4259292" cy="71206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0266" y="5277562"/>
            <a:ext cx="3270334" cy="1594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417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678" y="293150"/>
            <a:ext cx="11126629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التوابع المعرفة من قبل المستخدم </a:t>
            </a:r>
            <a:r>
              <a:rPr lang="en-US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User-Defined Functions</a:t>
            </a:r>
            <a:endParaRPr kumimoji="1"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9</a:t>
            </a:fld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6505" y="890422"/>
            <a:ext cx="1135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توابع </a:t>
            </a:r>
            <a:r>
              <a:rPr lang="en-US" altLang="ja-JP" sz="28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M-file</a:t>
            </a:r>
            <a:r>
              <a:rPr lang="ar-SY" altLang="ja-JP" sz="28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ja-JP" sz="28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(M-file Functions)</a:t>
            </a:r>
            <a:endParaRPr lang="ja-JP" altLang="en-US" sz="2800" b="1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7323" y="1345269"/>
            <a:ext cx="11438042" cy="13849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 rtl="1"/>
            <a:r>
              <a:rPr lang="ar-SY" altLang="ja-JP" sz="2800" dirty="0" smtClean="0">
                <a:latin typeface="Times New Roman" panose="02020603050405020304" pitchFamily="18" charset="0"/>
              </a:rPr>
              <a:t>المدخلات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input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:ثوابت كثير الحدود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a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 و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 b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و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 c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و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 d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وكذلك المتغير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x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 الذي يمكن أن يكون مصفوفة.</a:t>
            </a:r>
          </a:p>
          <a:p>
            <a:pPr algn="r" rtl="1"/>
            <a:r>
              <a:rPr lang="ar-SY" altLang="ja-JP" sz="2800" dirty="0" smtClean="0">
                <a:latin typeface="Times New Roman" panose="02020603050405020304" pitchFamily="18" charset="0"/>
              </a:rPr>
              <a:t>المخرجات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output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: التابع وسبأخذ اسم متغير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f</a:t>
            </a:r>
            <a:r>
              <a:rPr lang="ar-SY" altLang="ja-JP" sz="2800" dirty="0">
                <a:latin typeface="Times New Roman" panose="02020603050405020304" pitchFamily="18" charset="0"/>
              </a:rPr>
              <a:t> 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ومشتقاته الثلاثة: </a:t>
            </a:r>
            <a:r>
              <a:rPr lang="en-US" altLang="ja-JP" sz="2800" dirty="0" err="1" smtClean="0">
                <a:latin typeface="Times New Roman" panose="02020603050405020304" pitchFamily="18" charset="0"/>
              </a:rPr>
              <a:t>df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 , </a:t>
            </a:r>
            <a:r>
              <a:rPr lang="en-US" altLang="ja-JP" sz="2800" dirty="0" err="1" smtClean="0">
                <a:latin typeface="Times New Roman" panose="02020603050405020304" pitchFamily="18" charset="0"/>
              </a:rPr>
              <a:t>ddf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 , </a:t>
            </a:r>
            <a:r>
              <a:rPr lang="en-US" altLang="ja-JP" sz="2800" dirty="0" err="1" smtClean="0">
                <a:latin typeface="Times New Roman" panose="02020603050405020304" pitchFamily="18" charset="0"/>
              </a:rPr>
              <a:t>dddf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.</a:t>
            </a:r>
          </a:p>
          <a:p>
            <a:pPr algn="r" rtl="1"/>
            <a:r>
              <a:rPr lang="ar-SY" altLang="ja-JP" sz="2800" dirty="0" smtClean="0">
                <a:latin typeface="Times New Roman" panose="02020603050405020304" pitchFamily="18" charset="0"/>
              </a:rPr>
              <a:t>اسم التابع: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d_poly3</a:t>
            </a:r>
            <a:endParaRPr lang="ja-JP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7530" y="2730264"/>
            <a:ext cx="933797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ja-JP" sz="2800" dirty="0"/>
              <a:t>function [</a:t>
            </a:r>
            <a:r>
              <a:rPr lang="en-GB" altLang="ja-JP" sz="2800" dirty="0" err="1"/>
              <a:t>f,df,ddf,dddf</a:t>
            </a:r>
            <a:r>
              <a:rPr lang="en-GB" altLang="ja-JP" sz="2800" dirty="0"/>
              <a:t>]=d_poly3(</a:t>
            </a:r>
            <a:r>
              <a:rPr lang="en-GB" altLang="ja-JP" sz="2800" dirty="0" err="1"/>
              <a:t>a,b,c,d,x</a:t>
            </a:r>
            <a:r>
              <a:rPr lang="en-GB" altLang="ja-JP" sz="2800" dirty="0"/>
              <a:t>)</a:t>
            </a:r>
          </a:p>
          <a:p>
            <a:r>
              <a:rPr lang="en-GB" altLang="ja-JP" sz="2800" dirty="0"/>
              <a:t>% This function calculates the value of a third-order</a:t>
            </a:r>
          </a:p>
          <a:p>
            <a:r>
              <a:rPr lang="en-GB" altLang="ja-JP" sz="2800" dirty="0"/>
              <a:t>% polynomial and its derivatives.</a:t>
            </a:r>
          </a:p>
          <a:p>
            <a:r>
              <a:rPr lang="en-GB" altLang="ja-JP" sz="2800" dirty="0"/>
              <a:t>% x can be a matrix.</a:t>
            </a:r>
          </a:p>
          <a:p>
            <a:r>
              <a:rPr lang="en-GB" altLang="ja-JP" sz="2800" dirty="0"/>
              <a:t>f=a*x.^3+b*x.^2+c*</a:t>
            </a:r>
            <a:r>
              <a:rPr lang="en-GB" altLang="ja-JP" sz="2800" dirty="0" err="1"/>
              <a:t>x+d</a:t>
            </a:r>
            <a:r>
              <a:rPr lang="en-GB" altLang="ja-JP" sz="2800" dirty="0"/>
              <a:t>;</a:t>
            </a:r>
          </a:p>
          <a:p>
            <a:r>
              <a:rPr lang="en-GB" altLang="ja-JP" sz="2800" dirty="0" err="1"/>
              <a:t>df</a:t>
            </a:r>
            <a:r>
              <a:rPr lang="en-GB" altLang="ja-JP" sz="2800" dirty="0"/>
              <a:t>=3*a*x.^2+2*b*</a:t>
            </a:r>
            <a:r>
              <a:rPr lang="en-GB" altLang="ja-JP" sz="2800" dirty="0" err="1"/>
              <a:t>x+c</a:t>
            </a:r>
            <a:r>
              <a:rPr lang="en-GB" altLang="ja-JP" sz="2800" dirty="0"/>
              <a:t>;</a:t>
            </a:r>
          </a:p>
          <a:p>
            <a:r>
              <a:rPr lang="en-GB" altLang="ja-JP" sz="2800" dirty="0" err="1"/>
              <a:t>ddf</a:t>
            </a:r>
            <a:r>
              <a:rPr lang="en-GB" altLang="ja-JP" sz="2800" dirty="0"/>
              <a:t>=6*a*x+2*b;</a:t>
            </a:r>
          </a:p>
          <a:p>
            <a:r>
              <a:rPr lang="en-GB" altLang="ja-JP" sz="2800" dirty="0" err="1"/>
              <a:t>dddf</a:t>
            </a:r>
            <a:r>
              <a:rPr lang="en-GB" altLang="ja-JP" sz="2800" dirty="0"/>
              <a:t>=6*a*ones(size(x));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976917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3621</TotalTime>
  <Words>1185</Words>
  <Application>Microsoft Office PowerPoint</Application>
  <PresentationFormat>Widescreen</PresentationFormat>
  <Paragraphs>172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游ゴシック</vt:lpstr>
      <vt:lpstr>游ゴシック Light</vt:lpstr>
      <vt:lpstr>Aharoni</vt:lpstr>
      <vt:lpstr>Albertus Extra Bold</vt:lpstr>
      <vt:lpstr>Arial</vt:lpstr>
      <vt:lpstr>Calibri</vt:lpstr>
      <vt:lpstr>Courier New</vt:lpstr>
      <vt:lpstr>Times New Roman</vt:lpstr>
      <vt:lpstr>Office Theme</vt:lpstr>
      <vt:lpstr>Finite element programming with Matlab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reemsalman_seh@outlook.jp</dc:creator>
  <cp:lastModifiedBy>WINDOWS7</cp:lastModifiedBy>
  <cp:revision>355</cp:revision>
  <dcterms:created xsi:type="dcterms:W3CDTF">2016-07-19T04:49:46Z</dcterms:created>
  <dcterms:modified xsi:type="dcterms:W3CDTF">2018-06-19T09:25:00Z</dcterms:modified>
</cp:coreProperties>
</file>