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63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28/10/1440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pPr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391" y="3999982"/>
            <a:ext cx="10917625" cy="146515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MATLAB Codes for Finite Element Analysis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(Spring Elements)</a:t>
            </a:r>
            <a:endParaRPr lang="ar-SY" sz="3600" dirty="0">
              <a:solidFill>
                <a:srgbClr val="0070C0"/>
              </a:solidFill>
              <a:latin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Lecture-13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10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4295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displacements and </a:t>
            </a:r>
            <a:r>
              <a:rPr lang="en-US" sz="3200" b="1" dirty="0" smtClean="0">
                <a:solidFill>
                  <a:srgbClr val="FF0000"/>
                </a:solidFill>
              </a:rPr>
              <a:t>reactions Function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29070"/>
            <a:ext cx="116887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% to </a:t>
            </a:r>
            <a:r>
              <a:rPr lang="en-US" sz="2400" dirty="0"/>
              <a:t>output </a:t>
            </a:r>
            <a:r>
              <a:rPr lang="en-US" sz="2400" dirty="0" smtClean="0"/>
              <a:t>displacements and reactions:</a:t>
            </a:r>
          </a:p>
          <a:p>
            <a:r>
              <a:rPr lang="en-US" sz="2400" dirty="0" smtClean="0"/>
              <a:t>%..............................................................</a:t>
            </a:r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outputDisplacementsReactions</a:t>
            </a:r>
            <a:r>
              <a:rPr lang="en-US" sz="2400" b="1" dirty="0">
                <a:solidFill>
                  <a:srgbClr val="0070C0"/>
                </a:solidFill>
              </a:rPr>
              <a:t>...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 err="1">
                <a:solidFill>
                  <a:srgbClr val="0070C0"/>
                </a:solidFill>
              </a:rPr>
              <a:t>displacements,stiffness,GDof,prescribedDof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2400" dirty="0"/>
              <a:t>% output of displacements and reactions </a:t>
            </a:r>
            <a:r>
              <a:rPr lang="en-US" sz="2400" dirty="0" smtClean="0"/>
              <a:t>in tabular </a:t>
            </a:r>
            <a:r>
              <a:rPr lang="en-US" sz="2400" dirty="0"/>
              <a:t>form</a:t>
            </a:r>
          </a:p>
          <a:p>
            <a:r>
              <a:rPr lang="en-US" sz="2400" dirty="0"/>
              <a:t>% </a:t>
            </a:r>
            <a:r>
              <a:rPr lang="en-US" sz="2400" dirty="0" err="1"/>
              <a:t>GDof</a:t>
            </a:r>
            <a:r>
              <a:rPr lang="en-US" sz="2400" dirty="0"/>
              <a:t>: total number of degrees of freedom </a:t>
            </a:r>
            <a:r>
              <a:rPr lang="en-US" sz="2400" dirty="0" smtClean="0"/>
              <a:t>of the </a:t>
            </a:r>
            <a:r>
              <a:rPr lang="en-US" sz="2400" dirty="0"/>
              <a:t>problem</a:t>
            </a:r>
          </a:p>
          <a:p>
            <a:r>
              <a:rPr lang="en-US" sz="2400" dirty="0"/>
              <a:t>% displacements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disp</a:t>
            </a:r>
            <a:r>
              <a:rPr lang="en-US" sz="2400" b="1" dirty="0" smtClean="0">
                <a:solidFill>
                  <a:srgbClr val="0070C0"/>
                </a:solidFill>
              </a:rPr>
              <a:t>(‘Displacements’)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dirty="0"/>
              <a:t>%displacements=displacements1;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jj</a:t>
            </a:r>
            <a:r>
              <a:rPr lang="en-US" sz="2400" b="1" dirty="0">
                <a:solidFill>
                  <a:srgbClr val="0070C0"/>
                </a:solidFill>
              </a:rPr>
              <a:t>=1:GDof; format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[</a:t>
            </a:r>
            <a:r>
              <a:rPr lang="en-US" sz="2400" b="1" dirty="0" err="1">
                <a:solidFill>
                  <a:srgbClr val="0070C0"/>
                </a:solidFill>
              </a:rPr>
              <a:t>jj</a:t>
            </a:r>
            <a:r>
              <a:rPr lang="en-US" sz="2400" b="1" dirty="0">
                <a:solidFill>
                  <a:srgbClr val="0070C0"/>
                </a:solidFill>
              </a:rPr>
              <a:t>’ displacements</a:t>
            </a:r>
            <a:r>
              <a:rPr lang="en-US" sz="2400" b="1" dirty="0" smtClean="0">
                <a:solidFill>
                  <a:srgbClr val="0070C0"/>
                </a:solidFill>
              </a:rPr>
              <a:t>]</a:t>
            </a:r>
          </a:p>
          <a:p>
            <a:r>
              <a:rPr lang="en-US" sz="2400" dirty="0"/>
              <a:t>% reactions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F=stiffness*displacements;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reactions=F(</a:t>
            </a:r>
            <a:r>
              <a:rPr lang="en-US" sz="2400" b="1" dirty="0" err="1">
                <a:solidFill>
                  <a:srgbClr val="0070C0"/>
                </a:solidFill>
              </a:rPr>
              <a:t>prescribedDof</a:t>
            </a:r>
            <a:r>
              <a:rPr lang="en-US" sz="2400" b="1" dirty="0">
                <a:solidFill>
                  <a:srgbClr val="0070C0"/>
                </a:solidFill>
              </a:rPr>
              <a:t>);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disp</a:t>
            </a:r>
            <a:r>
              <a:rPr lang="en-US" sz="2400" b="1" dirty="0">
                <a:solidFill>
                  <a:srgbClr val="0070C0"/>
                </a:solidFill>
              </a:rPr>
              <a:t>(’reactions’)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[</a:t>
            </a:r>
            <a:r>
              <a:rPr lang="en-US" sz="2400" b="1" dirty="0" err="1">
                <a:solidFill>
                  <a:srgbClr val="0070C0"/>
                </a:solidFill>
              </a:rPr>
              <a:t>prescribedDof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ar-SY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reactions</a:t>
            </a:r>
            <a:r>
              <a:rPr lang="en-US" sz="2400" b="1" dirty="0">
                <a:solidFill>
                  <a:srgbClr val="0070C0"/>
                </a:solidFill>
              </a:rPr>
              <a:t>]</a:t>
            </a:r>
            <a:endParaRPr lang="ar-SY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31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4295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Results: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29070"/>
            <a:ext cx="116887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 displacements and reactions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fr-FR" sz="2800" dirty="0" err="1"/>
              <a:t>Displacements</a:t>
            </a:r>
            <a:endParaRPr lang="fr-FR" sz="2800" dirty="0"/>
          </a:p>
          <a:p>
            <a:r>
              <a:rPr lang="fr-FR" sz="2800" dirty="0"/>
              <a:t>ans =</a:t>
            </a:r>
          </a:p>
          <a:p>
            <a:r>
              <a:rPr lang="fr-FR" sz="2800" dirty="0"/>
              <a:t>1.0000 </a:t>
            </a:r>
            <a:r>
              <a:rPr lang="fr-FR" sz="2800" dirty="0" smtClean="0"/>
              <a:t>   0</a:t>
            </a:r>
            <a:endParaRPr lang="fr-FR" sz="2800" dirty="0"/>
          </a:p>
          <a:p>
            <a:r>
              <a:rPr lang="fr-FR" sz="2800" dirty="0" smtClean="0"/>
              <a:t>2.0000    </a:t>
            </a:r>
            <a:r>
              <a:rPr lang="fr-FR" sz="2800" dirty="0"/>
              <a:t>3.3333</a:t>
            </a:r>
          </a:p>
          <a:p>
            <a:r>
              <a:rPr lang="fr-FR" sz="2800" dirty="0"/>
              <a:t>3.0000 </a:t>
            </a:r>
            <a:r>
              <a:rPr lang="fr-FR" sz="2800" dirty="0" smtClean="0"/>
              <a:t>   0</a:t>
            </a:r>
            <a:endParaRPr lang="fr-FR" sz="2800" dirty="0"/>
          </a:p>
          <a:p>
            <a:r>
              <a:rPr lang="fr-FR" sz="2800" dirty="0"/>
              <a:t>4.0000 </a:t>
            </a:r>
            <a:r>
              <a:rPr lang="fr-FR" sz="2800" dirty="0" smtClean="0"/>
              <a:t>   0</a:t>
            </a:r>
          </a:p>
          <a:p>
            <a:endParaRPr lang="fr-FR" sz="2800" dirty="0"/>
          </a:p>
          <a:p>
            <a:r>
              <a:rPr lang="fr-FR" sz="2800" dirty="0" err="1" smtClean="0"/>
              <a:t>Reactions</a:t>
            </a:r>
            <a:endParaRPr lang="fr-FR" sz="2800" dirty="0" smtClean="0"/>
          </a:p>
          <a:p>
            <a:r>
              <a:rPr lang="fr-FR" sz="2800" dirty="0" smtClean="0"/>
              <a:t>ans </a:t>
            </a:r>
            <a:r>
              <a:rPr lang="fr-FR" sz="2800" dirty="0"/>
              <a:t>=</a:t>
            </a:r>
          </a:p>
          <a:p>
            <a:r>
              <a:rPr lang="fr-FR" sz="2800" dirty="0"/>
              <a:t>1.0000 </a:t>
            </a:r>
            <a:r>
              <a:rPr lang="fr-FR" sz="2800" dirty="0" smtClean="0"/>
              <a:t>   -</a:t>
            </a:r>
            <a:r>
              <a:rPr lang="fr-FR" sz="2800" dirty="0"/>
              <a:t>3.3333</a:t>
            </a:r>
          </a:p>
          <a:p>
            <a:r>
              <a:rPr lang="fr-FR" sz="2800" dirty="0"/>
              <a:t>3.0000 </a:t>
            </a:r>
            <a:r>
              <a:rPr lang="fr-FR" sz="2800" dirty="0" smtClean="0"/>
              <a:t>   -</a:t>
            </a:r>
            <a:r>
              <a:rPr lang="fr-FR" sz="2800" dirty="0"/>
              <a:t>3.3333</a:t>
            </a:r>
          </a:p>
          <a:p>
            <a:r>
              <a:rPr lang="fr-FR" sz="2800" dirty="0"/>
              <a:t>4.0000 </a:t>
            </a:r>
            <a:r>
              <a:rPr lang="fr-FR" sz="2800" dirty="0" smtClean="0"/>
              <a:t>   -</a:t>
            </a:r>
            <a:r>
              <a:rPr lang="fr-FR" sz="2800" dirty="0"/>
              <a:t>3.3333</a:t>
            </a:r>
            <a:endParaRPr lang="ar-SY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360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sz="3200" b="1" dirty="0">
                <a:solidFill>
                  <a:srgbClr val="FF0000"/>
                </a:solidFill>
              </a:rPr>
              <a:t>Some basic steps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06" y="1300988"/>
            <a:ext cx="11773148" cy="3556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574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مسألة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460" y="513197"/>
            <a:ext cx="1135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we consider a problem, illustrated in figure 2.2 where the central bar is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defined as </a:t>
            </a:r>
            <a:r>
              <a:rPr lang="en-US" altLang="ja-JP" sz="2800" dirty="0">
                <a:latin typeface="Times New Roman" panose="02020603050405020304" pitchFamily="18" charset="0"/>
              </a:rPr>
              <a:t>rigid. Our problem has three finite elements and four nodes. Three nodes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are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clamped</a:t>
            </a:r>
            <a:r>
              <a:rPr lang="en-US" altLang="ja-JP" sz="2800" dirty="0">
                <a:latin typeface="Times New Roman" panose="02020603050405020304" pitchFamily="18" charset="0"/>
              </a:rPr>
              <a:t>, being the boundary conditions defined as u1 = u3 = u4 = 0. In order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to solve </a:t>
            </a:r>
            <a:r>
              <a:rPr lang="en-US" altLang="ja-JP" sz="2800" dirty="0">
                <a:latin typeface="Times New Roman" panose="02020603050405020304" pitchFamily="18" charset="0"/>
              </a:rPr>
              <a:t>this problem, we set k = 1 for all springs and the external applied load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at node </a:t>
            </a:r>
            <a:r>
              <a:rPr lang="en-US" altLang="ja-JP" sz="2800" dirty="0">
                <a:latin typeface="Times New Roman" panose="02020603050405020304" pitchFamily="18" charset="0"/>
              </a:rPr>
              <a:t>2 to be P = 10.</a:t>
            </a:r>
            <a:endParaRPr lang="ja-JP" alt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61" y="2870390"/>
            <a:ext cx="6578908" cy="1305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00" y="4084979"/>
            <a:ext cx="5913445" cy="12757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115" y="5360761"/>
            <a:ext cx="5573414" cy="1200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t="6042"/>
          <a:stretch/>
        </p:blipFill>
        <p:spPr>
          <a:xfrm>
            <a:off x="6763499" y="2371912"/>
            <a:ext cx="5076808" cy="29278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4369" y="5092761"/>
            <a:ext cx="4952836" cy="585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463" y="5688626"/>
            <a:ext cx="4667374" cy="660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460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93150"/>
            <a:ext cx="10008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and then obtain the static global equilibrium equations in the form</a:t>
            </a:r>
            <a:endParaRPr lang="ar-SY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679" y="816370"/>
            <a:ext cx="5972339" cy="158268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800" y="2399056"/>
            <a:ext cx="8220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boundary conditions u1 = u3 = u4 = 0, we may write</a:t>
            </a:r>
            <a:endParaRPr lang="ar-SY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457" y="2982829"/>
            <a:ext cx="5942781" cy="16504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620" y="4846038"/>
            <a:ext cx="3138836" cy="5632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295" y="5300458"/>
            <a:ext cx="6248441" cy="7175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246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93150"/>
            <a:ext cx="10008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and then obtain the static global equilibrium equations in the form</a:t>
            </a:r>
            <a:endParaRPr lang="ar-SY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000942"/>
            <a:ext cx="3522922" cy="18211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810" y="1000941"/>
            <a:ext cx="3465201" cy="19336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013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4295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MATLAB Code: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971189"/>
            <a:ext cx="101363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% MATLAB codes for Finite Element Analysis</a:t>
            </a:r>
          </a:p>
          <a:p>
            <a:r>
              <a:rPr lang="en-US" sz="2800" dirty="0" smtClean="0"/>
              <a:t>% </a:t>
            </a:r>
            <a:r>
              <a:rPr lang="en-US" sz="2800" dirty="0" err="1"/>
              <a:t>antonio</a:t>
            </a:r>
            <a:r>
              <a:rPr lang="en-US" sz="2800" dirty="0"/>
              <a:t> </a:t>
            </a:r>
            <a:r>
              <a:rPr lang="en-US" sz="2800" dirty="0" err="1"/>
              <a:t>ferreira</a:t>
            </a:r>
            <a:r>
              <a:rPr lang="en-US" sz="2800" dirty="0"/>
              <a:t> </a:t>
            </a:r>
            <a:r>
              <a:rPr lang="en-US" sz="2800" dirty="0" smtClean="0"/>
              <a:t>2008</a:t>
            </a:r>
          </a:p>
          <a:p>
            <a:endParaRPr lang="en-US" sz="2800" dirty="0"/>
          </a:p>
          <a:p>
            <a:r>
              <a:rPr lang="en-US" sz="2800" dirty="0"/>
              <a:t>% clear memory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clear </a:t>
            </a:r>
            <a:r>
              <a:rPr lang="en-US" sz="2800" b="1" dirty="0" smtClean="0">
                <a:solidFill>
                  <a:srgbClr val="0070C0"/>
                </a:solidFill>
              </a:rPr>
              <a:t>all</a:t>
            </a:r>
          </a:p>
          <a:p>
            <a:r>
              <a:rPr lang="en-US" sz="2800" dirty="0" smtClean="0"/>
              <a:t>% </a:t>
            </a:r>
            <a:r>
              <a:rPr lang="en-US" sz="2800" dirty="0" err="1"/>
              <a:t>elementNodes</a:t>
            </a:r>
            <a:r>
              <a:rPr lang="en-US" sz="2800" dirty="0"/>
              <a:t>: connections at elements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elementNodes</a:t>
            </a:r>
            <a:r>
              <a:rPr lang="en-US" sz="2800" b="1" dirty="0">
                <a:solidFill>
                  <a:srgbClr val="0070C0"/>
                </a:solidFill>
              </a:rPr>
              <a:t>=[1 2;2 3;2 4</a:t>
            </a:r>
            <a:r>
              <a:rPr lang="en-US" sz="2800" b="1" dirty="0" smtClean="0">
                <a:solidFill>
                  <a:srgbClr val="0070C0"/>
                </a:solidFill>
              </a:rPr>
              <a:t>];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dirty="0"/>
              <a:t>% </a:t>
            </a:r>
            <a:r>
              <a:rPr lang="en-US" sz="2800" dirty="0" err="1"/>
              <a:t>numberElements</a:t>
            </a:r>
            <a:r>
              <a:rPr lang="en-US" sz="2800" dirty="0"/>
              <a:t>: number of Elements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numberElements</a:t>
            </a:r>
            <a:r>
              <a:rPr lang="en-US" sz="2800" b="1" dirty="0">
                <a:solidFill>
                  <a:srgbClr val="0070C0"/>
                </a:solidFill>
              </a:rPr>
              <a:t>=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b="1" dirty="0">
                <a:solidFill>
                  <a:srgbClr val="0070C0"/>
                </a:solidFill>
              </a:rPr>
              <a:t>(elementNodes,1</a:t>
            </a:r>
            <a:r>
              <a:rPr lang="en-US" sz="2800" b="1" dirty="0" smtClean="0">
                <a:solidFill>
                  <a:srgbClr val="0070C0"/>
                </a:solidFill>
              </a:rPr>
              <a:t>);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dirty="0"/>
              <a:t>% </a:t>
            </a:r>
            <a:r>
              <a:rPr lang="en-US" sz="2800" dirty="0" err="1"/>
              <a:t>numberNodes</a:t>
            </a:r>
            <a:r>
              <a:rPr lang="en-US" sz="2800" dirty="0"/>
              <a:t>: number of nodes</a:t>
            </a:r>
          </a:p>
          <a:p>
            <a:r>
              <a:rPr lang="en-US" sz="2800" b="1" dirty="0" err="1">
                <a:solidFill>
                  <a:srgbClr val="0070C0"/>
                </a:solidFill>
              </a:rPr>
              <a:t>numberNodes</a:t>
            </a:r>
            <a:r>
              <a:rPr lang="en-US" sz="2800" b="1" dirty="0">
                <a:solidFill>
                  <a:srgbClr val="0070C0"/>
                </a:solidFill>
              </a:rPr>
              <a:t>=4</a:t>
            </a:r>
            <a:r>
              <a:rPr lang="en-US" sz="2800" b="1" dirty="0" smtClean="0">
                <a:solidFill>
                  <a:srgbClr val="0070C0"/>
                </a:solidFill>
              </a:rPr>
              <a:t>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6042"/>
          <a:stretch/>
        </p:blipFill>
        <p:spPr>
          <a:xfrm>
            <a:off x="6848559" y="436682"/>
            <a:ext cx="5076808" cy="29278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72662" y="3595600"/>
            <a:ext cx="511933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MR10"/>
              </a:rPr>
              <a:t>In this problem, the number of nodes is the same as the number of degrees </a:t>
            </a:r>
            <a:r>
              <a:rPr lang="en-US" sz="2000" dirty="0" smtClean="0">
                <a:latin typeface="CMR10"/>
              </a:rPr>
              <a:t>of freedom</a:t>
            </a:r>
            <a:endParaRPr lang="ar-SY" sz="2000" dirty="0"/>
          </a:p>
        </p:txBody>
      </p:sp>
    </p:spTree>
    <p:extLst>
      <p:ext uri="{BB962C8B-B14F-4D97-AF65-F5344CB8AC3E}">
        <p14:creationId xmlns="" xmlns:p14="http://schemas.microsoft.com/office/powerpoint/2010/main" val="42247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4295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MATLAB Code: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99191"/>
            <a:ext cx="1013637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% for structure: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displacements: displacement vector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force : force vector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stiffness: stiffness </a:t>
            </a:r>
            <a:r>
              <a:rPr lang="en-US" sz="2800" dirty="0" smtClean="0"/>
              <a:t>matrix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displacements=</a:t>
            </a:r>
            <a:r>
              <a:rPr lang="en-US" sz="2800" b="1" dirty="0" smtClean="0">
                <a:solidFill>
                  <a:srgbClr val="FF0000"/>
                </a:solidFill>
              </a:rPr>
              <a:t>zeros</a:t>
            </a:r>
            <a:r>
              <a:rPr lang="en-US" sz="2800" b="1" dirty="0" smtClean="0">
                <a:solidFill>
                  <a:srgbClr val="0070C0"/>
                </a:solidFill>
              </a:rPr>
              <a:t>(numberNodes,1</a:t>
            </a:r>
            <a:r>
              <a:rPr lang="en-US" sz="2800" b="1" dirty="0">
                <a:solidFill>
                  <a:srgbClr val="0070C0"/>
                </a:solidFill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force=</a:t>
            </a:r>
            <a:r>
              <a:rPr lang="en-US" sz="2800" b="1" dirty="0" smtClean="0">
                <a:solidFill>
                  <a:srgbClr val="FF0000"/>
                </a:solidFill>
              </a:rPr>
              <a:t>zeros</a:t>
            </a:r>
            <a:r>
              <a:rPr lang="en-US" sz="2800" b="1" dirty="0" smtClean="0">
                <a:solidFill>
                  <a:srgbClr val="0070C0"/>
                </a:solidFill>
              </a:rPr>
              <a:t>(numberNodes,1</a:t>
            </a:r>
            <a:r>
              <a:rPr lang="en-US" sz="2800" b="1" dirty="0">
                <a:solidFill>
                  <a:srgbClr val="0070C0"/>
                </a:solidFill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70C0"/>
                </a:solidFill>
              </a:rPr>
              <a:t>stiffness=</a:t>
            </a:r>
            <a:r>
              <a:rPr lang="en-US" sz="2800" b="1" dirty="0">
                <a:solidFill>
                  <a:srgbClr val="FF0000"/>
                </a:solidFill>
              </a:rPr>
              <a:t>zeros</a:t>
            </a:r>
            <a:r>
              <a:rPr lang="en-US" sz="2800" b="1" dirty="0">
                <a:solidFill>
                  <a:srgbClr val="0070C0"/>
                </a:solidFill>
              </a:rPr>
              <a:t>(</a:t>
            </a:r>
            <a:r>
              <a:rPr lang="en-US" sz="2800" b="1" dirty="0" err="1">
                <a:solidFill>
                  <a:srgbClr val="0070C0"/>
                </a:solidFill>
              </a:rPr>
              <a:t>numberNodes</a:t>
            </a:r>
            <a:r>
              <a:rPr lang="en-US" sz="2800" b="1" dirty="0" smtClean="0">
                <a:solidFill>
                  <a:srgbClr val="0070C0"/>
                </a:solidFill>
              </a:rPr>
              <a:t>);</a:t>
            </a:r>
          </a:p>
          <a:p>
            <a:pPr>
              <a:spcBef>
                <a:spcPts val="600"/>
              </a:spcBef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dirty="0"/>
              <a:t>% applied load at node 2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70C0"/>
                </a:solidFill>
              </a:rPr>
              <a:t>force(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70C0"/>
                </a:solidFill>
              </a:rPr>
              <a:t>)=10.0;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5792838"/>
            <a:ext cx="518337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MR10"/>
              </a:rPr>
              <a:t>place the applied force at the corresponding degree of freedom:</a:t>
            </a:r>
            <a:endParaRPr lang="ar-SY" sz="2000" dirty="0">
              <a:latin typeface="CMR1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9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60543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314" y="0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MATLAB Code: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200" y="515427"/>
            <a:ext cx="9564914" cy="634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% computation of the system stiffness matrix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FF0000"/>
                </a:solidFill>
              </a:rPr>
              <a:t>for</a:t>
            </a:r>
            <a:r>
              <a:rPr lang="en-US" sz="2800" b="1" dirty="0">
                <a:solidFill>
                  <a:srgbClr val="0070C0"/>
                </a:solidFill>
              </a:rPr>
              <a:t> e=1:numberElements;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</a:t>
            </a:r>
            <a:r>
              <a:rPr lang="en-US" sz="2800" dirty="0" err="1"/>
              <a:t>elementDof</a:t>
            </a:r>
            <a:r>
              <a:rPr lang="en-US" sz="2800" dirty="0"/>
              <a:t>: element degrees of freedom (</a:t>
            </a:r>
            <a:r>
              <a:rPr lang="en-US" sz="2800" dirty="0" err="1"/>
              <a:t>Dof</a:t>
            </a:r>
            <a:r>
              <a:rPr lang="en-US" sz="28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rgbClr val="0070C0"/>
                </a:solidFill>
              </a:rPr>
              <a:t>elementDof</a:t>
            </a:r>
            <a:r>
              <a:rPr lang="en-US" sz="2800" b="1" dirty="0">
                <a:solidFill>
                  <a:srgbClr val="0070C0"/>
                </a:solidFill>
              </a:rPr>
              <a:t>=</a:t>
            </a:r>
            <a:r>
              <a:rPr lang="en-US" sz="2800" b="1" dirty="0" err="1">
                <a:solidFill>
                  <a:srgbClr val="0070C0"/>
                </a:solidFill>
              </a:rPr>
              <a:t>elementNodes</a:t>
            </a:r>
            <a:r>
              <a:rPr lang="en-US" sz="2800" b="1" dirty="0">
                <a:solidFill>
                  <a:srgbClr val="0070C0"/>
                </a:solidFill>
              </a:rPr>
              <a:t>(e,:) ;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70C0"/>
                </a:solidFill>
              </a:rPr>
              <a:t>stiffness(</a:t>
            </a:r>
            <a:r>
              <a:rPr lang="en-US" sz="2800" b="1" dirty="0" err="1">
                <a:solidFill>
                  <a:srgbClr val="0070C0"/>
                </a:solidFill>
              </a:rPr>
              <a:t>elementDof,elementDof</a:t>
            </a:r>
            <a:r>
              <a:rPr lang="en-US" sz="2800" b="1" dirty="0">
                <a:solidFill>
                  <a:srgbClr val="0070C0"/>
                </a:solidFill>
              </a:rPr>
              <a:t>)=...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0070C0"/>
                </a:solidFill>
              </a:rPr>
              <a:t>stiffness(</a:t>
            </a:r>
            <a:r>
              <a:rPr lang="en-US" sz="2800" b="1" dirty="0" err="1">
                <a:solidFill>
                  <a:srgbClr val="0070C0"/>
                </a:solidFill>
              </a:rPr>
              <a:t>elementDof,elementDof</a:t>
            </a:r>
            <a:r>
              <a:rPr lang="en-US" sz="2800" b="1" dirty="0">
                <a:solidFill>
                  <a:srgbClr val="0070C0"/>
                </a:solidFill>
              </a:rPr>
              <a:t>)+[1 -1;-1 1];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FF0000"/>
                </a:solidFill>
              </a:rPr>
              <a:t>end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boundary conditions and solution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prescribed </a:t>
            </a:r>
            <a:r>
              <a:rPr lang="en-US" sz="2800" dirty="0" err="1"/>
              <a:t>dofs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rgbClr val="0070C0"/>
                </a:solidFill>
              </a:rPr>
              <a:t>prescribedDof</a:t>
            </a:r>
            <a:r>
              <a:rPr lang="en-US" sz="2800" b="1" dirty="0">
                <a:solidFill>
                  <a:srgbClr val="0070C0"/>
                </a:solidFill>
              </a:rPr>
              <a:t>=[1;3;4];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% free </a:t>
            </a:r>
            <a:r>
              <a:rPr lang="en-US" sz="2800" dirty="0" err="1"/>
              <a:t>Dof</a:t>
            </a:r>
            <a:r>
              <a:rPr lang="en-US" sz="2800" dirty="0"/>
              <a:t> : </a:t>
            </a:r>
            <a:r>
              <a:rPr lang="en-US" sz="2800" dirty="0" err="1"/>
              <a:t>activeDof</a:t>
            </a:r>
            <a:endParaRPr lang="en-US" sz="2800" dirty="0"/>
          </a:p>
          <a:p>
            <a:pPr algn="just">
              <a:spcBef>
                <a:spcPts val="600"/>
              </a:spcBef>
            </a:pPr>
            <a:r>
              <a:rPr lang="en-US" sz="2800" b="1" dirty="0" err="1">
                <a:solidFill>
                  <a:srgbClr val="0070C0"/>
                </a:solidFill>
              </a:rPr>
              <a:t>activeDof</a:t>
            </a:r>
            <a:r>
              <a:rPr lang="en-US" sz="2800" b="1" dirty="0">
                <a:solidFill>
                  <a:srgbClr val="0070C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setdiff</a:t>
            </a:r>
            <a:r>
              <a:rPr lang="en-US" sz="2800" b="1" dirty="0">
                <a:solidFill>
                  <a:srgbClr val="0070C0"/>
                </a:solidFill>
              </a:rPr>
              <a:t>([1:numberNodes]’,[</a:t>
            </a:r>
            <a:r>
              <a:rPr lang="en-US" sz="2800" b="1" dirty="0" err="1">
                <a:solidFill>
                  <a:srgbClr val="0070C0"/>
                </a:solidFill>
              </a:rPr>
              <a:t>prescribedDof</a:t>
            </a:r>
            <a:r>
              <a:rPr lang="en-US" sz="2800" b="1" dirty="0">
                <a:solidFill>
                  <a:srgbClr val="0070C0"/>
                </a:solidFill>
              </a:rPr>
              <a:t>]);</a:t>
            </a:r>
            <a:endParaRPr lang="ar-SY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042"/>
          <a:stretch/>
        </p:blipFill>
        <p:spPr>
          <a:xfrm>
            <a:off x="8174735" y="2377141"/>
            <a:ext cx="5076808" cy="29278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76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99930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4295"/>
            <a:ext cx="10008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MATLAB Code:</a:t>
            </a:r>
            <a:endParaRPr lang="ar-SY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29070"/>
            <a:ext cx="116887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% solution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displacements=stiffness(</a:t>
            </a:r>
            <a:r>
              <a:rPr lang="en-US" sz="2800" b="1" dirty="0" err="1">
                <a:solidFill>
                  <a:srgbClr val="0070C0"/>
                </a:solidFill>
              </a:rPr>
              <a:t>activeDof,activeDof</a:t>
            </a:r>
            <a:r>
              <a:rPr lang="en-US" sz="2800" b="1" dirty="0">
                <a:solidFill>
                  <a:srgbClr val="0070C0"/>
                </a:solidFill>
              </a:rPr>
              <a:t>)\force(</a:t>
            </a:r>
            <a:r>
              <a:rPr lang="en-US" sz="2800" b="1" dirty="0" err="1">
                <a:solidFill>
                  <a:srgbClr val="0070C0"/>
                </a:solidFill>
              </a:rPr>
              <a:t>activeDof</a:t>
            </a:r>
            <a:r>
              <a:rPr lang="en-US" sz="2800" b="1" dirty="0">
                <a:solidFill>
                  <a:srgbClr val="0070C0"/>
                </a:solidFill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% positioning all displacements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displacements1=zeros(numberNodes,1);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displacements1(</a:t>
            </a:r>
            <a:r>
              <a:rPr lang="en-US" sz="2800" b="1" dirty="0" err="1">
                <a:solidFill>
                  <a:srgbClr val="0070C0"/>
                </a:solidFill>
              </a:rPr>
              <a:t>activeDof</a:t>
            </a:r>
            <a:r>
              <a:rPr lang="en-US" sz="2800" b="1" dirty="0">
                <a:solidFill>
                  <a:srgbClr val="0070C0"/>
                </a:solidFill>
              </a:rPr>
              <a:t>)=displacements;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% output displacements/reactions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</a:rPr>
              <a:t>outputDisplacementsReactions</a:t>
            </a:r>
            <a:r>
              <a:rPr lang="en-US" sz="2800" b="1" dirty="0">
                <a:solidFill>
                  <a:srgbClr val="FF0000"/>
                </a:solidFill>
              </a:rPr>
              <a:t>(displacements1,stiffness,...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</a:rPr>
              <a:t>numberNodes,prescribedDof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endParaRPr lang="ar-SY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65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449</Words>
  <Application>Microsoft Office PowerPoint</Application>
  <PresentationFormat>Custom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Finite element programming with Matlab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377</cp:revision>
  <dcterms:created xsi:type="dcterms:W3CDTF">2016-07-19T04:49:46Z</dcterms:created>
  <dcterms:modified xsi:type="dcterms:W3CDTF">2019-07-01T22:32:04Z</dcterms:modified>
</cp:coreProperties>
</file>