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324" r:id="rId15"/>
    <p:sldId id="270" r:id="rId16"/>
    <p:sldId id="325" r:id="rId17"/>
    <p:sldId id="271" r:id="rId18"/>
    <p:sldId id="272" r:id="rId19"/>
    <p:sldId id="273" r:id="rId20"/>
    <p:sldId id="274" r:id="rId21"/>
    <p:sldId id="284" r:id="rId22"/>
    <p:sldId id="275" r:id="rId23"/>
    <p:sldId id="276" r:id="rId24"/>
    <p:sldId id="277" r:id="rId25"/>
    <p:sldId id="278" r:id="rId26"/>
    <p:sldId id="279" r:id="rId27"/>
    <p:sldId id="280" r:id="rId28"/>
    <p:sldId id="281" r:id="rId29"/>
    <p:sldId id="285" r:id="rId30"/>
    <p:sldId id="286" r:id="rId31"/>
    <p:sldId id="287" r:id="rId32"/>
    <p:sldId id="288" r:id="rId33"/>
    <p:sldId id="289" r:id="rId34"/>
    <p:sldId id="290" r:id="rId35"/>
    <p:sldId id="294" r:id="rId36"/>
    <p:sldId id="295" r:id="rId37"/>
    <p:sldId id="296" r:id="rId38"/>
    <p:sldId id="299" r:id="rId39"/>
    <p:sldId id="300" r:id="rId40"/>
    <p:sldId id="301" r:id="rId41"/>
    <p:sldId id="302" r:id="rId42"/>
    <p:sldId id="303" r:id="rId43"/>
    <p:sldId id="304" r:id="rId44"/>
    <p:sldId id="305" r:id="rId45"/>
    <p:sldId id="297" r:id="rId46"/>
    <p:sldId id="283" r:id="rId47"/>
    <p:sldId id="298"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65" autoAdjust="0"/>
    <p:restoredTop sz="94660"/>
  </p:normalViewPr>
  <p:slideViewPr>
    <p:cSldViewPr>
      <p:cViewPr varScale="1">
        <p:scale>
          <a:sx n="68" d="100"/>
          <a:sy n="68" d="100"/>
        </p:scale>
        <p:origin x="-5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CFFCD-86B4-444F-B077-8CD4B12927AF}" type="datetimeFigureOut">
              <a:rPr lang="en-US" smtClean="0"/>
              <a:pPr/>
              <a:t>8/14/2016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81571-0CE0-45C2-ABB6-A701FD360D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81571-0CE0-45C2-ABB6-A701FD360D1E}"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D648DD-FE6B-4737-96E0-490ACFBF7763}"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648DD-FE6B-4737-96E0-490ACFBF7763}"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648DD-FE6B-4737-96E0-490ACFBF7763}"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648DD-FE6B-4737-96E0-490ACFBF7763}"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648DD-FE6B-4737-96E0-490ACFBF7763}"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D648DD-FE6B-4737-96E0-490ACFBF7763}"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D648DD-FE6B-4737-96E0-490ACFBF7763}" type="datetimeFigureOut">
              <a:rPr lang="en-US" smtClean="0"/>
              <a:pPr/>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D648DD-FE6B-4737-96E0-490ACFBF7763}" type="datetimeFigureOut">
              <a:rPr lang="en-US" smtClean="0"/>
              <a:pPr/>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648DD-FE6B-4737-96E0-490ACFBF7763}" type="datetimeFigureOut">
              <a:rPr lang="en-US" smtClean="0"/>
              <a:pPr/>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648DD-FE6B-4737-96E0-490ACFBF7763}"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648DD-FE6B-4737-96E0-490ACFBF7763}"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0B6D6-7A17-4F88-BC93-1D28CEFD66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648DD-FE6B-4737-96E0-490ACFBF7763}" type="datetimeFigureOut">
              <a:rPr lang="en-US" smtClean="0"/>
              <a:pPr/>
              <a:t>8/14/2016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B6D6-7A17-4F88-BC93-1D28CEFD66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14422"/>
            <a:ext cx="7772400" cy="1470025"/>
          </a:xfrm>
        </p:spPr>
        <p:txBody>
          <a:bodyPr/>
          <a:lstStyle/>
          <a:p>
            <a:r>
              <a:rPr lang="ar-SY" dirty="0" smtClean="0"/>
              <a:t> التصميم المبني على الأداء </a:t>
            </a:r>
            <a:br>
              <a:rPr lang="ar-SY" dirty="0" smtClean="0"/>
            </a:br>
            <a:r>
              <a:rPr lang="ar-SY" dirty="0" smtClean="0"/>
              <a:t>للمنشآت الإطارية</a:t>
            </a:r>
            <a:endParaRPr lang="en-US" dirty="0"/>
          </a:p>
        </p:txBody>
      </p:sp>
      <p:sp>
        <p:nvSpPr>
          <p:cNvPr id="3" name="Subtitle 2"/>
          <p:cNvSpPr>
            <a:spLocks noGrp="1"/>
          </p:cNvSpPr>
          <p:nvPr>
            <p:ph type="subTitle" idx="1"/>
          </p:nvPr>
        </p:nvSpPr>
        <p:spPr>
          <a:xfrm>
            <a:off x="1428728" y="3000372"/>
            <a:ext cx="6400800" cy="1752600"/>
          </a:xfrm>
        </p:spPr>
        <p:txBody>
          <a:bodyPr/>
          <a:lstStyle/>
          <a:p>
            <a:r>
              <a:rPr lang="en-US" b="1" dirty="0">
                <a:solidFill>
                  <a:schemeClr val="tx1"/>
                </a:solidFill>
              </a:rPr>
              <a:t>Performance Based Design of Skeleton Structures</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5852" y="285728"/>
            <a:ext cx="7200927" cy="55028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71604" y="5643578"/>
            <a:ext cx="6943725"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186766" cy="5626121"/>
          </a:xfrm>
        </p:spPr>
        <p:txBody>
          <a:bodyPr>
            <a:normAutofit/>
          </a:bodyPr>
          <a:lstStyle/>
          <a:p>
            <a:pPr algn="r">
              <a:buNone/>
            </a:pPr>
            <a:r>
              <a:rPr lang="ar-SY" sz="2400" dirty="0" smtClean="0"/>
              <a:t>التحليل الستاتيكي اللاخطي:</a:t>
            </a:r>
          </a:p>
          <a:p>
            <a:pPr algn="r">
              <a:buNone/>
            </a:pPr>
            <a:r>
              <a:rPr lang="ar-SY" sz="2400" dirty="0" smtClean="0"/>
              <a:t>هو أحد الطرائق الدقيقة والمبسطة لدراسة المنشآت ذات الأدوار القصيرة حيث يتم تحويل التحليل اللاخطي إلى سلسلة من التحاليل الخطية مع مكافئة النظام متعدد درجات الحرية بآحر أحادي درجة حرية </a:t>
            </a:r>
          </a:p>
          <a:p>
            <a:pPr algn="r">
              <a:buNone/>
            </a:pPr>
            <a:r>
              <a:rPr lang="ar-SY" sz="2400" dirty="0" smtClean="0"/>
              <a:t>طريقة طيف الاستطاعة</a:t>
            </a:r>
            <a:r>
              <a:rPr lang="en-AU" sz="2400" dirty="0" smtClean="0"/>
              <a:t>-A</a:t>
            </a:r>
            <a:endParaRPr lang="ar-SY" sz="2400" dirty="0" smtClean="0"/>
          </a:p>
          <a:p>
            <a:pPr algn="r">
              <a:buNone/>
            </a:pPr>
            <a:r>
              <a:rPr lang="ar-SY" sz="2400" dirty="0" smtClean="0"/>
              <a:t>- إيجاد منحني الاستطاعة</a:t>
            </a:r>
          </a:p>
          <a:p>
            <a:pPr algn="r">
              <a:buNone/>
            </a:pPr>
            <a:r>
              <a:rPr lang="ar-SY" sz="2400" dirty="0" smtClean="0"/>
              <a:t>الاستطاعة : هو تمثيل لقدرة المنشأ على مقاومة الطلب الزلزالي يتم تحديد منحني الاستطاعة باستخدام سلسلة من التحاليل الستاتيكية المتعاقبة مع التعديل المستمر للنموذج الرياضي</a:t>
            </a:r>
          </a:p>
          <a:p>
            <a:pPr algn="r">
              <a:buNone/>
            </a:pPr>
            <a:r>
              <a:rPr lang="ar-SY" sz="2400" dirty="0" smtClean="0"/>
              <a:t> ويتم رسم منحني الاستطاعة وفق الخطوات التالية</a:t>
            </a:r>
          </a:p>
          <a:p>
            <a:pPr algn="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3"/>
            <a:ext cx="8329642" cy="1285883"/>
          </a:xfrm>
        </p:spPr>
        <p:txBody>
          <a:bodyPr>
            <a:noAutofit/>
          </a:bodyPr>
          <a:lstStyle/>
          <a:p>
            <a:pPr algn="r">
              <a:buNone/>
            </a:pPr>
            <a:r>
              <a:rPr lang="ar-SY" sz="2400" dirty="0" smtClean="0"/>
              <a:t>1- نمذجة المنشأ حاسوبياً</a:t>
            </a:r>
          </a:p>
          <a:p>
            <a:pPr algn="r">
              <a:buNone/>
            </a:pPr>
            <a:r>
              <a:rPr lang="ar-SY" sz="2400" dirty="0" smtClean="0"/>
              <a:t>يتم </a:t>
            </a:r>
            <a:r>
              <a:rPr lang="ar-SY" sz="2400" dirty="0" err="1" smtClean="0"/>
              <a:t>نمذجة</a:t>
            </a:r>
            <a:r>
              <a:rPr lang="ar-SY" sz="2400" dirty="0" smtClean="0"/>
              <a:t> كافة العناصر وتحديد خواصها المرنة واللدنة والأماكن المحتملة لتشكل المفاصل حيث يتم نمذجة سلوك المفصل اللدن كما يلي</a:t>
            </a:r>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r>
              <a:rPr lang="ar-SY" dirty="0" smtClean="0"/>
              <a:t> </a:t>
            </a:r>
            <a:endParaRPr lang="en-US" dirty="0"/>
          </a:p>
        </p:txBody>
      </p:sp>
      <p:pic>
        <p:nvPicPr>
          <p:cNvPr id="5" name="Picture 2"/>
          <p:cNvPicPr>
            <a:picLocks noChangeAspect="1" noChangeArrowheads="1"/>
          </p:cNvPicPr>
          <p:nvPr/>
        </p:nvPicPr>
        <p:blipFill>
          <a:blip r:embed="rId2"/>
          <a:srcRect/>
          <a:stretch>
            <a:fillRect/>
          </a:stretch>
        </p:blipFill>
        <p:spPr bwMode="auto">
          <a:xfrm>
            <a:off x="1214414" y="1785926"/>
            <a:ext cx="7068929" cy="431675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00034" y="571480"/>
            <a:ext cx="8059760" cy="550072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214678" y="6143644"/>
            <a:ext cx="3057525" cy="3333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srcRect/>
          <a:stretch>
            <a:fillRect/>
          </a:stretch>
        </p:blipFill>
        <p:spPr bwMode="auto">
          <a:xfrm>
            <a:off x="485775" y="628650"/>
            <a:ext cx="8172450" cy="56007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928926" y="6072206"/>
            <a:ext cx="3819525" cy="4381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05734" y="500042"/>
            <a:ext cx="7645981" cy="53578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000364" y="6072206"/>
            <a:ext cx="2981325" cy="3238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srcRect/>
          <a:stretch>
            <a:fillRect/>
          </a:stretch>
        </p:blipFill>
        <p:spPr bwMode="auto">
          <a:xfrm>
            <a:off x="344408" y="714356"/>
            <a:ext cx="8461674" cy="550072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57488" y="6215082"/>
            <a:ext cx="2933700" cy="3238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9"/>
            <a:ext cx="8186766" cy="785818"/>
          </a:xfrm>
        </p:spPr>
        <p:txBody>
          <a:bodyPr>
            <a:normAutofit fontScale="92500" lnSpcReduction="20000"/>
          </a:bodyPr>
          <a:lstStyle/>
          <a:p>
            <a:pPr algn="r">
              <a:buNone/>
            </a:pPr>
            <a:r>
              <a:rPr lang="ar-SY" sz="2400" dirty="0" smtClean="0"/>
              <a:t>2- تطبيق القوى على المنشأ</a:t>
            </a:r>
          </a:p>
          <a:p>
            <a:pPr algn="r">
              <a:buNone/>
            </a:pPr>
            <a:r>
              <a:rPr lang="ar-SY" sz="2600" dirty="0" smtClean="0"/>
              <a:t>نقوم أولاً بتطبيق الحمل </a:t>
            </a:r>
            <a:r>
              <a:rPr lang="ar-SY" sz="2600" dirty="0" err="1" smtClean="0"/>
              <a:t>الشاقولي</a:t>
            </a:r>
            <a:r>
              <a:rPr lang="ar-SY" sz="2600" dirty="0" smtClean="0"/>
              <a:t> ثم الحمل الجانبي</a:t>
            </a:r>
            <a:endParaRPr lang="en-US" sz="2600" dirty="0"/>
          </a:p>
        </p:txBody>
      </p:sp>
      <p:pic>
        <p:nvPicPr>
          <p:cNvPr id="5123" name="Picture 3"/>
          <p:cNvPicPr>
            <a:picLocks noChangeAspect="1" noChangeArrowheads="1"/>
          </p:cNvPicPr>
          <p:nvPr/>
        </p:nvPicPr>
        <p:blipFill>
          <a:blip r:embed="rId2"/>
          <a:srcRect/>
          <a:stretch>
            <a:fillRect/>
          </a:stretch>
        </p:blipFill>
        <p:spPr bwMode="auto">
          <a:xfrm>
            <a:off x="1000100" y="1071546"/>
            <a:ext cx="2000264" cy="1000132"/>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1071538" y="2214554"/>
            <a:ext cx="1785950" cy="899897"/>
          </a:xfrm>
          <a:prstGeom prst="rect">
            <a:avLst/>
          </a:prstGeom>
          <a:noFill/>
          <a:ln w="9525">
            <a:noFill/>
            <a:miter lim="800000"/>
            <a:headEnd/>
            <a:tailEnd/>
          </a:ln>
          <a:effectLst/>
        </p:spPr>
      </p:pic>
      <p:sp>
        <p:nvSpPr>
          <p:cNvPr id="8" name="Content Placeholder 2"/>
          <p:cNvSpPr txBox="1">
            <a:spLocks/>
          </p:cNvSpPr>
          <p:nvPr/>
        </p:nvSpPr>
        <p:spPr>
          <a:xfrm>
            <a:off x="357158" y="3214686"/>
            <a:ext cx="8401080" cy="1357322"/>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Y" sz="2800" b="0" i="0" u="none" strike="noStrike" kern="1200" cap="none" spc="0" normalizeH="0" baseline="0" noProof="0" dirty="0" smtClean="0">
                <a:ln>
                  <a:noFill/>
                </a:ln>
                <a:solidFill>
                  <a:schemeClr val="tx1"/>
                </a:solidFill>
                <a:effectLst/>
                <a:uLnTx/>
                <a:uFillTx/>
                <a:latin typeface="+mn-lt"/>
                <a:ea typeface="+mn-ea"/>
                <a:cs typeface="+mn-cs"/>
              </a:rPr>
              <a:t>3- </a:t>
            </a:r>
            <a:r>
              <a:rPr kumimoji="0" lang="ar-SY" sz="2400" b="0" i="0" u="none" strike="noStrike" kern="1200" cap="none" spc="0" normalizeH="0" baseline="0" noProof="0" dirty="0" smtClean="0">
                <a:ln>
                  <a:noFill/>
                </a:ln>
                <a:solidFill>
                  <a:schemeClr val="tx1"/>
                </a:solidFill>
                <a:effectLst/>
                <a:uLnTx/>
                <a:uFillTx/>
                <a:latin typeface="+mn-lt"/>
                <a:ea typeface="+mn-ea"/>
                <a:cs typeface="+mn-cs"/>
              </a:rPr>
              <a:t>حساب القوى في العناصر وقوة القص القاعدي</a:t>
            </a:r>
            <a:r>
              <a:rPr kumimoji="0" lang="ar-SY" sz="2400" b="0" i="0" u="none" strike="noStrike" kern="1200" cap="none" spc="0" normalizeH="0" noProof="0" dirty="0" smtClean="0">
                <a:ln>
                  <a:noFill/>
                </a:ln>
                <a:solidFill>
                  <a:schemeClr val="tx1"/>
                </a:solidFill>
                <a:effectLst/>
                <a:uLnTx/>
                <a:uFillTx/>
                <a:latin typeface="+mn-lt"/>
                <a:ea typeface="+mn-ea"/>
                <a:cs typeface="+mn-cs"/>
              </a:rPr>
              <a:t> وانتقال مركز الكتلة أعلى البناء ورسم نقطة (القص القاعدي , انتقال السقف)</a:t>
            </a:r>
            <a:r>
              <a:rPr kumimoji="0" lang="ar-SY"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71472" y="4357694"/>
            <a:ext cx="8215338" cy="107157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Y" sz="2400" b="0" i="0" u="none" strike="noStrike" kern="1200" cap="none" spc="0" normalizeH="0" baseline="0" noProof="0" dirty="0" smtClean="0">
                <a:ln>
                  <a:noFill/>
                </a:ln>
                <a:solidFill>
                  <a:schemeClr val="tx1"/>
                </a:solidFill>
                <a:effectLst/>
                <a:uLnTx/>
                <a:uFillTx/>
                <a:latin typeface="+mn-lt"/>
                <a:ea typeface="+mn-ea"/>
                <a:cs typeface="+mn-cs"/>
              </a:rPr>
              <a:t>4</a:t>
            </a:r>
            <a:r>
              <a:rPr kumimoji="0" lang="ar-SY" sz="3200" b="0" i="0" u="none" strike="noStrike" kern="1200" cap="none" spc="0" normalizeH="0" baseline="0" noProof="0" dirty="0" smtClean="0">
                <a:ln>
                  <a:noFill/>
                </a:ln>
                <a:solidFill>
                  <a:schemeClr val="tx1"/>
                </a:solidFill>
                <a:effectLst/>
                <a:uLnTx/>
                <a:uFillTx/>
                <a:latin typeface="+mn-lt"/>
                <a:ea typeface="+mn-ea"/>
                <a:cs typeface="+mn-cs"/>
              </a:rPr>
              <a:t>- </a:t>
            </a:r>
            <a:r>
              <a:rPr kumimoji="0" lang="ar-SY" sz="2400" b="0" i="0" u="none" strike="noStrike" kern="1200" cap="none" spc="0" normalizeH="0" baseline="0" noProof="0" dirty="0" smtClean="0">
                <a:ln>
                  <a:noFill/>
                </a:ln>
                <a:solidFill>
                  <a:schemeClr val="tx1"/>
                </a:solidFill>
                <a:effectLst/>
                <a:uLnTx/>
                <a:uFillTx/>
                <a:latin typeface="+mn-lt"/>
                <a:ea typeface="+mn-ea"/>
                <a:cs typeface="+mn-cs"/>
              </a:rPr>
              <a:t>زيادة القوى الجانبية</a:t>
            </a:r>
            <a:r>
              <a:rPr kumimoji="0" lang="ar-SY" sz="2400" b="0" i="0" u="none" strike="noStrike" kern="1200" cap="none" spc="0" normalizeH="0" noProof="0" dirty="0" smtClean="0">
                <a:ln>
                  <a:noFill/>
                </a:ln>
                <a:solidFill>
                  <a:schemeClr val="tx1"/>
                </a:solidFill>
                <a:effectLst/>
                <a:uLnTx/>
                <a:uFillTx/>
                <a:latin typeface="+mn-lt"/>
                <a:ea typeface="+mn-ea"/>
                <a:cs typeface="+mn-cs"/>
              </a:rPr>
              <a:t> المطبقة حتى يتشكل أول مجموعة مفاصل لدنة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1000164" y="5357826"/>
            <a:ext cx="9829840" cy="1285884"/>
          </a:xfrm>
          <a:prstGeom prst="rect">
            <a:avLst/>
          </a:prstGeom>
        </p:spPr>
        <p:txBody>
          <a:bodyPr vert="horz" lIns="91440" tIns="45720" rIns="91440" bIns="45720" rtlCol="0">
            <a:normAutofit/>
          </a:bodyPr>
          <a:lstStyle/>
          <a:p>
            <a:pPr marL="342900" indent="-342900" algn="r">
              <a:spcBef>
                <a:spcPct val="20000"/>
              </a:spcBef>
              <a:defRPr/>
            </a:pPr>
            <a:r>
              <a:rPr kumimoji="0" lang="ar-SY" sz="2400" b="0" i="0" u="none" strike="noStrike" kern="1200" cap="none" spc="0" normalizeH="0" baseline="0" noProof="0" dirty="0" smtClean="0">
                <a:ln>
                  <a:noFill/>
                </a:ln>
                <a:solidFill>
                  <a:schemeClr val="tx1"/>
                </a:solidFill>
                <a:effectLst/>
                <a:uLnTx/>
                <a:uFillTx/>
                <a:latin typeface="+mn-lt"/>
                <a:ea typeface="+mn-ea"/>
                <a:cs typeface="+mn-cs"/>
              </a:rPr>
              <a:t>5</a:t>
            </a:r>
            <a:r>
              <a:rPr kumimoji="0" lang="ar-SY" sz="3200" b="0" i="0" u="none" strike="noStrike" kern="1200" cap="none" spc="0" normalizeH="0" baseline="0" noProof="0" dirty="0" smtClean="0">
                <a:ln>
                  <a:noFill/>
                </a:ln>
                <a:solidFill>
                  <a:schemeClr val="tx1"/>
                </a:solidFill>
                <a:effectLst/>
                <a:uLnTx/>
                <a:uFillTx/>
                <a:latin typeface="+mn-lt"/>
                <a:ea typeface="+mn-ea"/>
                <a:cs typeface="+mn-cs"/>
              </a:rPr>
              <a:t>- </a:t>
            </a:r>
            <a:r>
              <a:rPr kumimoji="0" lang="ar-SY" sz="2400" b="0" i="0" u="none" strike="noStrike" kern="1200" cap="none" spc="0" normalizeH="0" baseline="0" noProof="0" dirty="0" smtClean="0">
                <a:ln>
                  <a:noFill/>
                </a:ln>
                <a:solidFill>
                  <a:schemeClr val="tx1"/>
                </a:solidFill>
                <a:effectLst/>
                <a:uLnTx/>
                <a:uFillTx/>
                <a:latin typeface="+mn-lt"/>
                <a:ea typeface="+mn-ea"/>
                <a:cs typeface="+mn-cs"/>
              </a:rPr>
              <a:t>تسجيل القص القاعدي وانتقال السقف والقوى </a:t>
            </a:r>
            <a:r>
              <a:rPr lang="ar-SY" sz="2400" dirty="0" smtClean="0"/>
              <a:t>الداخلية </a:t>
            </a:r>
            <a:r>
              <a:rPr lang="ar-SY" sz="2400" dirty="0" err="1" smtClean="0"/>
              <a:t>والدورانات</a:t>
            </a:r>
            <a:endParaRPr lang="en-US" sz="2400" dirty="0" smtClean="0"/>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Y"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186766" cy="5786478"/>
          </a:xfrm>
        </p:spPr>
        <p:txBody>
          <a:bodyPr>
            <a:normAutofit/>
          </a:bodyPr>
          <a:lstStyle/>
          <a:p>
            <a:pPr algn="r">
              <a:buNone/>
            </a:pPr>
            <a:r>
              <a:rPr lang="ar-SY" sz="2400" dirty="0" smtClean="0"/>
              <a:t>6- جعل القساوة الدورانية صفرية في المناطق التي تشكلت فيها المفاصل اللدنة</a:t>
            </a:r>
          </a:p>
          <a:p>
            <a:pPr algn="r">
              <a:buNone/>
            </a:pPr>
            <a:r>
              <a:rPr lang="ar-SY" sz="2400" dirty="0" smtClean="0"/>
              <a:t>7- نطبق تزايد في القوى الجانبية على النموذج المعدل بحيث تتشكل مجموعة أخرى من المفاصل اللدنة بحيت يكون    </a:t>
            </a:r>
          </a:p>
          <a:p>
            <a:pPr algn="r">
              <a:buNone/>
            </a:pPr>
            <a:r>
              <a:rPr lang="ar-SY" sz="2400" dirty="0" smtClean="0"/>
              <a:t>القوى والدورانات عند بداية كل تزايد في الحمل مساو إلى</a:t>
            </a:r>
            <a:endParaRPr lang="en-US" sz="2400" dirty="0" smtClean="0"/>
          </a:p>
          <a:p>
            <a:pPr algn="r">
              <a:buNone/>
            </a:pPr>
            <a:r>
              <a:rPr lang="ar-SY" sz="2400" dirty="0" smtClean="0"/>
              <a:t>تلك الناتجة من التزايدات السابقة</a:t>
            </a:r>
          </a:p>
          <a:p>
            <a:pPr algn="r">
              <a:buNone/>
            </a:pPr>
            <a:r>
              <a:rPr lang="ar-SY" sz="2400" dirty="0" smtClean="0"/>
              <a:t>8- اضافة التزايد في القص القاعدي وانتقال السقف إلى    المجاميع السابقة وتمثيل النقطة (القص القاعدي , انتقال السقف)</a:t>
            </a:r>
          </a:p>
          <a:p>
            <a:pPr algn="r">
              <a:buNone/>
            </a:pPr>
            <a:r>
              <a:rPr lang="ar-SY" sz="2400" dirty="0" smtClean="0"/>
              <a:t>تكرار الخطوتين السابقتين حتى ينهار المنشأ أو يصل لمستوى الأداء المطلوب</a:t>
            </a:r>
          </a:p>
          <a:p>
            <a:pPr algn="r">
              <a:buNone/>
            </a:pPr>
            <a:endParaRPr lang="ar-SY" dirty="0" smtClean="0"/>
          </a:p>
          <a:p>
            <a:pPr algn="r">
              <a:buNone/>
            </a:pPr>
            <a:endParaRPr lang="ar-SY"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584335" y="928671"/>
            <a:ext cx="7975329" cy="500066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329642" cy="4554551"/>
          </a:xfrm>
        </p:spPr>
        <p:txBody>
          <a:bodyPr>
            <a:normAutofit lnSpcReduction="10000"/>
          </a:bodyPr>
          <a:lstStyle/>
          <a:p>
            <a:pPr algn="r">
              <a:buNone/>
            </a:pPr>
            <a:r>
              <a:rPr lang="ar-SY" dirty="0" smtClean="0"/>
              <a:t>        مقدمة :</a:t>
            </a:r>
          </a:p>
          <a:p>
            <a:pPr algn="r">
              <a:buNone/>
            </a:pPr>
            <a:r>
              <a:rPr lang="ar-SY" dirty="0" smtClean="0"/>
              <a:t>إن التصميم المبني على الأداء هو أحد الطرائق الدقيقة والمبسطة لتصميم المنشآت </a:t>
            </a:r>
            <a:r>
              <a:rPr lang="ar-SY" dirty="0" smtClean="0">
                <a:solidFill>
                  <a:srgbClr val="FF0000"/>
                </a:solidFill>
              </a:rPr>
              <a:t>المنتظمة</a:t>
            </a:r>
            <a:r>
              <a:rPr lang="ar-SY" dirty="0" smtClean="0"/>
              <a:t> بحيث تتيح تمثيل الواقع بشكل مقبول وفهم سلوك المنشأ عند تعرضه للهزات الأرضية ومعرفة آلية تشكل المفاصل اللدنة وكيفية إعادة توزع القوى خلال تطور </a:t>
            </a:r>
            <a:r>
              <a:rPr lang="ar-SY" dirty="0" err="1" smtClean="0"/>
              <a:t>اللدونة</a:t>
            </a:r>
            <a:r>
              <a:rPr lang="ar-SY" dirty="0" smtClean="0"/>
              <a:t> كما يتيح معرفة ميكانيكية الانهيار               </a:t>
            </a:r>
          </a:p>
          <a:p>
            <a:pPr algn="just">
              <a:buNone/>
            </a:pPr>
            <a:r>
              <a:rPr lang="ar-SY" dirty="0" smtClean="0"/>
              <a:t>كما تتيح هذه الطريقة للمصمم اختيار هامش الأمان المرغوب </a:t>
            </a:r>
            <a:r>
              <a:rPr lang="ar-SY" dirty="0" err="1" smtClean="0"/>
              <a:t>به</a:t>
            </a:r>
            <a:endParaRPr lang="ar-SY" dirty="0" smtClean="0"/>
          </a:p>
          <a:p>
            <a:pPr algn="just">
              <a:buNone/>
            </a:pPr>
            <a:r>
              <a:rPr lang="ar-SY" dirty="0" smtClean="0"/>
              <a:t>وفقاً لرغبة المالك ولأهمية المنشأ تحت تأثير الهزة المدروسة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3"/>
            <a:ext cx="8258204" cy="714380"/>
          </a:xfrm>
        </p:spPr>
        <p:txBody>
          <a:bodyPr>
            <a:normAutofit/>
          </a:bodyPr>
          <a:lstStyle/>
          <a:p>
            <a:pPr algn="r">
              <a:buNone/>
            </a:pPr>
            <a:r>
              <a:rPr lang="ar-SY" sz="2400" dirty="0" smtClean="0"/>
              <a:t>-ايجاد طيف الطلب </a:t>
            </a:r>
            <a:endParaRPr lang="en-US" sz="2400" dirty="0"/>
          </a:p>
        </p:txBody>
      </p:sp>
      <p:pic>
        <p:nvPicPr>
          <p:cNvPr id="8195" name="Picture 3"/>
          <p:cNvPicPr>
            <a:picLocks noChangeAspect="1" noChangeArrowheads="1"/>
          </p:cNvPicPr>
          <p:nvPr/>
        </p:nvPicPr>
        <p:blipFill>
          <a:blip r:embed="rId2"/>
          <a:srcRect/>
          <a:stretch>
            <a:fillRect/>
          </a:stretch>
        </p:blipFill>
        <p:spPr bwMode="auto">
          <a:xfrm>
            <a:off x="727376" y="1571612"/>
            <a:ext cx="8416624" cy="440057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4368808"/>
          </a:xfrm>
        </p:spPr>
        <p:txBody>
          <a:bodyPr>
            <a:normAutofit/>
          </a:bodyPr>
          <a:lstStyle/>
          <a:p>
            <a:pPr algn="r"/>
            <a:r>
              <a:rPr lang="ar-SY" sz="2400" dirty="0" smtClean="0"/>
              <a:t>- </a:t>
            </a:r>
            <a:r>
              <a:rPr lang="ar-SY" sz="2400" dirty="0" err="1" smtClean="0"/>
              <a:t>ايجاد</a:t>
            </a:r>
            <a:r>
              <a:rPr lang="ar-SY" sz="2400" dirty="0" smtClean="0"/>
              <a:t> نقطة الأداء</a:t>
            </a:r>
            <a:r>
              <a:rPr lang="en-US" sz="2400" dirty="0" smtClean="0"/>
              <a:t/>
            </a:r>
            <a:br>
              <a:rPr lang="en-US" sz="2400" dirty="0" smtClean="0"/>
            </a:br>
            <a:r>
              <a:rPr lang="ar-SY" sz="2400" dirty="0" smtClean="0"/>
              <a:t>يجب أن تحقق نقطة الأداء الشرطين التاليين </a:t>
            </a:r>
            <a:br>
              <a:rPr lang="ar-SY" sz="2400" dirty="0" smtClean="0"/>
            </a:br>
            <a:r>
              <a:rPr lang="ar-SY" sz="2400" dirty="0" smtClean="0"/>
              <a:t>1-أن تنتمي لطيف الاستطاعة لتمثيل المنشأ عند الانتقال المطلوب </a:t>
            </a:r>
            <a:br>
              <a:rPr lang="ar-SY" sz="2400" dirty="0" smtClean="0"/>
            </a:br>
            <a:r>
              <a:rPr lang="ar-SY" sz="2400" dirty="0" smtClean="0"/>
              <a:t>2-أن تنتمي لطيف الطلب لتمثيل القوة الزلزالية التي يتعرض لها المنشأ عند نفس الانتقال المطلوب . </a:t>
            </a:r>
            <a:br>
              <a:rPr lang="ar-SY" sz="2400" dirty="0" smtClean="0"/>
            </a:br>
            <a:r>
              <a:rPr lang="ar-SY" sz="2400" dirty="0" smtClean="0"/>
              <a:t/>
            </a:r>
            <a:br>
              <a:rPr lang="ar-SY" sz="2400" dirty="0" smtClean="0"/>
            </a:br>
            <a:r>
              <a:rPr lang="ar-SY" sz="2400" dirty="0" smtClean="0"/>
              <a:t>ولتحديد نقطة الأداء نتبع الخطوات التالية </a:t>
            </a:r>
            <a:endParaRPr lang="en-GB"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571481"/>
            <a:ext cx="7572428" cy="1428760"/>
          </a:xfrm>
        </p:spPr>
        <p:txBody>
          <a:bodyPr>
            <a:normAutofit/>
          </a:bodyPr>
          <a:lstStyle/>
          <a:p>
            <a:pPr algn="r">
              <a:buNone/>
            </a:pPr>
            <a:endParaRPr lang="en-US" sz="2400" dirty="0" smtClean="0"/>
          </a:p>
          <a:p>
            <a:pPr algn="r">
              <a:buNone/>
            </a:pPr>
            <a:r>
              <a:rPr lang="ar-SY" sz="2400" dirty="0" smtClean="0"/>
              <a:t>تحويل منحني الاستطاعة لطيف الاستطاعة</a:t>
            </a:r>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p:txBody>
      </p:sp>
      <p:pic>
        <p:nvPicPr>
          <p:cNvPr id="9218" name="Picture 2"/>
          <p:cNvPicPr>
            <a:picLocks noChangeAspect="1" noChangeArrowheads="1"/>
          </p:cNvPicPr>
          <p:nvPr/>
        </p:nvPicPr>
        <p:blipFill>
          <a:blip r:embed="rId2"/>
          <a:srcRect/>
          <a:stretch>
            <a:fillRect/>
          </a:stretch>
        </p:blipFill>
        <p:spPr bwMode="auto">
          <a:xfrm>
            <a:off x="1142976" y="2071678"/>
            <a:ext cx="2071702" cy="104341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286248" y="2143116"/>
            <a:ext cx="1621775" cy="89535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1000099" y="3214686"/>
            <a:ext cx="3886657" cy="1928826"/>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5643570" y="3643314"/>
            <a:ext cx="2214578" cy="159449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426907" y="1428736"/>
            <a:ext cx="8717093" cy="388700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28" y="428605"/>
            <a:ext cx="7358114" cy="642942"/>
          </a:xfrm>
        </p:spPr>
        <p:txBody>
          <a:bodyPr/>
          <a:lstStyle/>
          <a:p>
            <a:pPr algn="r">
              <a:buNone/>
            </a:pPr>
            <a:r>
              <a:rPr lang="ar-SY" sz="2400" dirty="0" smtClean="0"/>
              <a:t>انشاء التمثيل ثنائي الخطية</a:t>
            </a:r>
          </a:p>
          <a:p>
            <a:pPr algn="r">
              <a:buNone/>
            </a:pPr>
            <a:endParaRPr lang="en-US" dirty="0"/>
          </a:p>
        </p:txBody>
      </p:sp>
      <p:pic>
        <p:nvPicPr>
          <p:cNvPr id="1026" name="Picture 2"/>
          <p:cNvPicPr>
            <a:picLocks noChangeAspect="1" noChangeArrowheads="1"/>
          </p:cNvPicPr>
          <p:nvPr/>
        </p:nvPicPr>
        <p:blipFill>
          <a:blip r:embed="rId2"/>
          <a:srcRect/>
          <a:stretch>
            <a:fillRect/>
          </a:stretch>
        </p:blipFill>
        <p:spPr bwMode="auto">
          <a:xfrm>
            <a:off x="1285852" y="1071546"/>
            <a:ext cx="7119166" cy="543304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401080" cy="571504"/>
          </a:xfrm>
        </p:spPr>
        <p:txBody>
          <a:bodyPr>
            <a:normAutofit/>
          </a:bodyPr>
          <a:lstStyle/>
          <a:p>
            <a:pPr algn="r">
              <a:buNone/>
            </a:pPr>
            <a:r>
              <a:rPr lang="ar-SY" sz="2400" dirty="0" smtClean="0"/>
              <a:t>تقدير التخامد الفعال</a:t>
            </a:r>
            <a:endParaRPr lang="en-US" sz="2400" dirty="0"/>
          </a:p>
        </p:txBody>
      </p:sp>
      <p:pic>
        <p:nvPicPr>
          <p:cNvPr id="2051" name="Picture 3"/>
          <p:cNvPicPr>
            <a:picLocks noChangeAspect="1" noChangeArrowheads="1"/>
          </p:cNvPicPr>
          <p:nvPr/>
        </p:nvPicPr>
        <p:blipFill>
          <a:blip r:embed="rId2"/>
          <a:srcRect/>
          <a:stretch>
            <a:fillRect/>
          </a:stretch>
        </p:blipFill>
        <p:spPr bwMode="auto">
          <a:xfrm>
            <a:off x="5143504" y="285728"/>
            <a:ext cx="1021780" cy="571504"/>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2571736" y="1071546"/>
            <a:ext cx="6325835" cy="785818"/>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214282" y="785794"/>
            <a:ext cx="2100581" cy="1152531"/>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1500165" y="2214554"/>
            <a:ext cx="7137327" cy="4214842"/>
          </a:xfrm>
          <a:prstGeom prst="rect">
            <a:avLst/>
          </a:prstGeom>
          <a:noFill/>
          <a:ln w="9525">
            <a:noFill/>
            <a:miter lim="800000"/>
            <a:headEnd/>
            <a:tailEnd/>
          </a:ln>
          <a:effectLst/>
        </p:spPr>
      </p:pic>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638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6061" y="2143116"/>
            <a:ext cx="3339727" cy="7143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786050" y="642918"/>
            <a:ext cx="3367102" cy="99032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571604" y="1643050"/>
            <a:ext cx="7123529" cy="3271853"/>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285852" y="4929198"/>
            <a:ext cx="7326423"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401080" cy="714380"/>
          </a:xfrm>
        </p:spPr>
        <p:txBody>
          <a:bodyPr>
            <a:normAutofit/>
          </a:bodyPr>
          <a:lstStyle/>
          <a:p>
            <a:pPr algn="r">
              <a:buNone/>
            </a:pPr>
            <a:r>
              <a:rPr lang="ar-SY" sz="2400" dirty="0" smtClean="0"/>
              <a:t>  ايجاد طيف الطلب المخفض ذي التخامد</a:t>
            </a:r>
            <a:endParaRPr lang="en-US" sz="2400" dirty="0"/>
          </a:p>
        </p:txBody>
      </p:sp>
      <p:pic>
        <p:nvPicPr>
          <p:cNvPr id="4098" name="Picture 2"/>
          <p:cNvPicPr>
            <a:picLocks noChangeAspect="1" noChangeArrowheads="1"/>
          </p:cNvPicPr>
          <p:nvPr/>
        </p:nvPicPr>
        <p:blipFill>
          <a:blip r:embed="rId2"/>
          <a:srcRect/>
          <a:stretch>
            <a:fillRect/>
          </a:stretch>
        </p:blipFill>
        <p:spPr bwMode="auto">
          <a:xfrm>
            <a:off x="2571736" y="357166"/>
            <a:ext cx="943894" cy="64294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643570" y="785794"/>
            <a:ext cx="2883497" cy="1000132"/>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00034" y="857232"/>
            <a:ext cx="2738017" cy="885829"/>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1214414" y="1571612"/>
            <a:ext cx="6276975" cy="49911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1"/>
            <a:ext cx="8329642" cy="785818"/>
          </a:xfrm>
        </p:spPr>
        <p:txBody>
          <a:bodyPr>
            <a:normAutofit fontScale="92500" lnSpcReduction="10000"/>
          </a:bodyPr>
          <a:lstStyle/>
          <a:p>
            <a:pPr algn="r">
              <a:buNone/>
            </a:pPr>
            <a:r>
              <a:rPr lang="ar-SY" sz="2400" dirty="0" smtClean="0"/>
              <a:t>ايجاد نقطة تقاطع طيفي الاستطاعة والطلب</a:t>
            </a:r>
            <a:endParaRPr lang="en-AU" sz="2400" dirty="0" smtClean="0"/>
          </a:p>
          <a:p>
            <a:pPr algn="r">
              <a:buNone/>
            </a:pPr>
            <a:r>
              <a:rPr lang="en-AU" sz="2400" dirty="0" smtClean="0"/>
              <a:t>A </a:t>
            </a:r>
            <a:r>
              <a:rPr lang="ar-SY" sz="2400" dirty="0" smtClean="0"/>
              <a:t>الطريقة </a:t>
            </a:r>
            <a:endParaRPr lang="en-US" sz="2400" dirty="0"/>
          </a:p>
        </p:txBody>
      </p:sp>
      <p:pic>
        <p:nvPicPr>
          <p:cNvPr id="5122" name="Picture 2"/>
          <p:cNvPicPr>
            <a:picLocks noChangeAspect="1" noChangeArrowheads="1"/>
          </p:cNvPicPr>
          <p:nvPr/>
        </p:nvPicPr>
        <p:blipFill>
          <a:blip r:embed="rId2"/>
          <a:srcRect/>
          <a:stretch>
            <a:fillRect/>
          </a:stretch>
        </p:blipFill>
        <p:spPr bwMode="auto">
          <a:xfrm>
            <a:off x="1071538" y="1285860"/>
            <a:ext cx="7350805" cy="501493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66" cy="868346"/>
          </a:xfrm>
        </p:spPr>
        <p:txBody>
          <a:bodyPr>
            <a:normAutofit/>
          </a:bodyPr>
          <a:lstStyle/>
          <a:p>
            <a:pPr algn="r"/>
            <a:r>
              <a:rPr lang="en-AU" sz="2400" dirty="0" smtClean="0"/>
              <a:t>B</a:t>
            </a:r>
            <a:r>
              <a:rPr lang="en-GB" sz="2400" dirty="0" smtClean="0"/>
              <a:t> </a:t>
            </a:r>
            <a:r>
              <a:rPr lang="ar-SY" sz="2400" dirty="0" smtClean="0"/>
              <a:t>الطريقة </a:t>
            </a:r>
            <a:endParaRPr lang="en-GB" sz="2400" dirty="0"/>
          </a:p>
        </p:txBody>
      </p:sp>
      <p:sp>
        <p:nvSpPr>
          <p:cNvPr id="3" name="Content Placeholder 2"/>
          <p:cNvSpPr>
            <a:spLocks noGrp="1"/>
          </p:cNvSpPr>
          <p:nvPr>
            <p:ph idx="1"/>
          </p:nvPr>
        </p:nvSpPr>
        <p:spPr>
          <a:xfrm>
            <a:off x="457200" y="1142984"/>
            <a:ext cx="8186766" cy="4983179"/>
          </a:xfrm>
        </p:spPr>
        <p:txBody>
          <a:bodyPr>
            <a:normAutofit/>
          </a:bodyPr>
          <a:lstStyle/>
          <a:p>
            <a:pPr algn="r" rtl="1">
              <a:buNone/>
            </a:pPr>
            <a:r>
              <a:rPr lang="ar-SY" sz="2400" dirty="0" smtClean="0"/>
              <a:t>تفترض هذه الطريقة أن الميل الأولي للمنحني ثنائي الخطية لطيف الاستطاعة يبقى ثابتاً بالإضافة لثبات النقطة (</a:t>
            </a:r>
            <a:r>
              <a:rPr lang="en-AU" sz="2400" dirty="0" err="1" smtClean="0"/>
              <a:t>ay,dy</a:t>
            </a:r>
            <a:r>
              <a:rPr lang="ar-SY" sz="2400" dirty="0" smtClean="0"/>
              <a:t>) وميل ما بعد الخضوع . </a:t>
            </a:r>
          </a:p>
          <a:p>
            <a:pPr algn="r" rtl="1">
              <a:buNone/>
            </a:pPr>
            <a:r>
              <a:rPr lang="ar-SY" sz="2400" dirty="0" smtClean="0"/>
              <a:t>يتم العمل بهذه الطريقة وفق الخطوات التالية </a:t>
            </a:r>
          </a:p>
          <a:p>
            <a:pPr algn="r" rtl="1">
              <a:buNone/>
            </a:pPr>
            <a:r>
              <a:rPr lang="ar-SY" sz="2400" dirty="0" smtClean="0"/>
              <a:t>1-</a:t>
            </a:r>
            <a:r>
              <a:rPr lang="ar-SY" sz="2400" dirty="0" err="1" smtClean="0"/>
              <a:t>انشاء</a:t>
            </a:r>
            <a:r>
              <a:rPr lang="ar-SY" sz="2400" dirty="0" smtClean="0"/>
              <a:t>  طيف الاستجابة ذي </a:t>
            </a:r>
            <a:r>
              <a:rPr lang="ar-SY" sz="2400" dirty="0" err="1" smtClean="0"/>
              <a:t>التخامد</a:t>
            </a:r>
            <a:r>
              <a:rPr lang="ar-SY" sz="2400" dirty="0" smtClean="0"/>
              <a:t> %5 المناسب للموقع وكذلك رسم مجموعة من الأطياف ذات </a:t>
            </a:r>
            <a:r>
              <a:rPr lang="ar-SY" sz="2400" dirty="0" err="1" smtClean="0"/>
              <a:t>التخامدات</a:t>
            </a:r>
            <a:r>
              <a:rPr lang="ar-SY" sz="2400" dirty="0" smtClean="0"/>
              <a:t> الفعالة  المتدرجة حتى الوصول </a:t>
            </a:r>
            <a:r>
              <a:rPr lang="ar-SY" sz="2400" dirty="0" err="1" smtClean="0"/>
              <a:t>للتخامد</a:t>
            </a:r>
            <a:r>
              <a:rPr lang="ar-SY" sz="2400" dirty="0" smtClean="0"/>
              <a:t> </a:t>
            </a:r>
            <a:r>
              <a:rPr lang="ar-SY" sz="2400" dirty="0" err="1" smtClean="0"/>
              <a:t>الأعظمي</a:t>
            </a:r>
            <a:r>
              <a:rPr lang="ar-SY" sz="2400" dirty="0" smtClean="0"/>
              <a:t> حسب السلوك </a:t>
            </a:r>
            <a:r>
              <a:rPr lang="ar-SY" sz="2400" dirty="0" err="1" smtClean="0"/>
              <a:t>الانشائي</a:t>
            </a:r>
            <a:r>
              <a:rPr lang="ar-SY" sz="2400" dirty="0" smtClean="0"/>
              <a:t> </a:t>
            </a:r>
            <a:endParaRPr lang="en-GB" sz="2400" dirty="0"/>
          </a:p>
        </p:txBody>
      </p:sp>
      <p:graphicFrame>
        <p:nvGraphicFramePr>
          <p:cNvPr id="5" name="Table 4"/>
          <p:cNvGraphicFramePr>
            <a:graphicFrameLocks noGrp="1"/>
          </p:cNvGraphicFramePr>
          <p:nvPr/>
        </p:nvGraphicFramePr>
        <p:xfrm>
          <a:off x="1571604" y="3714752"/>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ar-SY" dirty="0" err="1" smtClean="0"/>
                        <a:t>التخامد</a:t>
                      </a:r>
                      <a:r>
                        <a:rPr lang="ar-SY" dirty="0" smtClean="0"/>
                        <a:t> الفعال</a:t>
                      </a:r>
                      <a:r>
                        <a:rPr lang="ar-SY" baseline="0" dirty="0" smtClean="0"/>
                        <a:t> </a:t>
                      </a:r>
                      <a:endParaRPr lang="en-GB" dirty="0"/>
                    </a:p>
                  </a:txBody>
                  <a:tcPr/>
                </a:tc>
                <a:tc>
                  <a:txBody>
                    <a:bodyPr/>
                    <a:lstStyle/>
                    <a:p>
                      <a:pPr algn="ctr"/>
                      <a:r>
                        <a:rPr lang="ar-SY" dirty="0" smtClean="0"/>
                        <a:t>نوع السلوك </a:t>
                      </a:r>
                      <a:r>
                        <a:rPr lang="ar-SY" dirty="0" err="1" smtClean="0"/>
                        <a:t>الانشائي</a:t>
                      </a:r>
                      <a:r>
                        <a:rPr lang="ar-SY" baseline="0" dirty="0" smtClean="0"/>
                        <a:t> </a:t>
                      </a:r>
                      <a:endParaRPr lang="en-GB" dirty="0"/>
                    </a:p>
                  </a:txBody>
                  <a:tcPr/>
                </a:tc>
              </a:tr>
              <a:tr h="370840">
                <a:tc>
                  <a:txBody>
                    <a:bodyPr/>
                    <a:lstStyle/>
                    <a:p>
                      <a:pPr algn="ctr"/>
                      <a:r>
                        <a:rPr lang="ar-SY" dirty="0" smtClean="0"/>
                        <a:t>%40</a:t>
                      </a:r>
                      <a:endParaRPr lang="en-GB" dirty="0"/>
                    </a:p>
                  </a:txBody>
                  <a:tcPr/>
                </a:tc>
                <a:tc>
                  <a:txBody>
                    <a:bodyPr/>
                    <a:lstStyle/>
                    <a:p>
                      <a:pPr algn="ctr"/>
                      <a:r>
                        <a:rPr lang="en-AU" baseline="0" dirty="0" smtClean="0"/>
                        <a:t>A</a:t>
                      </a:r>
                      <a:r>
                        <a:rPr lang="ar-SY" baseline="0" dirty="0" smtClean="0"/>
                        <a:t>نوع  </a:t>
                      </a:r>
                      <a:endParaRPr lang="en-GB" dirty="0"/>
                    </a:p>
                  </a:txBody>
                  <a:tcPr/>
                </a:tc>
              </a:tr>
              <a:tr h="370840">
                <a:tc>
                  <a:txBody>
                    <a:bodyPr/>
                    <a:lstStyle/>
                    <a:p>
                      <a:pPr algn="ctr"/>
                      <a:r>
                        <a:rPr lang="ar-SY" dirty="0" smtClean="0"/>
                        <a:t>%29</a:t>
                      </a:r>
                      <a:endParaRPr lang="en-GB" dirty="0"/>
                    </a:p>
                  </a:txBody>
                  <a:tcPr/>
                </a:tc>
                <a:tc>
                  <a:txBody>
                    <a:bodyPr/>
                    <a:lstStyle/>
                    <a:p>
                      <a:pPr algn="ctr"/>
                      <a:r>
                        <a:rPr lang="en-AU" dirty="0" smtClean="0"/>
                        <a:t>B</a:t>
                      </a:r>
                      <a:r>
                        <a:rPr lang="ar-SY" dirty="0" smtClean="0"/>
                        <a:t>نوع</a:t>
                      </a:r>
                      <a:r>
                        <a:rPr lang="ar-SY" baseline="0" dirty="0" smtClean="0"/>
                        <a:t> </a:t>
                      </a:r>
                      <a:endParaRPr lang="en-GB" dirty="0"/>
                    </a:p>
                  </a:txBody>
                  <a:tcPr/>
                </a:tc>
              </a:tr>
              <a:tr h="370840">
                <a:tc>
                  <a:txBody>
                    <a:bodyPr/>
                    <a:lstStyle/>
                    <a:p>
                      <a:pPr algn="ctr"/>
                      <a:r>
                        <a:rPr lang="ar-SY" dirty="0" smtClean="0"/>
                        <a:t>%20</a:t>
                      </a:r>
                      <a:endParaRPr lang="en-GB" dirty="0"/>
                    </a:p>
                  </a:txBody>
                  <a:tcPr/>
                </a:tc>
                <a:tc>
                  <a:txBody>
                    <a:bodyPr/>
                    <a:lstStyle/>
                    <a:p>
                      <a:pPr algn="ctr"/>
                      <a:r>
                        <a:rPr lang="en-AU" dirty="0" smtClean="0"/>
                        <a:t>C </a:t>
                      </a:r>
                      <a:r>
                        <a:rPr lang="ar-SY" dirty="0" smtClean="0"/>
                        <a:t>نوع</a:t>
                      </a:r>
                      <a:r>
                        <a:rPr lang="ar-SY" baseline="0" dirty="0" smtClean="0"/>
                        <a:t> </a:t>
                      </a:r>
                      <a:endParaRPr lang="en-GB"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8501122" cy="5483245"/>
          </a:xfrm>
        </p:spPr>
        <p:txBody>
          <a:bodyPr>
            <a:normAutofit/>
          </a:bodyPr>
          <a:lstStyle/>
          <a:p>
            <a:pPr algn="r">
              <a:buNone/>
            </a:pPr>
            <a:r>
              <a:rPr lang="ar-SY" sz="2400" dirty="0" smtClean="0"/>
              <a:t>:</a:t>
            </a:r>
            <a:r>
              <a:rPr lang="en-GB" sz="2400" b="1" dirty="0" smtClean="0"/>
              <a:t>Performance Levels</a:t>
            </a:r>
            <a:r>
              <a:rPr lang="ar-SY" sz="2400" b="1" dirty="0" smtClean="0"/>
              <a:t> </a:t>
            </a:r>
            <a:r>
              <a:rPr lang="ar-SY" sz="2400" dirty="0" smtClean="0"/>
              <a:t>مستويات </a:t>
            </a:r>
            <a:r>
              <a:rPr lang="ar-SY" sz="2400" dirty="0" err="1" smtClean="0"/>
              <a:t>االأداء</a:t>
            </a:r>
            <a:r>
              <a:rPr lang="ar-SY" sz="2400" dirty="0" smtClean="0"/>
              <a:t> </a:t>
            </a:r>
          </a:p>
          <a:p>
            <a:pPr algn="r">
              <a:buNone/>
            </a:pPr>
            <a:r>
              <a:rPr lang="ar-SY" sz="2400" dirty="0" smtClean="0"/>
              <a:t>1-مستويات ومجالات الأداء الانشائي</a:t>
            </a:r>
          </a:p>
          <a:p>
            <a:pPr algn="r">
              <a:buNone/>
            </a:pPr>
            <a:r>
              <a:rPr lang="ar-SY" sz="2400" dirty="0" smtClean="0"/>
              <a:t>وهي كمية الضرر </a:t>
            </a:r>
            <a:r>
              <a:rPr lang="ar-SY" sz="2400" dirty="0" err="1" smtClean="0"/>
              <a:t>المسموحة</a:t>
            </a:r>
            <a:r>
              <a:rPr lang="ar-SY" sz="2400" dirty="0" smtClean="0"/>
              <a:t> في العناصر </a:t>
            </a:r>
            <a:r>
              <a:rPr lang="ar-SY" sz="2400" dirty="0" err="1" smtClean="0"/>
              <a:t>الانشائية</a:t>
            </a:r>
            <a:r>
              <a:rPr lang="ar-SY" sz="2400" dirty="0" smtClean="0"/>
              <a:t> نتيجة التعرض لهزة أرضية معينة </a:t>
            </a:r>
          </a:p>
          <a:p>
            <a:pPr algn="r">
              <a:buNone/>
            </a:pPr>
            <a:r>
              <a:rPr lang="ar-SY" sz="2400" dirty="0" smtClean="0"/>
              <a:t> - مستوى الإشغال الفوري : تبقى الجملة المقاومة للقوى </a:t>
            </a:r>
            <a:r>
              <a:rPr lang="ar-SY" sz="2400" dirty="0" err="1" smtClean="0"/>
              <a:t>الشاقولية</a:t>
            </a:r>
            <a:r>
              <a:rPr lang="ar-SY" sz="2400" dirty="0" smtClean="0"/>
              <a:t> و الأفقية محتفظة </a:t>
            </a:r>
            <a:r>
              <a:rPr lang="en-AU" sz="2400" dirty="0" smtClean="0"/>
              <a:t>(s1)</a:t>
            </a:r>
            <a:r>
              <a:rPr lang="ar-SY" sz="2400" dirty="0" smtClean="0"/>
              <a:t>تقريباً بمقاومتها وصلابتها على الرغم من حدوث بعض الأضرار الإنشائية </a:t>
            </a:r>
          </a:p>
          <a:p>
            <a:pPr algn="r">
              <a:buNone/>
            </a:pPr>
            <a:r>
              <a:rPr lang="ar-SY" sz="2400" dirty="0" smtClean="0"/>
              <a:t>- مستوى أمان الحياة : تفقد الجملة المقاومة للقوى الجانبية جزءاً من صلابتها ولكنها </a:t>
            </a:r>
            <a:r>
              <a:rPr lang="en-AU" sz="2400" dirty="0" smtClean="0"/>
              <a:t>(s3)</a:t>
            </a:r>
            <a:r>
              <a:rPr lang="ar-SY" sz="2400" dirty="0" smtClean="0"/>
              <a:t>تبقى محتفظة بهامش أمان ضد انهيار جزئي أو كلي .</a:t>
            </a:r>
          </a:p>
          <a:p>
            <a:pPr algn="r">
              <a:buNone/>
            </a:pPr>
            <a:r>
              <a:rPr lang="ar-SY" sz="2400" dirty="0" smtClean="0"/>
              <a:t>- مستوى منع الانهيار أو الاستقرار الإنشائي: تفقد الجملة المقاومة للقوى الجانبية جزءاً هاماً من صلابتها </a:t>
            </a:r>
            <a:r>
              <a:rPr lang="ar-SY" sz="2400" dirty="0" err="1" smtClean="0"/>
              <a:t>و</a:t>
            </a:r>
            <a:r>
              <a:rPr lang="ar-SY" sz="2400" dirty="0" smtClean="0"/>
              <a:t> مقاومتها وتحدث تشوهات جانبية كبيرة لدنة نتيجة حدوث أضرار إنشائية هامة تجعل البناء على حافة انهيار جزئي أو كلي إلا أن العناصر </a:t>
            </a:r>
            <a:r>
              <a:rPr lang="en-AU" sz="2400" dirty="0" smtClean="0"/>
              <a:t>(s5)</a:t>
            </a:r>
            <a:r>
              <a:rPr lang="ar-SY" sz="2400" dirty="0" smtClean="0"/>
              <a:t>تبقى قادرة على حمل الأحمال </a:t>
            </a:r>
            <a:r>
              <a:rPr lang="ar-SY" sz="2400" dirty="0" err="1" smtClean="0"/>
              <a:t>الشاقولية</a:t>
            </a:r>
            <a:r>
              <a:rPr lang="ar-SY" sz="2400" dirty="0" smtClean="0"/>
              <a:t> </a:t>
            </a:r>
          </a:p>
          <a:p>
            <a:pPr algn="r">
              <a:buNone/>
            </a:pPr>
            <a:r>
              <a:rPr lang="en-AU" sz="2400" dirty="0" smtClean="0"/>
              <a:t>(s1),(s3) </a:t>
            </a:r>
            <a:r>
              <a:rPr lang="ar-SY" sz="2400" dirty="0" smtClean="0"/>
              <a:t>- مجال السيطرة على الأضرار : يقع بين المستويين </a:t>
            </a:r>
            <a:endParaRPr lang="en-US" sz="2400" dirty="0" smtClean="0"/>
          </a:p>
          <a:p>
            <a:pPr algn="r">
              <a:buNone/>
            </a:pPr>
            <a:r>
              <a:rPr lang="en-AU" sz="2400" dirty="0" smtClean="0"/>
              <a:t>(s5),(s3) </a:t>
            </a:r>
            <a:r>
              <a:rPr lang="ar-SY" sz="2400" dirty="0" smtClean="0"/>
              <a:t>- مجال الأمان المحدود : يقع بين المستويين </a:t>
            </a:r>
          </a:p>
          <a:p>
            <a:pPr algn="r">
              <a:buNone/>
            </a:pPr>
            <a:endParaRPr lang="ar-SY"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GB" dirty="0"/>
          </a:p>
        </p:txBody>
      </p:sp>
      <p:pic>
        <p:nvPicPr>
          <p:cNvPr id="1026" name="Picture 2"/>
          <p:cNvPicPr>
            <a:picLocks noGrp="1" noChangeAspect="1" noChangeArrowheads="1"/>
          </p:cNvPicPr>
          <p:nvPr>
            <p:ph idx="1"/>
          </p:nvPr>
        </p:nvPicPr>
        <p:blipFill>
          <a:blip r:embed="rId2"/>
          <a:srcRect/>
          <a:stretch>
            <a:fillRect/>
          </a:stretch>
        </p:blipFill>
        <p:spPr bwMode="auto">
          <a:xfrm>
            <a:off x="2157412" y="1571612"/>
            <a:ext cx="5393627" cy="4148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2- إنشاء التمثيل ثنائي الخطية بالاعتماد على مبدأ الانتقال المتساوي فتكون نقطة الأداء التجريبية هي (</a:t>
            </a:r>
            <a:r>
              <a:rPr lang="en-AU" sz="2400" dirty="0" smtClean="0"/>
              <a:t>a*,d*</a:t>
            </a:r>
            <a:r>
              <a:rPr lang="ar-SY" sz="2400" dirty="0" smtClean="0"/>
              <a:t>)ويتم اختيار (</a:t>
            </a:r>
            <a:r>
              <a:rPr lang="en-AU" sz="2400" dirty="0" err="1" smtClean="0"/>
              <a:t>ay,dy</a:t>
            </a:r>
            <a:r>
              <a:rPr lang="ar-SY" sz="2400" dirty="0" smtClean="0"/>
              <a:t>) بما يحقق </a:t>
            </a:r>
            <a:r>
              <a:rPr lang="en-AU" sz="2400" dirty="0" smtClean="0"/>
              <a:t>A1=A2</a:t>
            </a:r>
            <a:endParaRPr lang="en-GB" sz="2400" dirty="0"/>
          </a:p>
        </p:txBody>
      </p:sp>
      <p:pic>
        <p:nvPicPr>
          <p:cNvPr id="2050" name="Picture 2"/>
          <p:cNvPicPr>
            <a:picLocks noGrp="1" noChangeAspect="1" noChangeArrowheads="1"/>
          </p:cNvPicPr>
          <p:nvPr>
            <p:ph idx="1"/>
          </p:nvPr>
        </p:nvPicPr>
        <p:blipFill>
          <a:blip r:embed="rId2"/>
          <a:srcRect/>
          <a:stretch>
            <a:fillRect/>
          </a:stretch>
        </p:blipFill>
        <p:spPr bwMode="auto">
          <a:xfrm>
            <a:off x="2228850" y="1953419"/>
            <a:ext cx="4686300" cy="381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329642" cy="5554683"/>
          </a:xfrm>
        </p:spPr>
        <p:txBody>
          <a:bodyPr>
            <a:normAutofit/>
          </a:bodyPr>
          <a:lstStyle/>
          <a:p>
            <a:pPr algn="r" rtl="1">
              <a:buNone/>
            </a:pPr>
            <a:r>
              <a:rPr lang="ar-SY" sz="2400" dirty="0" smtClean="0"/>
              <a:t>3-حساب </a:t>
            </a:r>
            <a:r>
              <a:rPr lang="ar-SY" sz="2400" dirty="0" err="1" smtClean="0"/>
              <a:t>التخامد</a:t>
            </a:r>
            <a:r>
              <a:rPr lang="ar-SY" sz="2400" dirty="0" smtClean="0"/>
              <a:t> الفعال من أجل الانتقالات المختلفة قرب (</a:t>
            </a:r>
            <a:r>
              <a:rPr lang="en-AU" sz="2400" dirty="0" smtClean="0"/>
              <a:t>a*,d*</a:t>
            </a:r>
            <a:r>
              <a:rPr lang="ar-SY" sz="2400" dirty="0" smtClean="0"/>
              <a:t>) . إن ميل التمثيل ثنائي الخطية لطيف الاستطاعة في المرحلة </a:t>
            </a:r>
            <a:r>
              <a:rPr lang="ar-SY" sz="2400" dirty="0" err="1" smtClean="0"/>
              <a:t>اللاخطية</a:t>
            </a:r>
            <a:r>
              <a:rPr lang="ar-SY" sz="2400" dirty="0" smtClean="0"/>
              <a:t> هو </a:t>
            </a:r>
          </a:p>
          <a:p>
            <a:pPr algn="r" rtl="1">
              <a:buNone/>
            </a:pPr>
            <a:r>
              <a:rPr lang="ar-SY" sz="2400" dirty="0" smtClean="0"/>
              <a:t>   من أجل أي نقطة (</a:t>
            </a:r>
            <a:r>
              <a:rPr lang="en-AU" sz="2400" dirty="0" err="1" smtClean="0"/>
              <a:t>api,dpi</a:t>
            </a:r>
            <a:r>
              <a:rPr lang="ar-SY" sz="2400" dirty="0" smtClean="0"/>
              <a:t>) في مرحلة ما بعد الخضوع فإن الميل يساوي </a:t>
            </a:r>
          </a:p>
          <a:p>
            <a:pPr algn="r" rtl="1">
              <a:buNone/>
            </a:pPr>
            <a:r>
              <a:rPr lang="ar-SY" sz="2400" dirty="0" smtClean="0"/>
              <a:t>وبمساواة الميلين نحصل على </a:t>
            </a:r>
          </a:p>
          <a:p>
            <a:pPr algn="r" rtl="1">
              <a:buNone/>
            </a:pPr>
            <a:r>
              <a:rPr lang="ar-SY" sz="2400" dirty="0" smtClean="0"/>
              <a:t>نفترض قيم مختلفة لـ </a:t>
            </a:r>
            <a:r>
              <a:rPr lang="en-AU" sz="2400" dirty="0" smtClean="0"/>
              <a:t>dpi </a:t>
            </a:r>
            <a:r>
              <a:rPr lang="ar-SY" sz="2400" dirty="0" smtClean="0"/>
              <a:t>حول </a:t>
            </a:r>
            <a:r>
              <a:rPr lang="en-AU" sz="2400" dirty="0" smtClean="0"/>
              <a:t>d*</a:t>
            </a:r>
            <a:r>
              <a:rPr lang="ar-SY" sz="2400" dirty="0" smtClean="0"/>
              <a:t> بعدها نحسب </a:t>
            </a:r>
            <a:r>
              <a:rPr lang="en-AU" sz="2400" dirty="0" err="1" smtClean="0"/>
              <a:t>api</a:t>
            </a:r>
            <a:r>
              <a:rPr lang="ar-SY" sz="2400" dirty="0" smtClean="0"/>
              <a:t> ومن ثم نحسب </a:t>
            </a:r>
            <a:r>
              <a:rPr lang="ar-SY" sz="2400" dirty="0" err="1" smtClean="0"/>
              <a:t>التخامد</a:t>
            </a:r>
            <a:r>
              <a:rPr lang="ar-SY" sz="2400" dirty="0" smtClean="0"/>
              <a:t> الفعال </a:t>
            </a:r>
          </a:p>
          <a:p>
            <a:pPr algn="r" rtl="1">
              <a:buNone/>
            </a:pPr>
            <a:r>
              <a:rPr lang="ar-SY" sz="2400" dirty="0" smtClean="0"/>
              <a:t>من العلاقة </a:t>
            </a:r>
          </a:p>
          <a:p>
            <a:pPr algn="r" rtl="1">
              <a:buFontTx/>
              <a:buChar char="-"/>
            </a:pPr>
            <a:r>
              <a:rPr lang="ar-SY" sz="2400" dirty="0" smtClean="0"/>
              <a:t>يتم تحديد </a:t>
            </a:r>
            <a:r>
              <a:rPr lang="en-AU" sz="2400" dirty="0" smtClean="0"/>
              <a:t>k</a:t>
            </a:r>
            <a:r>
              <a:rPr lang="ar-SY" sz="2400" dirty="0" smtClean="0"/>
              <a:t> من الجدول بالاعتماد على </a:t>
            </a:r>
            <a:r>
              <a:rPr lang="ar-SY" sz="2400" dirty="0" err="1" smtClean="0"/>
              <a:t>التخامد</a:t>
            </a:r>
            <a:r>
              <a:rPr lang="ar-SY" sz="2400" dirty="0" smtClean="0"/>
              <a:t> الهستيري </a:t>
            </a:r>
          </a:p>
          <a:p>
            <a:pPr algn="r" rtl="1">
              <a:buNone/>
            </a:pPr>
            <a:r>
              <a:rPr lang="ar-SY" sz="2400" dirty="0" smtClean="0"/>
              <a:t>4-يتم رسم النقاط التي حصلنا عليها بدلالة (</a:t>
            </a:r>
            <a:r>
              <a:rPr lang="en-AU" sz="2400" dirty="0" smtClean="0"/>
              <a:t>dpi,       </a:t>
            </a:r>
            <a:r>
              <a:rPr lang="ar-SY" sz="2400" dirty="0" smtClean="0"/>
              <a:t> </a:t>
            </a:r>
            <a:r>
              <a:rPr lang="en-AU" sz="2400" dirty="0" smtClean="0"/>
              <a:t>(</a:t>
            </a:r>
            <a:r>
              <a:rPr lang="ar-SY" sz="2400" dirty="0" smtClean="0"/>
              <a:t> ومن ثم الوصل بينها بمنحني يتقاطع مع منحني الاستطاعة بنقطة الأداء</a:t>
            </a:r>
            <a:endParaRPr lang="en-GB" sz="2400"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18" y="1000108"/>
            <a:ext cx="785818" cy="565789"/>
          </a:xfrm>
          <a:prstGeom prst="rect">
            <a:avLst/>
          </a:prstGeom>
          <a:noFill/>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7933" y="1428736"/>
            <a:ext cx="736939" cy="500066"/>
          </a:xfrm>
          <a:prstGeom prst="rect">
            <a:avLst/>
          </a:prstGeom>
          <a:noFill/>
        </p:spPr>
      </p:pic>
      <p:sp>
        <p:nvSpPr>
          <p:cNvPr id="30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84"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86116" y="1857364"/>
            <a:ext cx="2238377" cy="436756"/>
          </a:xfrm>
          <a:prstGeom prst="rect">
            <a:avLst/>
          </a:prstGeom>
          <a:noFill/>
        </p:spPr>
      </p:pic>
      <p:sp>
        <p:nvSpPr>
          <p:cNvPr id="3086" name="Rectangle 14"/>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9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89" name="Picture 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71868" y="2786057"/>
            <a:ext cx="3090868" cy="510887"/>
          </a:xfrm>
          <a:prstGeom prst="rect">
            <a:avLst/>
          </a:prstGeom>
          <a:noFill/>
        </p:spPr>
      </p:pic>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91" name="Picture 1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1427" y="3214686"/>
            <a:ext cx="2250297" cy="500066"/>
          </a:xfrm>
          <a:prstGeom prst="rect">
            <a:avLst/>
          </a:prstGeom>
          <a:noFill/>
        </p:spPr>
      </p:pic>
      <p:sp>
        <p:nvSpPr>
          <p:cNvPr id="309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93" name="Picture 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00496" y="3714752"/>
            <a:ext cx="471491" cy="28575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7"/>
          <p:cNvPicPr>
            <a:picLocks noGrp="1" noChangeAspect="1" noChangeArrowheads="1"/>
          </p:cNvPicPr>
          <p:nvPr>
            <p:ph idx="1"/>
          </p:nvPr>
        </p:nvPicPr>
        <p:blipFill>
          <a:blip r:embed="rId2"/>
          <a:srcRect/>
          <a:stretch>
            <a:fillRect/>
          </a:stretch>
        </p:blipFill>
        <p:spPr bwMode="auto">
          <a:xfrm>
            <a:off x="1090376" y="928670"/>
            <a:ext cx="6166518" cy="5197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الطريقة </a:t>
            </a:r>
            <a:r>
              <a:rPr lang="en-AU" sz="2400" dirty="0" smtClean="0"/>
              <a:t>C</a:t>
            </a:r>
            <a:r>
              <a:rPr lang="en-GB" sz="2400" dirty="0" smtClean="0"/>
              <a:t> </a:t>
            </a:r>
            <a:r>
              <a:rPr lang="ar-SY" sz="2400" dirty="0" smtClean="0"/>
              <a:t> </a:t>
            </a:r>
            <a:br>
              <a:rPr lang="ar-SY" sz="2400" dirty="0" smtClean="0"/>
            </a:br>
            <a:r>
              <a:rPr lang="ar-SY" sz="2400" dirty="0" smtClean="0"/>
              <a:t>تقترب هذه الطريقة من نقطة الأداء من المحاولة الأولى وفق الخطوات التالية </a:t>
            </a:r>
            <a:endParaRPr lang="en-GB" sz="2400" dirty="0"/>
          </a:p>
        </p:txBody>
      </p:sp>
      <p:sp>
        <p:nvSpPr>
          <p:cNvPr id="3" name="Content Placeholder 2"/>
          <p:cNvSpPr>
            <a:spLocks noGrp="1"/>
          </p:cNvSpPr>
          <p:nvPr>
            <p:ph idx="1"/>
          </p:nvPr>
        </p:nvSpPr>
        <p:spPr/>
        <p:txBody>
          <a:bodyPr>
            <a:normAutofit fontScale="92500" lnSpcReduction="10000"/>
          </a:bodyPr>
          <a:lstStyle/>
          <a:p>
            <a:pPr algn="r" rtl="1">
              <a:buNone/>
            </a:pPr>
            <a:r>
              <a:rPr lang="ar-SY" sz="2400" dirty="0" smtClean="0"/>
              <a:t>1-رسم طيف الطلب المرن مع مجموعة الأطياف المخفضة على نفس الشكل </a:t>
            </a:r>
          </a:p>
          <a:p>
            <a:pPr algn="r" rtl="1">
              <a:buNone/>
            </a:pPr>
            <a:r>
              <a:rPr lang="ar-SY" sz="2400" dirty="0" smtClean="0"/>
              <a:t>2-رسم التمثيل ثنائي الخطية لطيف الاستطاعة على نفس الشكل بحيث تكون نقطة الأداء التجريبية هي النقطة الأبعد من طيف الاستطاعة أو وفق مبدأ الانتقال المتساوي</a:t>
            </a:r>
          </a:p>
          <a:p>
            <a:pPr algn="r" rtl="1">
              <a:buNone/>
            </a:pPr>
            <a:r>
              <a:rPr lang="ar-SY" sz="2400" dirty="0" smtClean="0"/>
              <a:t>3-حساب النسب</a:t>
            </a:r>
          </a:p>
          <a:p>
            <a:pPr algn="r" rtl="1">
              <a:buNone/>
            </a:pPr>
            <a:r>
              <a:rPr lang="ar-SY" sz="2400" dirty="0" smtClean="0"/>
              <a:t>4-حساب </a:t>
            </a:r>
            <a:r>
              <a:rPr lang="ar-SY" sz="2400" dirty="0" err="1" smtClean="0"/>
              <a:t>التخامد</a:t>
            </a:r>
            <a:r>
              <a:rPr lang="ar-SY" sz="2400" dirty="0" smtClean="0"/>
              <a:t> الفعال        بالاعتماد على النسب السابقة المحسوبة والسلوك الإنشائي  من الجدول التالي</a:t>
            </a:r>
          </a:p>
          <a:p>
            <a:pPr algn="r" rtl="1">
              <a:buNone/>
            </a:pPr>
            <a:r>
              <a:rPr lang="ar-SY" sz="2400" dirty="0" smtClean="0"/>
              <a:t>5-نمدد خط </a:t>
            </a:r>
            <a:r>
              <a:rPr lang="ar-SY" sz="2400" dirty="0" err="1" smtClean="0"/>
              <a:t>القساوة</a:t>
            </a:r>
            <a:r>
              <a:rPr lang="ar-SY" sz="2400" dirty="0" smtClean="0"/>
              <a:t> الأولية المشار له بالرقم 1 حتى يتقاطع مع طيف الطلب المرن ثم نرسم الخط المشار له بالرقم 2 والممتد من المبدأ حتى النقطة (</a:t>
            </a:r>
            <a:r>
              <a:rPr lang="en-AU" sz="2400" dirty="0" err="1" smtClean="0"/>
              <a:t>api,dpi</a:t>
            </a:r>
            <a:r>
              <a:rPr lang="ar-SY" sz="2400" dirty="0" smtClean="0"/>
              <a:t>) </a:t>
            </a:r>
          </a:p>
          <a:p>
            <a:pPr algn="r" rtl="1">
              <a:buNone/>
            </a:pPr>
            <a:r>
              <a:rPr lang="ar-SY" sz="2400" dirty="0" smtClean="0"/>
              <a:t>6-نرسم الخط 3 وهو يصل بين نقطة تقاطع الخط 1 مع الطيف المرن ونقطة تقاطع الخط 2 مع الطيف المخفض ذي </a:t>
            </a:r>
            <a:r>
              <a:rPr lang="ar-SY" sz="2400" dirty="0" err="1" smtClean="0"/>
              <a:t>التخامد</a:t>
            </a:r>
            <a:r>
              <a:rPr lang="ar-SY" sz="2400" dirty="0" smtClean="0"/>
              <a:t> الفعال </a:t>
            </a:r>
          </a:p>
          <a:p>
            <a:pPr algn="r" rtl="1">
              <a:buNone/>
            </a:pPr>
            <a:r>
              <a:rPr lang="ar-SY" sz="2400" dirty="0" smtClean="0"/>
              <a:t>7- تنتج نقطة الأداء الجديدة                 من تقاطع الخط 3 مع طيف الاستطاعة فإذا كانت المتراجعة                               محققة فالنقطة                هي نقطة الأداء المطلوبة وإلا نفرض نقطة أداء جديدة ونكرر الخطوات السابقة .</a:t>
            </a:r>
            <a:endParaRPr lang="en-AU" sz="2400"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572132" y="2643182"/>
            <a:ext cx="1447802" cy="474689"/>
          </a:xfrm>
          <a:prstGeom prst="rect">
            <a:avLst/>
          </a:prstGeom>
          <a:noFill/>
        </p:spPr>
      </p:pic>
      <p:sp>
        <p:nvSpPr>
          <p:cNvPr id="10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00760" y="3000372"/>
            <a:ext cx="471489" cy="384176"/>
          </a:xfrm>
          <a:prstGeom prst="rect">
            <a:avLst/>
          </a:prstGeom>
          <a:noFill/>
        </p:spPr>
      </p:pic>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29190" y="5072074"/>
            <a:ext cx="1228734" cy="285752"/>
          </a:xfrm>
          <a:prstGeom prst="rect">
            <a:avLst/>
          </a:prstGeom>
          <a:noFill/>
        </p:spPr>
      </p:pic>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34"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628" y="5357826"/>
            <a:ext cx="2400317" cy="285752"/>
          </a:xfrm>
          <a:prstGeom prst="rect">
            <a:avLst/>
          </a:prstGeom>
          <a:noFill/>
        </p:spPr>
      </p:pic>
      <p:pic>
        <p:nvPicPr>
          <p:cNvPr id="16"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298" y="5357826"/>
            <a:ext cx="1228734" cy="28575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6"/>
          <p:cNvPicPr>
            <a:picLocks noGrp="1" noChangeAspect="1" noChangeArrowheads="1"/>
          </p:cNvPicPr>
          <p:nvPr>
            <p:ph idx="1"/>
          </p:nvPr>
        </p:nvPicPr>
        <p:blipFill>
          <a:blip r:embed="rId2"/>
          <a:srcRect/>
          <a:stretch>
            <a:fillRect/>
          </a:stretch>
        </p:blipFill>
        <p:spPr bwMode="auto">
          <a:xfrm>
            <a:off x="1500166" y="857232"/>
            <a:ext cx="5406068" cy="5340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0178" name="Picture 2"/>
          <p:cNvPicPr>
            <a:picLocks noGrp="1" noChangeAspect="1" noChangeArrowheads="1"/>
          </p:cNvPicPr>
          <p:nvPr>
            <p:ph idx="1"/>
          </p:nvPr>
        </p:nvPicPr>
        <p:blipFill>
          <a:blip r:embed="rId2"/>
          <a:srcRect/>
          <a:stretch>
            <a:fillRect/>
          </a:stretch>
        </p:blipFill>
        <p:spPr bwMode="auto">
          <a:xfrm>
            <a:off x="714348" y="-41340"/>
            <a:ext cx="8012784" cy="61849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2226" name="Picture 2"/>
          <p:cNvPicPr>
            <a:picLocks noGrp="1" noChangeAspect="1" noChangeArrowheads="1"/>
          </p:cNvPicPr>
          <p:nvPr>
            <p:ph idx="1"/>
          </p:nvPr>
        </p:nvPicPr>
        <p:blipFill>
          <a:blip r:embed="rId2"/>
          <a:srcRect/>
          <a:stretch>
            <a:fillRect/>
          </a:stretch>
        </p:blipFill>
        <p:spPr bwMode="auto">
          <a:xfrm>
            <a:off x="642910" y="428604"/>
            <a:ext cx="7372924"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AU" sz="2400" dirty="0" smtClean="0"/>
              <a:t>B</a:t>
            </a:r>
            <a:r>
              <a:rPr lang="ar-SY" sz="2400" dirty="0" smtClean="0"/>
              <a:t>- طريقة العوامل </a:t>
            </a:r>
            <a:endParaRPr lang="en-GB" sz="2400" dirty="0"/>
          </a:p>
        </p:txBody>
      </p:sp>
      <p:sp>
        <p:nvSpPr>
          <p:cNvPr id="3" name="Content Placeholder 2"/>
          <p:cNvSpPr>
            <a:spLocks noGrp="1"/>
          </p:cNvSpPr>
          <p:nvPr>
            <p:ph idx="1"/>
          </p:nvPr>
        </p:nvSpPr>
        <p:spPr>
          <a:xfrm>
            <a:off x="457200" y="1142984"/>
            <a:ext cx="8258204" cy="4983179"/>
          </a:xfrm>
        </p:spPr>
        <p:txBody>
          <a:bodyPr>
            <a:normAutofit/>
          </a:bodyPr>
          <a:lstStyle/>
          <a:p>
            <a:pPr algn="r" rtl="1">
              <a:buNone/>
            </a:pPr>
            <a:r>
              <a:rPr lang="ar-SY" sz="2400" dirty="0" smtClean="0"/>
              <a:t>تقدم هذه الطريقة خطوات مباشرة عددية لحساب الانتقال الهدف وهي لا تتطلب تحويل منحني الاستطاعة للإحداثيات الطيفية .يتم في هذه الطريقة استخدام تعبير الانتقال الهدف بدلاً من نقطة الأداء كما يستخدم تعبير منع الانهيار كأحد </a:t>
            </a:r>
            <a:r>
              <a:rPr lang="ar-SY" sz="2400" dirty="0" err="1" smtClean="0"/>
              <a:t>اهداف</a:t>
            </a:r>
            <a:r>
              <a:rPr lang="ar-SY" sz="2400" dirty="0" smtClean="0"/>
              <a:t> </a:t>
            </a:r>
            <a:r>
              <a:rPr lang="ar-SY" sz="2400" dirty="0" err="1" smtClean="0"/>
              <a:t>الاداء</a:t>
            </a:r>
            <a:r>
              <a:rPr lang="ar-SY" sz="2400" dirty="0" smtClean="0"/>
              <a:t> بدلاً من الاستقرار </a:t>
            </a:r>
            <a:r>
              <a:rPr lang="ar-SY" sz="2400" dirty="0" err="1" smtClean="0"/>
              <a:t>الانشائي</a:t>
            </a:r>
            <a:r>
              <a:rPr lang="ar-SY" sz="2400" dirty="0" smtClean="0"/>
              <a:t> . </a:t>
            </a:r>
          </a:p>
          <a:p>
            <a:pPr algn="r" rtl="1">
              <a:buNone/>
            </a:pPr>
            <a:r>
              <a:rPr lang="ar-SY" sz="2400" dirty="0" smtClean="0"/>
              <a:t>إن استخدام هذه الطريقة محصور بالمنشآت المنتظمة والغير معرضة لتأثير الفتل أو الأنماط العليا . ويتم تطبيق هذه الطريقة وفق الخطوات التالية </a:t>
            </a:r>
          </a:p>
          <a:p>
            <a:pPr algn="r" rtl="1">
              <a:buNone/>
            </a:pPr>
            <a:r>
              <a:rPr lang="ar-SY" sz="2400" dirty="0" smtClean="0"/>
              <a:t>1-</a:t>
            </a:r>
            <a:r>
              <a:rPr lang="ar-SY" sz="2400" dirty="0" err="1" smtClean="0"/>
              <a:t>انشاء</a:t>
            </a:r>
            <a:r>
              <a:rPr lang="ar-SY" sz="2400" dirty="0" smtClean="0"/>
              <a:t> التمثيل ثنائي لمنحني الاستطاعة   </a:t>
            </a:r>
          </a:p>
          <a:p>
            <a:pPr algn="r" rtl="1">
              <a:buNone/>
            </a:pPr>
            <a:endParaRPr lang="en-GB"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928662" y="0"/>
            <a:ext cx="7015262" cy="5057878"/>
          </a:xfrm>
          <a:prstGeom prst="rect">
            <a:avLst/>
          </a:prstGeom>
          <a:noFill/>
          <a:ln w="9525">
            <a:noFill/>
            <a:miter lim="800000"/>
            <a:headEnd/>
            <a:tailEnd/>
          </a:ln>
          <a:effectLst/>
        </p:spPr>
      </p:pic>
      <p:sp>
        <p:nvSpPr>
          <p:cNvPr id="5" name="Rectangle 4"/>
          <p:cNvSpPr/>
          <p:nvPr/>
        </p:nvSpPr>
        <p:spPr>
          <a:xfrm>
            <a:off x="714348" y="5214950"/>
            <a:ext cx="7368337" cy="923330"/>
          </a:xfrm>
          <a:prstGeom prst="rect">
            <a:avLst/>
          </a:prstGeom>
        </p:spPr>
        <p:txBody>
          <a:bodyPr wrap="square">
            <a:spAutoFit/>
          </a:bodyPr>
          <a:lstStyle/>
          <a:p>
            <a:pPr algn="r"/>
            <a:r>
              <a:rPr lang="ar-SY" dirty="0" smtClean="0"/>
              <a:t>1-نرسم </a:t>
            </a:r>
            <a:r>
              <a:rPr lang="ar-SY" dirty="0" err="1" smtClean="0"/>
              <a:t>قساوة</a:t>
            </a:r>
            <a:r>
              <a:rPr lang="ar-SY" dirty="0" smtClean="0"/>
              <a:t> ما بعد المرونة  </a:t>
            </a:r>
          </a:p>
          <a:p>
            <a:pPr algn="r"/>
            <a:r>
              <a:rPr lang="ar-SY" dirty="0" smtClean="0"/>
              <a:t>2- نرسم </a:t>
            </a:r>
            <a:r>
              <a:rPr lang="ar-SY" dirty="0" err="1" smtClean="0"/>
              <a:t>القساوة</a:t>
            </a:r>
            <a:r>
              <a:rPr lang="ar-SY" dirty="0" smtClean="0"/>
              <a:t> الفعالة المرنة وذلك </a:t>
            </a:r>
            <a:r>
              <a:rPr lang="ar-SY" dirty="0" err="1" smtClean="0"/>
              <a:t>بانشاء</a:t>
            </a:r>
            <a:r>
              <a:rPr lang="ar-SY" dirty="0" smtClean="0"/>
              <a:t> خط يمر من نقطة على منحني الاستطاعة مطابقة لـ </a:t>
            </a:r>
            <a:r>
              <a:rPr lang="en-AU" dirty="0" smtClean="0"/>
              <a:t>  </a:t>
            </a:r>
            <a:r>
              <a:rPr lang="ar-SY" dirty="0" smtClean="0"/>
              <a:t>0.6</a:t>
            </a:r>
            <a:r>
              <a:rPr lang="en-GB" dirty="0" err="1" smtClean="0"/>
              <a:t>Vy</a:t>
            </a:r>
            <a:r>
              <a:rPr lang="ar-SY" dirty="0" smtClean="0"/>
              <a:t>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1357298"/>
            <a:ext cx="8849472" cy="3913206"/>
          </a:xfrm>
          <a:prstGeom prst="rect">
            <a:avLst/>
          </a:prstGeom>
          <a:noFill/>
          <a:ln w="9525">
            <a:noFill/>
            <a:miter lim="800000"/>
            <a:headEnd/>
            <a:tailEnd/>
          </a:ln>
          <a:effectLst/>
        </p:spPr>
      </p:pic>
      <p:sp>
        <p:nvSpPr>
          <p:cNvPr id="5" name="Rectangle 4"/>
          <p:cNvSpPr/>
          <p:nvPr/>
        </p:nvSpPr>
        <p:spPr>
          <a:xfrm>
            <a:off x="2589508" y="5500702"/>
            <a:ext cx="3496470" cy="461665"/>
          </a:xfrm>
          <a:prstGeom prst="rect">
            <a:avLst/>
          </a:prstGeom>
        </p:spPr>
        <p:txBody>
          <a:bodyPr wrap="none">
            <a:spAutoFit/>
          </a:bodyPr>
          <a:lstStyle/>
          <a:p>
            <a:pPr algn="r">
              <a:buNone/>
            </a:pPr>
            <a:r>
              <a:rPr lang="ar-SY" sz="2400" dirty="0" smtClean="0"/>
              <a:t>مستويات ومجالات الأداء الانشائي</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2-نحسب الدور الفعال </a:t>
            </a:r>
            <a:endParaRPr lang="en-GB" sz="2400" dirty="0"/>
          </a:p>
        </p:txBody>
      </p:sp>
      <p:sp>
        <p:nvSpPr>
          <p:cNvPr id="3" name="Content Placeholder 2"/>
          <p:cNvSpPr>
            <a:spLocks noGrp="1"/>
          </p:cNvSpPr>
          <p:nvPr>
            <p:ph idx="1"/>
          </p:nvPr>
        </p:nvSpPr>
        <p:spPr>
          <a:xfrm>
            <a:off x="714348" y="1571612"/>
            <a:ext cx="7972452" cy="4554551"/>
          </a:xfrm>
        </p:spPr>
        <p:txBody>
          <a:bodyPr>
            <a:normAutofit lnSpcReduction="10000"/>
          </a:bodyPr>
          <a:lstStyle/>
          <a:p>
            <a:pPr algn="r" rtl="1">
              <a:buNone/>
            </a:pPr>
            <a:r>
              <a:rPr lang="ar-SY" sz="2400" dirty="0" smtClean="0"/>
              <a:t>حيث</a:t>
            </a:r>
            <a:endParaRPr lang="en-AU" sz="2400" dirty="0" smtClean="0"/>
          </a:p>
          <a:p>
            <a:pPr algn="r" rtl="1">
              <a:buNone/>
            </a:pPr>
            <a:r>
              <a:rPr lang="en-GB" sz="2400" dirty="0" smtClean="0"/>
              <a:t>Ti</a:t>
            </a:r>
            <a:r>
              <a:rPr lang="ar-SY" sz="2400" dirty="0" smtClean="0"/>
              <a:t>: الدور </a:t>
            </a:r>
            <a:r>
              <a:rPr lang="ar-SY" sz="2400" dirty="0" err="1" smtClean="0"/>
              <a:t>الستاتيكي</a:t>
            </a:r>
            <a:r>
              <a:rPr lang="ar-SY" sz="2400" dirty="0" smtClean="0"/>
              <a:t> الأولي (</a:t>
            </a:r>
            <a:r>
              <a:rPr lang="en-AU" sz="2400" dirty="0" smtClean="0"/>
              <a:t>sec</a:t>
            </a:r>
            <a:r>
              <a:rPr lang="ar-SY" sz="2400" dirty="0" smtClean="0"/>
              <a:t>) بالاتجاه المدروس ويحسب عن طريق التحليل الديناميكي المرن </a:t>
            </a:r>
          </a:p>
          <a:p>
            <a:pPr algn="r" rtl="1">
              <a:buNone/>
            </a:pPr>
            <a:r>
              <a:rPr lang="en-AU" sz="2400" dirty="0" err="1" smtClean="0"/>
              <a:t>Ki</a:t>
            </a:r>
            <a:r>
              <a:rPr lang="ar-SY" sz="2400" dirty="0" smtClean="0"/>
              <a:t>: </a:t>
            </a:r>
            <a:r>
              <a:rPr lang="ar-SY" sz="2400" dirty="0" err="1" smtClean="0"/>
              <a:t>القساوة</a:t>
            </a:r>
            <a:r>
              <a:rPr lang="ar-SY" sz="2400" dirty="0" smtClean="0"/>
              <a:t> الجانبية المرنة بالاتجاه المدروس </a:t>
            </a:r>
          </a:p>
          <a:p>
            <a:pPr algn="r" rtl="1">
              <a:buNone/>
            </a:pPr>
            <a:r>
              <a:rPr lang="en-AU" sz="2400" dirty="0" err="1" smtClean="0"/>
              <a:t>Ke</a:t>
            </a:r>
            <a:r>
              <a:rPr lang="ar-SY" sz="2400" dirty="0" smtClean="0"/>
              <a:t>: </a:t>
            </a:r>
            <a:r>
              <a:rPr lang="ar-SY" sz="2400" dirty="0" err="1" smtClean="0"/>
              <a:t>القساوة</a:t>
            </a:r>
            <a:r>
              <a:rPr lang="ar-SY" sz="2400" dirty="0" smtClean="0"/>
              <a:t> الجانبية الفعالة بالاتجاه المدروس </a:t>
            </a:r>
          </a:p>
          <a:p>
            <a:pPr algn="r" rtl="1">
              <a:buNone/>
            </a:pPr>
            <a:r>
              <a:rPr lang="ar-SY" sz="2400" dirty="0" smtClean="0"/>
              <a:t>3-نحسب الانتقال الهدف  </a:t>
            </a:r>
          </a:p>
          <a:p>
            <a:pPr algn="r" rtl="1">
              <a:buNone/>
            </a:pPr>
            <a:endParaRPr lang="ar-SY" sz="2400" dirty="0" smtClean="0"/>
          </a:p>
          <a:p>
            <a:pPr algn="r" rtl="1">
              <a:buNone/>
            </a:pPr>
            <a:endParaRPr lang="ar-SY" sz="2400" dirty="0" smtClean="0"/>
          </a:p>
          <a:p>
            <a:pPr algn="r" rtl="1">
              <a:buNone/>
            </a:pPr>
            <a:r>
              <a:rPr lang="ar-SY" sz="2400" dirty="0" smtClean="0"/>
              <a:t>حيث </a:t>
            </a:r>
          </a:p>
          <a:p>
            <a:pPr algn="r" rtl="1">
              <a:buNone/>
            </a:pPr>
            <a:r>
              <a:rPr lang="en-AU" sz="2400" dirty="0" smtClean="0"/>
              <a:t>C0</a:t>
            </a:r>
            <a:r>
              <a:rPr lang="ar-SY" sz="2400" dirty="0" smtClean="0"/>
              <a:t>: معامل التعديل الذي يربط الانتقال الطيفي مع انتقال سطح البناء ويقدر بواحدة مما يلي</a:t>
            </a:r>
            <a:endParaRPr lang="en-GB" sz="2400"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86248" y="428604"/>
            <a:ext cx="1600206" cy="1128350"/>
          </a:xfrm>
          <a:prstGeom prst="rect">
            <a:avLst/>
          </a:prstGeom>
          <a:noFill/>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29322" y="3714752"/>
            <a:ext cx="276226" cy="394609"/>
          </a:xfrm>
          <a:prstGeom prst="rect">
            <a:avLst/>
          </a:prstGeom>
          <a:noFill/>
        </p:spPr>
      </p:pic>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1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14744" y="4429131"/>
            <a:ext cx="2286016" cy="64347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58204" cy="5411807"/>
          </a:xfrm>
        </p:spPr>
        <p:txBody>
          <a:bodyPr>
            <a:normAutofit/>
          </a:bodyPr>
          <a:lstStyle/>
          <a:p>
            <a:pPr algn="r" rtl="1">
              <a:buNone/>
            </a:pPr>
            <a:r>
              <a:rPr lang="ar-SY" sz="2400" dirty="0" smtClean="0"/>
              <a:t>1-معامل المساهمة النمطية الأول عند السطح</a:t>
            </a:r>
          </a:p>
          <a:p>
            <a:pPr algn="r" rtl="1">
              <a:buNone/>
            </a:pPr>
            <a:r>
              <a:rPr lang="ar-SY" sz="2400" dirty="0" smtClean="0"/>
              <a:t>2-معامل المساهمة النمطية عند مستوي السطح باتجاه متجه الشكل المرافق للشكل </a:t>
            </a:r>
            <a:r>
              <a:rPr lang="ar-SY" sz="2400" dirty="0" err="1" smtClean="0"/>
              <a:t>المتشوه</a:t>
            </a:r>
            <a:r>
              <a:rPr lang="ar-SY" sz="2400" dirty="0" smtClean="0"/>
              <a:t> للبناء عند الانتقال الهدف </a:t>
            </a:r>
          </a:p>
          <a:p>
            <a:pPr algn="r" rtl="1">
              <a:buNone/>
            </a:pPr>
            <a:r>
              <a:rPr lang="ar-SY" sz="2400" dirty="0" smtClean="0"/>
              <a:t>3-القيمة المناسبة من الجدول التالي  </a:t>
            </a:r>
          </a:p>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r" rtl="1">
              <a:buNone/>
            </a:pPr>
            <a:r>
              <a:rPr lang="en-AU" sz="2400" dirty="0" smtClean="0"/>
              <a:t>C1</a:t>
            </a:r>
            <a:r>
              <a:rPr lang="ar-SY" sz="2400" dirty="0" smtClean="0"/>
              <a:t>: معامل التعديل الذي يربط الانتقال </a:t>
            </a:r>
            <a:r>
              <a:rPr lang="ar-SY" sz="2400" dirty="0" err="1" smtClean="0"/>
              <a:t>الاعظمي</a:t>
            </a:r>
            <a:r>
              <a:rPr lang="ar-SY" sz="2400" dirty="0" smtClean="0"/>
              <a:t> اللدن بالانتقال المحسوب كاستجابة خطية مرنة ويحسب كما يلي </a:t>
            </a:r>
            <a:endParaRPr lang="en-GB" sz="2400"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73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28860" y="857232"/>
            <a:ext cx="1695455" cy="362136"/>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2143108" y="2500306"/>
            <a:ext cx="4929221" cy="2172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58204" cy="5929354"/>
          </a:xfrm>
        </p:spPr>
        <p:txBody>
          <a:bodyPr>
            <a:normAutofit lnSpcReduction="10000"/>
          </a:bodyPr>
          <a:lstStyle/>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r" rtl="1">
              <a:buNone/>
            </a:pPr>
            <a:r>
              <a:rPr lang="ar-SY" sz="2400" dirty="0" smtClean="0"/>
              <a:t>يجب أن لا تتجاوز قيمة </a:t>
            </a:r>
            <a:r>
              <a:rPr lang="en-AU" sz="2400" dirty="0" smtClean="0"/>
              <a:t>C1</a:t>
            </a:r>
            <a:r>
              <a:rPr lang="ar-SY" sz="2400" dirty="0" smtClean="0"/>
              <a:t> العدد 2 عندما يكون </a:t>
            </a:r>
            <a:r>
              <a:rPr lang="en-GB" sz="2400" dirty="0" smtClean="0"/>
              <a:t>Te</a:t>
            </a:r>
            <a:r>
              <a:rPr lang="ar-SY" sz="2400" dirty="0" smtClean="0"/>
              <a:t> أصغر من الثانية .حيث</a:t>
            </a:r>
          </a:p>
          <a:p>
            <a:pPr algn="r" rtl="1">
              <a:buNone/>
            </a:pPr>
            <a:r>
              <a:rPr lang="en-GB" sz="2400" dirty="0" smtClean="0"/>
              <a:t>To</a:t>
            </a:r>
            <a:r>
              <a:rPr lang="ar-SY" sz="2400" dirty="0" smtClean="0"/>
              <a:t>: الدور المميز لطيف الاستجابة </a:t>
            </a:r>
          </a:p>
          <a:p>
            <a:pPr algn="r" rtl="1">
              <a:buNone/>
            </a:pPr>
            <a:r>
              <a:rPr lang="en-AU" sz="2400" dirty="0" smtClean="0"/>
              <a:t>R</a:t>
            </a:r>
            <a:r>
              <a:rPr lang="ar-SY" sz="2400" dirty="0" smtClean="0"/>
              <a:t>: نسبة طلب المقاومة غير المرنة إلى معامل مقاومة الخضوع المحسوب </a:t>
            </a:r>
          </a:p>
          <a:p>
            <a:pPr algn="r" rtl="1">
              <a:buNone/>
            </a:pPr>
            <a:endParaRPr lang="ar-SY" sz="2400" dirty="0" smtClean="0"/>
          </a:p>
          <a:p>
            <a:pPr algn="r" rtl="1">
              <a:buNone/>
            </a:pPr>
            <a:endParaRPr lang="ar-SY" sz="2400" dirty="0" smtClean="0"/>
          </a:p>
          <a:p>
            <a:pPr algn="r" rtl="1">
              <a:buNone/>
            </a:pPr>
            <a:endParaRPr lang="en-AU" sz="2400" dirty="0" smtClean="0"/>
          </a:p>
          <a:p>
            <a:pPr algn="r" rtl="1">
              <a:buNone/>
            </a:pPr>
            <a:endParaRPr lang="en-AU" sz="2400" dirty="0" smtClean="0"/>
          </a:p>
          <a:p>
            <a:pPr algn="r" rtl="1">
              <a:buNone/>
            </a:pPr>
            <a:r>
              <a:rPr lang="en-AU" sz="2400" dirty="0" smtClean="0"/>
              <a:t>Sa</a:t>
            </a:r>
            <a:r>
              <a:rPr lang="ar-SY" sz="2400" dirty="0" smtClean="0"/>
              <a:t>: التسارع الطيفي عند الدور الابتدائي الفعال للبناء </a:t>
            </a:r>
          </a:p>
          <a:p>
            <a:pPr algn="r" rtl="1">
              <a:buNone/>
            </a:pPr>
            <a:r>
              <a:rPr lang="en-AU" sz="2400" dirty="0" smtClean="0"/>
              <a:t>C2</a:t>
            </a:r>
            <a:r>
              <a:rPr lang="ar-SY" sz="2400" dirty="0" smtClean="0"/>
              <a:t>: معامل التعديل ليمثل تأثير الشكل الهستيري على استجابة الانتقال </a:t>
            </a:r>
            <a:r>
              <a:rPr lang="ar-SY" sz="2400" dirty="0" err="1" smtClean="0"/>
              <a:t>الأعظمي</a:t>
            </a:r>
            <a:r>
              <a:rPr lang="ar-SY" sz="2400" dirty="0" smtClean="0"/>
              <a:t> </a:t>
            </a:r>
          </a:p>
          <a:p>
            <a:pPr algn="r" rtl="1">
              <a:buNone/>
            </a:pPr>
            <a:r>
              <a:rPr lang="ar-SY" sz="2400" dirty="0" smtClean="0"/>
              <a:t>وهي موضحة بالجدول التالي من أجل الإطارات المختلفة </a:t>
            </a:r>
          </a:p>
          <a:p>
            <a:pPr algn="r" rtl="1">
              <a:buNone/>
            </a:pPr>
            <a:endParaRPr lang="ar-SY" sz="2400" dirty="0" smtClean="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43240" y="642918"/>
            <a:ext cx="4157692" cy="285752"/>
          </a:xfrm>
          <a:prstGeom prst="rect">
            <a:avLst/>
          </a:prstGeom>
          <a:noFill/>
        </p:spPr>
      </p:pic>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71802" y="1285860"/>
            <a:ext cx="4357718" cy="711156"/>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2" name="Rectangle 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54"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28992" y="4143380"/>
            <a:ext cx="1857388" cy="823161"/>
          </a:xfrm>
          <a:prstGeom prst="rect">
            <a:avLst/>
          </a:prstGeom>
          <a:noFill/>
        </p:spPr>
      </p:pic>
      <p:sp>
        <p:nvSpPr>
          <p:cNvPr id="2056"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58204" cy="5626121"/>
          </a:xfrm>
        </p:spPr>
        <p:txBody>
          <a:bodyPr>
            <a:normAutofit lnSpcReduction="10000"/>
          </a:bodyPr>
          <a:lstStyle/>
          <a:p>
            <a:pPr algn="r" rtl="1">
              <a:buNone/>
            </a:pPr>
            <a:endParaRPr lang="ar-SY" dirty="0" smtClean="0"/>
          </a:p>
          <a:p>
            <a:pPr algn="r" rtl="1">
              <a:buNone/>
            </a:pPr>
            <a:endParaRPr lang="ar-SY" dirty="0" smtClean="0"/>
          </a:p>
          <a:p>
            <a:pPr algn="r" rtl="1">
              <a:buNone/>
            </a:pPr>
            <a:endParaRPr lang="ar-SY" dirty="0" smtClean="0"/>
          </a:p>
          <a:p>
            <a:pPr algn="r" rtl="1">
              <a:buNone/>
            </a:pPr>
            <a:endParaRPr lang="ar-SY" dirty="0" smtClean="0"/>
          </a:p>
          <a:p>
            <a:pPr algn="r" rtl="1">
              <a:buNone/>
            </a:pPr>
            <a:endParaRPr lang="ar-SY" dirty="0" smtClean="0"/>
          </a:p>
          <a:p>
            <a:pPr algn="r" rtl="1">
              <a:buNone/>
            </a:pPr>
            <a:r>
              <a:rPr lang="en-AU" sz="2400" dirty="0" smtClean="0"/>
              <a:t>C3</a:t>
            </a:r>
            <a:r>
              <a:rPr lang="ar-SY" sz="2400" dirty="0" smtClean="0"/>
              <a:t>: معامل التعديل ليمثل الانتقالات المتزايدة نتيجة تأثيرات الحالات الثانوية  </a:t>
            </a:r>
            <a:r>
              <a:rPr lang="en-AU" sz="2400" dirty="0" smtClean="0"/>
              <a:t>p</a:t>
            </a:r>
            <a:r>
              <a:rPr lang="el-GR" sz="2400" dirty="0" smtClean="0"/>
              <a:t>Δ</a:t>
            </a:r>
            <a:r>
              <a:rPr lang="ar-SY" sz="2400" dirty="0" smtClean="0"/>
              <a:t>. </a:t>
            </a:r>
          </a:p>
          <a:p>
            <a:pPr algn="r" rtl="1">
              <a:buNone/>
            </a:pPr>
            <a:r>
              <a:rPr lang="ar-SY" sz="2400" dirty="0" smtClean="0"/>
              <a:t>من أجل المنشآت ذات </a:t>
            </a:r>
            <a:r>
              <a:rPr lang="ar-SY" sz="2400" dirty="0" err="1" smtClean="0"/>
              <a:t>قساوة</a:t>
            </a:r>
            <a:r>
              <a:rPr lang="ar-SY" sz="2400" dirty="0" smtClean="0"/>
              <a:t> ما بعد الخضوع موجبة فإن </a:t>
            </a:r>
            <a:r>
              <a:rPr lang="en-GB" sz="2400" dirty="0" smtClean="0"/>
              <a:t>C3</a:t>
            </a:r>
            <a:r>
              <a:rPr lang="en-US" sz="2400" dirty="0" smtClean="0"/>
              <a:t>=1</a:t>
            </a:r>
            <a:endParaRPr lang="ar-SY" sz="2400" dirty="0" smtClean="0"/>
          </a:p>
          <a:p>
            <a:pPr algn="r" rtl="1">
              <a:buNone/>
            </a:pPr>
            <a:r>
              <a:rPr lang="ar-SY" sz="2400" dirty="0" smtClean="0"/>
              <a:t>من أجل المنشآت ذات </a:t>
            </a:r>
            <a:r>
              <a:rPr lang="ar-SY" sz="2400" dirty="0" err="1" smtClean="0"/>
              <a:t>قساوة</a:t>
            </a:r>
            <a:r>
              <a:rPr lang="ar-SY" sz="2400" dirty="0" smtClean="0"/>
              <a:t> ما بعد الخضوع سالبة فإن </a:t>
            </a:r>
            <a:r>
              <a:rPr lang="en-AU" sz="2400" dirty="0" smtClean="0"/>
              <a:t>C3 </a:t>
            </a:r>
            <a:r>
              <a:rPr lang="ar-SY" sz="2400" dirty="0" smtClean="0"/>
              <a:t> يحسب كما يلي</a:t>
            </a:r>
          </a:p>
          <a:p>
            <a:pPr algn="r" rtl="1">
              <a:buNone/>
            </a:pPr>
            <a:endParaRPr lang="ar-SY" sz="2400" dirty="0" smtClean="0"/>
          </a:p>
          <a:p>
            <a:pPr algn="r" rtl="1">
              <a:buNone/>
            </a:pPr>
            <a:endParaRPr lang="ar-SY" sz="2400" dirty="0" smtClean="0"/>
          </a:p>
          <a:p>
            <a:pPr algn="r" rtl="1">
              <a:buNone/>
            </a:pPr>
            <a:r>
              <a:rPr lang="ar-SY" sz="2400" dirty="0" smtClean="0"/>
              <a:t>حيث     نسبة </a:t>
            </a:r>
            <a:r>
              <a:rPr lang="ar-SY" sz="2400" dirty="0" err="1" smtClean="0"/>
              <a:t>قساوة</a:t>
            </a:r>
            <a:r>
              <a:rPr lang="ar-SY" sz="2400" dirty="0" smtClean="0"/>
              <a:t> ما بعد الخضوع إلى </a:t>
            </a:r>
            <a:r>
              <a:rPr lang="ar-SY" sz="2400" dirty="0" err="1" smtClean="0"/>
              <a:t>القساوة</a:t>
            </a:r>
            <a:r>
              <a:rPr lang="ar-SY" sz="2400" dirty="0" smtClean="0"/>
              <a:t> المرنة عندما تمثل العلاقة </a:t>
            </a:r>
            <a:r>
              <a:rPr lang="ar-SY" sz="2400" dirty="0" err="1" smtClean="0"/>
              <a:t>اللاخطية</a:t>
            </a:r>
            <a:r>
              <a:rPr lang="ar-SY" sz="2400" dirty="0" smtClean="0"/>
              <a:t> بين القوة والانتقال بالتمثيل ثنائي الخطية .</a:t>
            </a:r>
          </a:p>
          <a:p>
            <a:pPr algn="r" rtl="1">
              <a:buNone/>
            </a:pPr>
            <a:endParaRPr lang="ar-SY" sz="2400" dirty="0" smtClean="0"/>
          </a:p>
        </p:txBody>
      </p:sp>
      <p:pic>
        <p:nvPicPr>
          <p:cNvPr id="59394" name="Picture 2"/>
          <p:cNvPicPr>
            <a:picLocks noChangeAspect="1" noChangeArrowheads="1"/>
          </p:cNvPicPr>
          <p:nvPr/>
        </p:nvPicPr>
        <p:blipFill>
          <a:blip r:embed="rId2"/>
          <a:srcRect/>
          <a:stretch>
            <a:fillRect/>
          </a:stretch>
        </p:blipFill>
        <p:spPr bwMode="auto">
          <a:xfrm>
            <a:off x="3786182" y="428604"/>
            <a:ext cx="4790021" cy="2605099"/>
          </a:xfrm>
          <a:prstGeom prst="rect">
            <a:avLst/>
          </a:prstGeom>
          <a:noFill/>
          <a:ln w="9525">
            <a:noFill/>
            <a:miter lim="800000"/>
            <a:headEnd/>
            <a:tailEnd/>
          </a:ln>
          <a:effectLst/>
        </p:spPr>
      </p:pic>
      <p:sp>
        <p:nvSpPr>
          <p:cNvPr id="593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939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488" y="4500570"/>
            <a:ext cx="2674347" cy="714380"/>
          </a:xfrm>
          <a:prstGeom prst="rect">
            <a:avLst/>
          </a:prstGeom>
          <a:noFill/>
        </p:spPr>
      </p:pic>
      <p:sp>
        <p:nvSpPr>
          <p:cNvPr id="59397"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939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86710" y="5143512"/>
            <a:ext cx="228601" cy="508002"/>
          </a:xfrm>
          <a:prstGeom prst="rect">
            <a:avLst/>
          </a:prstGeom>
          <a:noFill/>
        </p:spPr>
      </p:pic>
      <p:sp>
        <p:nvSpPr>
          <p:cNvPr id="9" name="Rectangle 8"/>
          <p:cNvSpPr/>
          <p:nvPr/>
        </p:nvSpPr>
        <p:spPr>
          <a:xfrm>
            <a:off x="428596" y="571480"/>
            <a:ext cx="3214710" cy="1754326"/>
          </a:xfrm>
          <a:prstGeom prst="rect">
            <a:avLst/>
          </a:prstGeom>
        </p:spPr>
        <p:txBody>
          <a:bodyPr wrap="square">
            <a:spAutoFit/>
          </a:bodyPr>
          <a:lstStyle/>
          <a:p>
            <a:pPr algn="r" rtl="1"/>
            <a:r>
              <a:rPr lang="ar-SY" dirty="0" smtClean="0"/>
              <a:t>الإطارات نوع 1 هي في المنشآت التي يقاوم فيها أكثر من 30% من القص بوساطة مركبات وعناصر سوف تتدهور مقاومتها </a:t>
            </a:r>
            <a:r>
              <a:rPr lang="ar-SY" dirty="0" err="1" smtClean="0"/>
              <a:t>وقساوتها</a:t>
            </a:r>
            <a:r>
              <a:rPr lang="ar-SY" dirty="0" smtClean="0"/>
              <a:t> خلال الزلزال مثل الإطارات العادية أو المكتفة </a:t>
            </a:r>
          </a:p>
          <a:p>
            <a:pPr algn="r" rtl="1"/>
            <a:r>
              <a:rPr lang="ar-SY" dirty="0" smtClean="0"/>
              <a:t>الإطارات نوع 2 : كل الإطارات الأخرى </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58204" cy="5626121"/>
          </a:xfrm>
        </p:spPr>
        <p:txBody>
          <a:bodyPr>
            <a:normAutofit/>
          </a:bodyPr>
          <a:lstStyle/>
          <a:p>
            <a:pPr algn="r" rtl="1">
              <a:buNone/>
            </a:pPr>
            <a:r>
              <a:rPr lang="en-AU" sz="2400" dirty="0" err="1" smtClean="0"/>
              <a:t>Vy</a:t>
            </a:r>
            <a:r>
              <a:rPr lang="ar-SY" sz="2400" dirty="0" smtClean="0"/>
              <a:t>: قوة الخضوع المحسوبة باستخدام منحني الاستطاعة عندما يمثل منحني الاستطاعة بالتمثيل ثنائي الخطية .</a:t>
            </a:r>
          </a:p>
          <a:p>
            <a:pPr algn="r" rtl="1">
              <a:buNone/>
            </a:pPr>
            <a:r>
              <a:rPr lang="en-AU" sz="2400" dirty="0" smtClean="0"/>
              <a:t>W</a:t>
            </a:r>
            <a:r>
              <a:rPr lang="ar-SY" sz="2400" dirty="0" smtClean="0"/>
              <a:t>: القوة الميتة والقوة الحية المتوقعة </a:t>
            </a:r>
          </a:p>
          <a:p>
            <a:pPr algn="r" rtl="1">
              <a:buNone/>
            </a:pPr>
            <a:r>
              <a:rPr lang="en-GB" sz="2400" dirty="0" smtClean="0"/>
              <a:t>Sa</a:t>
            </a:r>
            <a:r>
              <a:rPr lang="ar-SY" sz="2400" dirty="0" smtClean="0"/>
              <a:t>:التسارع الطيفي عند الدور الابتدائي للمنشأ </a:t>
            </a:r>
            <a:endParaRPr lang="en-GB"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401080" cy="3143272"/>
          </a:xfrm>
        </p:spPr>
        <p:txBody>
          <a:bodyPr/>
          <a:lstStyle/>
          <a:p>
            <a:pPr algn="r">
              <a:buNone/>
            </a:pPr>
            <a:r>
              <a:rPr lang="ar-SY" dirty="0" smtClean="0"/>
              <a:t>- </a:t>
            </a:r>
            <a:r>
              <a:rPr lang="ar-SY" sz="2400" dirty="0" smtClean="0"/>
              <a:t>تقييم الأداء</a:t>
            </a:r>
          </a:p>
          <a:p>
            <a:pPr algn="r">
              <a:buNone/>
            </a:pPr>
            <a:r>
              <a:rPr lang="ar-SY" sz="2400" dirty="0" smtClean="0"/>
              <a:t>معايير قبول الأداء العام للمنشأ</a:t>
            </a:r>
          </a:p>
          <a:p>
            <a:pPr algn="r" rtl="1">
              <a:buNone/>
            </a:pPr>
            <a:r>
              <a:rPr lang="ar-SY" sz="2400" dirty="0" smtClean="0"/>
              <a:t> -</a:t>
            </a:r>
            <a:r>
              <a:rPr lang="ar-SY" sz="2400" dirty="0" smtClean="0">
                <a:solidFill>
                  <a:srgbClr val="FF0000"/>
                </a:solidFill>
              </a:rPr>
              <a:t> تحمل القوى </a:t>
            </a:r>
            <a:r>
              <a:rPr lang="ar-SY" sz="2400" dirty="0" err="1" smtClean="0">
                <a:solidFill>
                  <a:srgbClr val="FF0000"/>
                </a:solidFill>
              </a:rPr>
              <a:t>الشاقولية</a:t>
            </a:r>
            <a:r>
              <a:rPr lang="ar-SY" sz="2400" dirty="0" smtClean="0">
                <a:solidFill>
                  <a:srgbClr val="FF0000"/>
                </a:solidFill>
              </a:rPr>
              <a:t> </a:t>
            </a:r>
            <a:r>
              <a:rPr lang="ar-SY" sz="2400" dirty="0" smtClean="0"/>
              <a:t>يجب أن يبقى المنشأ قائماً . </a:t>
            </a:r>
          </a:p>
          <a:p>
            <a:pPr algn="r" rtl="1">
              <a:buNone/>
            </a:pPr>
            <a:r>
              <a:rPr lang="en-AU" sz="2400" dirty="0" smtClean="0"/>
              <a:t> </a:t>
            </a:r>
            <a:r>
              <a:rPr lang="ar-SY" sz="2400" dirty="0" smtClean="0"/>
              <a:t> - </a:t>
            </a:r>
            <a:r>
              <a:rPr lang="ar-SY" sz="2400" dirty="0" smtClean="0">
                <a:solidFill>
                  <a:srgbClr val="FF0000"/>
                </a:solidFill>
              </a:rPr>
              <a:t>تحمل القوى الجانبية </a:t>
            </a:r>
            <a:r>
              <a:rPr lang="ar-SY" sz="2400" dirty="0" smtClean="0"/>
              <a:t>يجب أن لا تقل مقاومة البناء للقوى الجانبية عن 80% من </a:t>
            </a:r>
            <a:r>
              <a:rPr lang="en-AU" sz="2400" dirty="0" err="1" smtClean="0"/>
              <a:t>Vy</a:t>
            </a:r>
            <a:r>
              <a:rPr lang="ar-SY" sz="2400" dirty="0" smtClean="0"/>
              <a:t> عند نقطة الأداء . </a:t>
            </a:r>
          </a:p>
          <a:p>
            <a:pPr algn="r" rtl="1">
              <a:buFontTx/>
              <a:buChar char="-"/>
            </a:pPr>
            <a:r>
              <a:rPr lang="ar-SY" sz="2400" dirty="0" smtClean="0">
                <a:solidFill>
                  <a:srgbClr val="FF0000"/>
                </a:solidFill>
              </a:rPr>
              <a:t>التشوهات الجانبية </a:t>
            </a:r>
            <a:r>
              <a:rPr lang="ar-SY" sz="2400" dirty="0" smtClean="0"/>
              <a:t>يجب </a:t>
            </a:r>
            <a:r>
              <a:rPr lang="ar-SY" sz="2400" dirty="0" err="1" smtClean="0"/>
              <a:t>ان</a:t>
            </a:r>
            <a:r>
              <a:rPr lang="ar-SY" sz="2400" dirty="0" smtClean="0"/>
              <a:t> تحقق التشوهات الجانبية عند نقطة </a:t>
            </a:r>
            <a:r>
              <a:rPr lang="ar-SY" sz="2400" dirty="0" err="1" smtClean="0"/>
              <a:t>الاداء</a:t>
            </a:r>
            <a:r>
              <a:rPr lang="ar-SY" sz="2400" dirty="0" smtClean="0"/>
              <a:t> الحدود </a:t>
            </a:r>
            <a:r>
              <a:rPr lang="ar-SY" sz="2400" dirty="0" err="1" smtClean="0"/>
              <a:t>المسموحة</a:t>
            </a:r>
            <a:r>
              <a:rPr lang="ar-SY" sz="2400" dirty="0" smtClean="0"/>
              <a:t> المرنة واللدنة . </a:t>
            </a:r>
          </a:p>
          <a:p>
            <a:pPr algn="r">
              <a:buFontTx/>
              <a:buChar char="-"/>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ar-SY" dirty="0" smtClean="0"/>
          </a:p>
          <a:p>
            <a:pPr algn="r">
              <a:buNone/>
            </a:pPr>
            <a:endParaRPr lang="en-US" dirty="0"/>
          </a:p>
        </p:txBody>
      </p:sp>
      <p:pic>
        <p:nvPicPr>
          <p:cNvPr id="6146" name="Picture 2"/>
          <p:cNvPicPr>
            <a:picLocks noChangeAspect="1" noChangeArrowheads="1"/>
          </p:cNvPicPr>
          <p:nvPr/>
        </p:nvPicPr>
        <p:blipFill>
          <a:blip r:embed="rId2"/>
          <a:srcRect/>
          <a:stretch>
            <a:fillRect/>
          </a:stretch>
        </p:blipFill>
        <p:spPr bwMode="auto">
          <a:xfrm>
            <a:off x="500034" y="4143380"/>
            <a:ext cx="8643966" cy="2087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329642" cy="5554683"/>
          </a:xfrm>
        </p:spPr>
        <p:txBody>
          <a:bodyPr/>
          <a:lstStyle/>
          <a:p>
            <a:pPr algn="r" rtl="1">
              <a:buNone/>
            </a:pPr>
            <a:r>
              <a:rPr lang="ar-SY" sz="2400" dirty="0" smtClean="0"/>
              <a:t>معايير قبول أداء العناصر</a:t>
            </a:r>
          </a:p>
          <a:p>
            <a:pPr algn="r" rtl="1">
              <a:buNone/>
            </a:pPr>
            <a:r>
              <a:rPr lang="ar-SY" sz="2400" dirty="0" smtClean="0">
                <a:solidFill>
                  <a:srgbClr val="FF0000"/>
                </a:solidFill>
              </a:rPr>
              <a:t>1-التحقق من المقاومة </a:t>
            </a:r>
            <a:r>
              <a:rPr lang="ar-SY" sz="2400" dirty="0" smtClean="0"/>
              <a:t>:</a:t>
            </a:r>
          </a:p>
          <a:p>
            <a:pPr algn="r" rtl="1">
              <a:buNone/>
            </a:pPr>
            <a:r>
              <a:rPr lang="ar-SY" sz="2400" dirty="0" smtClean="0"/>
              <a:t>يجب التحقق من أن القوى المطبقة على العناصر لا تزيد عن قدرة التحمل </a:t>
            </a:r>
          </a:p>
          <a:p>
            <a:pPr algn="r" rtl="1">
              <a:buNone/>
            </a:pPr>
            <a:r>
              <a:rPr lang="ar-SY" sz="2400" dirty="0" smtClean="0">
                <a:solidFill>
                  <a:srgbClr val="FF0000"/>
                </a:solidFill>
              </a:rPr>
              <a:t>2-التحقق من التشوهات </a:t>
            </a:r>
            <a:r>
              <a:rPr lang="ar-SY" sz="2400" dirty="0" smtClean="0"/>
              <a:t>:</a:t>
            </a:r>
          </a:p>
          <a:p>
            <a:pPr algn="r" rtl="1">
              <a:buNone/>
            </a:pPr>
            <a:r>
              <a:rPr lang="ar-SY" sz="2400" dirty="0" smtClean="0"/>
              <a:t>يجب التحقق من أن التشوهات في كل عنصر لا تزيد عن القيم </a:t>
            </a:r>
            <a:r>
              <a:rPr lang="ar-SY" sz="2400" dirty="0" err="1" smtClean="0"/>
              <a:t>المسموحة</a:t>
            </a:r>
            <a:r>
              <a:rPr lang="ar-SY" sz="2400" dirty="0" smtClean="0"/>
              <a:t> وفق هدف الأداء المطلوب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مثال </a:t>
            </a:r>
            <a:endParaRPr lang="en-GB" sz="2400" dirty="0"/>
          </a:p>
        </p:txBody>
      </p:sp>
      <p:sp>
        <p:nvSpPr>
          <p:cNvPr id="3" name="Content Placeholder 2"/>
          <p:cNvSpPr>
            <a:spLocks noGrp="1"/>
          </p:cNvSpPr>
          <p:nvPr>
            <p:ph idx="1"/>
          </p:nvPr>
        </p:nvSpPr>
        <p:spPr>
          <a:xfrm>
            <a:off x="285720" y="1000108"/>
            <a:ext cx="8543956" cy="1714512"/>
          </a:xfrm>
        </p:spPr>
        <p:txBody>
          <a:bodyPr>
            <a:normAutofit fontScale="85000" lnSpcReduction="10000"/>
          </a:bodyPr>
          <a:lstStyle/>
          <a:p>
            <a:pPr algn="r" rtl="1">
              <a:buNone/>
            </a:pPr>
            <a:r>
              <a:rPr lang="ar-SY" sz="2400" dirty="0" smtClean="0"/>
              <a:t>لدينا منشأ من </a:t>
            </a:r>
            <a:r>
              <a:rPr lang="ar-SY" sz="2400" dirty="0" err="1" smtClean="0"/>
              <a:t>البيتون</a:t>
            </a:r>
            <a:r>
              <a:rPr lang="ar-SY" sz="2400" dirty="0" smtClean="0"/>
              <a:t> المسلح مؤلف من 7 طوابق , ارتفاعه 66 قدم , وزنه </a:t>
            </a:r>
            <a:endParaRPr lang="en-AU" sz="2400" dirty="0" smtClean="0"/>
          </a:p>
          <a:p>
            <a:pPr algn="r" rtl="1">
              <a:buNone/>
            </a:pPr>
            <a:r>
              <a:rPr lang="en-GB" sz="2400" dirty="0" smtClean="0"/>
              <a:t>W=10,540 kips</a:t>
            </a:r>
            <a:r>
              <a:rPr lang="ar-SY" sz="2400" dirty="0" smtClean="0"/>
              <a:t> يقع في المنطقة الزلزالية الرابعة  والتربة نوع </a:t>
            </a:r>
            <a:r>
              <a:rPr lang="en-AU" sz="2400" dirty="0" smtClean="0"/>
              <a:t>SB</a:t>
            </a:r>
            <a:r>
              <a:rPr lang="ar-SY" sz="2400" dirty="0" smtClean="0"/>
              <a:t>. نوع السلوك الإنشائي للمنشأ هو </a:t>
            </a:r>
            <a:r>
              <a:rPr lang="en-AU" sz="2400" dirty="0" smtClean="0"/>
              <a:t>C</a:t>
            </a:r>
            <a:r>
              <a:rPr lang="en-GB" sz="2400" dirty="0" smtClean="0"/>
              <a:t> </a:t>
            </a:r>
            <a:r>
              <a:rPr lang="ar-SY" sz="2400" dirty="0" smtClean="0"/>
              <a:t>. من أجل الدراسة تم اعتبار اتجاه واحد للتحميل .</a:t>
            </a:r>
            <a:r>
              <a:rPr lang="en-AU" sz="2400" dirty="0" smtClean="0"/>
              <a:t>  </a:t>
            </a:r>
            <a:r>
              <a:rPr lang="ar-SY" sz="2400" dirty="0" smtClean="0"/>
              <a:t>المنشأ من النوع 1 والأداء المطلوب هو أمان الحياة . أوجد نقطة الأداء علماً أن منحني الاستطاعة الناتج عن التحليل هو الموضح بالشكل   1 </a:t>
            </a:r>
            <a:r>
              <a:rPr lang="ar-SY" sz="2400" dirty="0" err="1" smtClean="0"/>
              <a:t>و</a:t>
            </a:r>
            <a:r>
              <a:rPr lang="ar-SY" sz="2400" dirty="0" smtClean="0"/>
              <a:t> النمط الأول للاهتزاز مع أوزان الطوابق موضحة بالجدول  1والدور الديناميكي للمنشأ 0.88 ثانية .</a:t>
            </a:r>
          </a:p>
          <a:p>
            <a:pPr algn="r" rtl="1">
              <a:buNone/>
            </a:pPr>
            <a:endParaRPr lang="ar-SY" sz="2400" dirty="0" smtClean="0"/>
          </a:p>
          <a:p>
            <a:pPr algn="r" rtl="1">
              <a:buNone/>
            </a:pPr>
            <a:endParaRPr lang="en-GB" sz="2400" dirty="0"/>
          </a:p>
        </p:txBody>
      </p:sp>
      <p:sp>
        <p:nvSpPr>
          <p:cNvPr id="8" name="Rectangle 7"/>
          <p:cNvSpPr/>
          <p:nvPr/>
        </p:nvSpPr>
        <p:spPr>
          <a:xfrm>
            <a:off x="5643570" y="6143644"/>
            <a:ext cx="867545" cy="369332"/>
          </a:xfrm>
          <a:prstGeom prst="rect">
            <a:avLst/>
          </a:prstGeom>
        </p:spPr>
        <p:txBody>
          <a:bodyPr wrap="none">
            <a:spAutoFit/>
          </a:bodyPr>
          <a:lstStyle/>
          <a:p>
            <a:r>
              <a:rPr lang="ar-SY" dirty="0" smtClean="0"/>
              <a:t> الشكل 1</a:t>
            </a:r>
            <a:endParaRPr lang="en-GB" dirty="0"/>
          </a:p>
        </p:txBody>
      </p:sp>
      <p:sp>
        <p:nvSpPr>
          <p:cNvPr id="9" name="Rectangle 8"/>
          <p:cNvSpPr/>
          <p:nvPr/>
        </p:nvSpPr>
        <p:spPr>
          <a:xfrm>
            <a:off x="1714480" y="6215082"/>
            <a:ext cx="954107" cy="369332"/>
          </a:xfrm>
          <a:prstGeom prst="rect">
            <a:avLst/>
          </a:prstGeom>
        </p:spPr>
        <p:txBody>
          <a:bodyPr wrap="none">
            <a:spAutoFit/>
          </a:bodyPr>
          <a:lstStyle/>
          <a:p>
            <a:r>
              <a:rPr lang="ar-SY" dirty="0" smtClean="0"/>
              <a:t> الجدول 1</a:t>
            </a:r>
            <a:endParaRPr lang="en-GB" dirty="0"/>
          </a:p>
        </p:txBody>
      </p:sp>
      <p:pic>
        <p:nvPicPr>
          <p:cNvPr id="1027" name="Picture 3"/>
          <p:cNvPicPr>
            <a:picLocks noChangeAspect="1" noChangeArrowheads="1"/>
          </p:cNvPicPr>
          <p:nvPr/>
        </p:nvPicPr>
        <p:blipFill>
          <a:blip r:embed="rId2"/>
          <a:srcRect/>
          <a:stretch>
            <a:fillRect/>
          </a:stretch>
        </p:blipFill>
        <p:spPr bwMode="auto">
          <a:xfrm>
            <a:off x="3428992" y="2786058"/>
            <a:ext cx="5385051" cy="3357586"/>
          </a:xfrm>
          <a:prstGeom prst="rect">
            <a:avLst/>
          </a:prstGeom>
          <a:noFill/>
          <a:ln w="9525">
            <a:noFill/>
            <a:miter lim="800000"/>
            <a:headEnd/>
            <a:tailEnd/>
          </a:ln>
          <a:effectLst/>
        </p:spPr>
      </p:pic>
      <p:graphicFrame>
        <p:nvGraphicFramePr>
          <p:cNvPr id="14" name="Table 13"/>
          <p:cNvGraphicFramePr>
            <a:graphicFrameLocks noGrp="1"/>
          </p:cNvGraphicFramePr>
          <p:nvPr/>
        </p:nvGraphicFramePr>
        <p:xfrm>
          <a:off x="285720" y="2786058"/>
          <a:ext cx="3000395" cy="3000396"/>
        </p:xfrm>
        <a:graphic>
          <a:graphicData uri="http://schemas.openxmlformats.org/drawingml/2006/table">
            <a:tbl>
              <a:tblPr/>
              <a:tblGrid>
                <a:gridCol w="882469"/>
                <a:gridCol w="1161918"/>
                <a:gridCol w="956008"/>
              </a:tblGrid>
              <a:tr h="313173">
                <a:tc>
                  <a:txBody>
                    <a:bodyPr/>
                    <a:lstStyle/>
                    <a:p>
                      <a:pPr algn="ctr" fontAlgn="b"/>
                      <a:r>
                        <a:rPr lang="en-GB" sz="1800" b="1" i="0" u="none" strike="noStrike">
                          <a:solidFill>
                            <a:srgbClr val="000000"/>
                          </a:solidFill>
                          <a:latin typeface="Calibri"/>
                        </a:rPr>
                        <a:t>LEVEL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MODE1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Roof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0.0794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1410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889">
                <a:tc>
                  <a:txBody>
                    <a:bodyPr/>
                    <a:lstStyle/>
                    <a:p>
                      <a:pPr algn="ctr" fontAlgn="b"/>
                      <a:r>
                        <a:rPr lang="en-GB" sz="22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a:solidFill>
                            <a:srgbClr val="000000"/>
                          </a:solidFill>
                          <a:latin typeface="Calibri"/>
                        </a:rPr>
                        <a:t>0.0149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dirty="0">
                          <a:solidFill>
                            <a:srgbClr val="000000"/>
                          </a:solidFill>
                          <a:latin typeface="Calibri"/>
                        </a:rPr>
                        <a:t>1830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الحل</a:t>
            </a:r>
            <a:endParaRPr lang="en-GB" sz="2400" dirty="0"/>
          </a:p>
        </p:txBody>
      </p:sp>
      <p:sp>
        <p:nvSpPr>
          <p:cNvPr id="3" name="Content Placeholder 2"/>
          <p:cNvSpPr>
            <a:spLocks noGrp="1"/>
          </p:cNvSpPr>
          <p:nvPr>
            <p:ph idx="1"/>
          </p:nvPr>
        </p:nvSpPr>
        <p:spPr>
          <a:xfrm>
            <a:off x="457200" y="1285860"/>
            <a:ext cx="8329642" cy="4840303"/>
          </a:xfrm>
        </p:spPr>
        <p:txBody>
          <a:bodyPr>
            <a:normAutofit/>
          </a:bodyPr>
          <a:lstStyle/>
          <a:p>
            <a:pPr algn="r" rtl="1">
              <a:buNone/>
            </a:pPr>
            <a:r>
              <a:rPr lang="ar-SY" sz="2400" dirty="0" smtClean="0"/>
              <a:t>1- نقوم بتحويل منحني الاستطاعة لطيف الاستطاعة وفق العلاقات التالية </a:t>
            </a:r>
          </a:p>
          <a:p>
            <a:pPr algn="r" rtl="1">
              <a:buNone/>
            </a:pPr>
            <a:endParaRPr lang="ar-SY" sz="2400" dirty="0" smtClean="0"/>
          </a:p>
          <a:p>
            <a:pPr algn="r" rtl="1">
              <a:buNone/>
            </a:pPr>
            <a:endParaRPr lang="ar-SY" sz="2400" dirty="0" smtClean="0"/>
          </a:p>
          <a:p>
            <a:pPr algn="r" rtl="1">
              <a:buNone/>
            </a:pPr>
            <a:endParaRPr lang="ar-SY" sz="2400" dirty="0" smtClean="0"/>
          </a:p>
          <a:p>
            <a:pPr algn="r" rtl="1">
              <a:buNone/>
            </a:pPr>
            <a:r>
              <a:rPr lang="ar-SY" sz="2400" dirty="0" smtClean="0"/>
              <a:t>حيث لحساب معامل المساهمة النمطية ومعامل الكتلة النمطية للنمط الأول ننظم الجدول التالي </a:t>
            </a:r>
            <a:endParaRPr lang="en-GB" sz="2400" dirty="0"/>
          </a:p>
        </p:txBody>
      </p:sp>
      <p:pic>
        <p:nvPicPr>
          <p:cNvPr id="4" name="Picture 2"/>
          <p:cNvPicPr>
            <a:picLocks noChangeAspect="1" noChangeArrowheads="1"/>
          </p:cNvPicPr>
          <p:nvPr/>
        </p:nvPicPr>
        <p:blipFill>
          <a:blip r:embed="rId2"/>
          <a:srcRect/>
          <a:stretch>
            <a:fillRect/>
          </a:stretch>
        </p:blipFill>
        <p:spPr bwMode="auto">
          <a:xfrm>
            <a:off x="1214414" y="2000240"/>
            <a:ext cx="1500198" cy="75557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143240" y="2071678"/>
            <a:ext cx="1164574" cy="642942"/>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4429124" y="1714488"/>
            <a:ext cx="2357454" cy="1169930"/>
          </a:xfrm>
          <a:prstGeom prst="rect">
            <a:avLst/>
          </a:prstGeom>
          <a:no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7143768" y="1928802"/>
            <a:ext cx="1357322" cy="977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3108" y="5715016"/>
            <a:ext cx="793807" cy="369332"/>
          </a:xfrm>
          <a:prstGeom prst="rect">
            <a:avLst/>
          </a:prstGeom>
        </p:spPr>
        <p:txBody>
          <a:bodyPr wrap="none">
            <a:spAutoFit/>
          </a:bodyPr>
          <a:lstStyle/>
          <a:p>
            <a:r>
              <a:rPr lang="ar-SY" dirty="0" smtClean="0"/>
              <a:t>جدول 2</a:t>
            </a:r>
            <a:endParaRPr lang="en-GB" dirty="0"/>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5539"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5542"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4"/>
          <p:cNvPicPr>
            <a:picLocks noChangeAspect="1" noChangeArrowheads="1"/>
          </p:cNvPicPr>
          <p:nvPr/>
        </p:nvPicPr>
        <p:blipFill>
          <a:blip r:embed="rId2"/>
          <a:srcRect/>
          <a:stretch>
            <a:fillRect/>
          </a:stretch>
        </p:blipFill>
        <p:spPr bwMode="auto">
          <a:xfrm>
            <a:off x="6357950" y="285728"/>
            <a:ext cx="2357454" cy="1169930"/>
          </a:xfrm>
          <a:prstGeom prst="rect">
            <a:avLst/>
          </a:prstGeom>
          <a:noFill/>
          <a:ln w="9525">
            <a:noFill/>
            <a:miter lim="800000"/>
            <a:headEnd/>
            <a:tailEnd/>
          </a:ln>
          <a:effectLst/>
        </p:spPr>
      </p:pic>
      <p:pic>
        <p:nvPicPr>
          <p:cNvPr id="11" name="Picture 5"/>
          <p:cNvPicPr>
            <a:picLocks noChangeAspect="1" noChangeArrowheads="1"/>
          </p:cNvPicPr>
          <p:nvPr/>
        </p:nvPicPr>
        <p:blipFill>
          <a:blip r:embed="rId3"/>
          <a:srcRect/>
          <a:stretch>
            <a:fillRect/>
          </a:stretch>
        </p:blipFill>
        <p:spPr bwMode="auto">
          <a:xfrm>
            <a:off x="6786578" y="2714619"/>
            <a:ext cx="1500198" cy="1080143"/>
          </a:xfrm>
          <a:prstGeom prst="rect">
            <a:avLst/>
          </a:prstGeom>
          <a:noFill/>
          <a:ln w="9525">
            <a:noFill/>
            <a:miter lim="800000"/>
            <a:headEnd/>
            <a:tailEnd/>
          </a:ln>
          <a:effectLst/>
        </p:spPr>
      </p:pic>
      <p:graphicFrame>
        <p:nvGraphicFramePr>
          <p:cNvPr id="13" name="Content Placeholder 12"/>
          <p:cNvGraphicFramePr>
            <a:graphicFrameLocks noGrp="1"/>
          </p:cNvGraphicFramePr>
          <p:nvPr>
            <p:ph idx="1"/>
          </p:nvPr>
        </p:nvGraphicFramePr>
        <p:xfrm>
          <a:off x="857224" y="714356"/>
          <a:ext cx="4714908" cy="4429155"/>
        </p:xfrm>
        <a:graphic>
          <a:graphicData uri="http://schemas.openxmlformats.org/drawingml/2006/table">
            <a:tbl>
              <a:tblPr/>
              <a:tblGrid>
                <a:gridCol w="748938"/>
                <a:gridCol w="1072344"/>
                <a:gridCol w="817024"/>
                <a:gridCol w="936173"/>
                <a:gridCol w="1140429"/>
              </a:tblGrid>
              <a:tr h="414815">
                <a:tc>
                  <a:txBody>
                    <a:bodyPr/>
                    <a:lstStyle/>
                    <a:p>
                      <a:pPr algn="ctr" fontAlgn="b"/>
                      <a:r>
                        <a:rPr lang="en-GB" sz="1400" b="1" i="0" u="none" strike="noStrike">
                          <a:solidFill>
                            <a:srgbClr val="000000"/>
                          </a:solidFill>
                          <a:latin typeface="Calibri"/>
                        </a:rPr>
                        <a:t>LEVEL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a:solidFill>
                            <a:srgbClr val="000000"/>
                          </a:solidFill>
                          <a:latin typeface="Calibri"/>
                        </a:rPr>
                        <a:t>MODE1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wi/g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latin typeface="Calibri"/>
                        </a:rPr>
                        <a:t>(wi/g)x</a:t>
                      </a:r>
                      <a:r>
                        <a:rPr lang="el-GR" sz="1200" b="1" i="0" u="none" strike="noStrike">
                          <a:solidFill>
                            <a:srgbClr val="000000"/>
                          </a:solidFill>
                          <a:latin typeface="Calibri"/>
                        </a:rPr>
                        <a:t>Φ1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latin typeface="Calibri"/>
                        </a:rPr>
                        <a:t>(wi/g)x</a:t>
                      </a:r>
                      <a:r>
                        <a:rPr lang="el-GR" sz="1200" b="1" i="0" u="none" strike="noStrike">
                          <a:solidFill>
                            <a:srgbClr val="000000"/>
                          </a:solidFill>
                          <a:latin typeface="Calibri"/>
                        </a:rPr>
                        <a:t>Φ1^2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Roof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483">
                <a:tc>
                  <a:txBody>
                    <a:bodyPr/>
                    <a:lstStyle/>
                    <a:p>
                      <a:pPr algn="ctr" fontAlgn="b"/>
                      <a:r>
                        <a:rPr lang="en-GB" sz="18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959">
                <a:tc>
                  <a:txBody>
                    <a:bodyPr/>
                    <a:lstStyle/>
                    <a:p>
                      <a:pPr algn="ctr" fontAlgn="b"/>
                      <a:r>
                        <a:rPr lang="en-GB" sz="1800" b="1" i="0" u="none" strike="noStrike">
                          <a:solidFill>
                            <a:srgbClr val="000000"/>
                          </a:solidFill>
                          <a:latin typeface="Algerian"/>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0.0833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536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43636" y="1857364"/>
            <a:ext cx="2541689" cy="571504"/>
          </a:xfrm>
          <a:prstGeom prst="rect">
            <a:avLst/>
          </a:prstGeom>
          <a:noFill/>
        </p:spPr>
      </p:pic>
      <p:sp>
        <p:nvSpPr>
          <p:cNvPr id="15363"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5364"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63025" y="4500570"/>
            <a:ext cx="3180975" cy="500066"/>
          </a:xfrm>
          <a:prstGeom prst="rect">
            <a:avLst/>
          </a:prstGeom>
          <a:noFill/>
        </p:spPr>
      </p:pic>
      <p:sp>
        <p:nvSpPr>
          <p:cNvPr id="153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186766" cy="5554683"/>
          </a:xfrm>
        </p:spPr>
        <p:txBody>
          <a:bodyPr>
            <a:normAutofit/>
          </a:bodyPr>
          <a:lstStyle/>
          <a:p>
            <a:pPr algn="r">
              <a:buNone/>
            </a:pPr>
            <a:r>
              <a:rPr lang="ar-SY" sz="2400" dirty="0" smtClean="0"/>
              <a:t>2- مستويات الأداء غير الإنشائي                             </a:t>
            </a:r>
          </a:p>
          <a:p>
            <a:pPr algn="r">
              <a:buNone/>
            </a:pPr>
            <a:r>
              <a:rPr lang="ar-SY" sz="2400" dirty="0" smtClean="0"/>
              <a:t>- مستوى التشغيل : تبقى العناصر الغير إنشائية سليمة  </a:t>
            </a:r>
          </a:p>
          <a:p>
            <a:pPr algn="r">
              <a:buNone/>
            </a:pPr>
            <a:r>
              <a:rPr lang="ar-SY" sz="2400" dirty="0" smtClean="0"/>
              <a:t>- مستوى الإشغال الفوري : تحدث كمية محدودة من الأضرار للعناصر غير الإنشائية </a:t>
            </a:r>
          </a:p>
          <a:p>
            <a:pPr algn="r">
              <a:buNone/>
            </a:pPr>
            <a:r>
              <a:rPr lang="ar-SY" sz="2400" dirty="0" smtClean="0"/>
              <a:t>- مستوى أمان الحياة : تحدث أضرار هامة للعناصر الغير إنشائية ولكن ليس للحد الذي تصبح فيه هذه العناصر آيلة للسقوط .</a:t>
            </a:r>
          </a:p>
          <a:p>
            <a:pPr algn="r">
              <a:buNone/>
            </a:pPr>
            <a:r>
              <a:rPr lang="ar-SY" sz="2400" dirty="0" smtClean="0"/>
              <a:t>- مستوى المخاطر المخفض : تحدث أضرار جسيمة للعناصر الغير إنشائية مع عدم سقوط العناصر الكبيرة </a:t>
            </a:r>
          </a:p>
          <a:p>
            <a:pPr algn="r">
              <a:buNone/>
            </a:pPr>
            <a:r>
              <a:rPr lang="ar-SY" sz="2400" dirty="0" smtClean="0"/>
              <a:t>- مستوى عدم اعتبار الأداء غير الإنشائي : عندما تتم عملية رفع كفاءة البناء من الخارج . </a:t>
            </a:r>
          </a:p>
          <a:p>
            <a:pPr algn="r">
              <a:buNone/>
            </a:pPr>
            <a:endParaRPr lang="ar-SY" sz="24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ثم ننظم الجدول التالي </a:t>
            </a:r>
            <a:endParaRPr lang="en-GB" sz="2400" dirty="0"/>
          </a:p>
        </p:txBody>
      </p:sp>
      <p:pic>
        <p:nvPicPr>
          <p:cNvPr id="66562" name="Picture 2"/>
          <p:cNvPicPr>
            <a:picLocks noChangeAspect="1" noChangeArrowheads="1"/>
          </p:cNvPicPr>
          <p:nvPr/>
        </p:nvPicPr>
        <p:blipFill>
          <a:blip r:embed="rId2"/>
          <a:srcRect/>
          <a:stretch>
            <a:fillRect/>
          </a:stretch>
        </p:blipFill>
        <p:spPr bwMode="auto">
          <a:xfrm>
            <a:off x="785786" y="1214422"/>
            <a:ext cx="8207648" cy="1857388"/>
          </a:xfrm>
          <a:prstGeom prst="rect">
            <a:avLst/>
          </a:prstGeom>
          <a:noFill/>
          <a:ln w="9525">
            <a:noFill/>
            <a:miter lim="800000"/>
            <a:headEnd/>
            <a:tailEnd/>
          </a:ln>
          <a:effectLst/>
        </p:spPr>
      </p:pic>
      <p:sp>
        <p:nvSpPr>
          <p:cNvPr id="5" name="Rectangle 4"/>
          <p:cNvSpPr/>
          <p:nvPr/>
        </p:nvSpPr>
        <p:spPr>
          <a:xfrm>
            <a:off x="6572264" y="3143248"/>
            <a:ext cx="997389" cy="461665"/>
          </a:xfrm>
          <a:prstGeom prst="rect">
            <a:avLst/>
          </a:prstGeom>
        </p:spPr>
        <p:txBody>
          <a:bodyPr wrap="none">
            <a:spAutoFit/>
          </a:bodyPr>
          <a:lstStyle/>
          <a:p>
            <a:r>
              <a:rPr lang="ar-SY" sz="2400" dirty="0" smtClean="0"/>
              <a:t>جدول 3</a:t>
            </a:r>
            <a:endParaRPr lang="en-GB" sz="2400" dirty="0"/>
          </a:p>
        </p:txBody>
      </p:sp>
      <p:sp>
        <p:nvSpPr>
          <p:cNvPr id="6" name="Rectangle 5"/>
          <p:cNvSpPr/>
          <p:nvPr/>
        </p:nvSpPr>
        <p:spPr>
          <a:xfrm>
            <a:off x="5072066" y="3857628"/>
            <a:ext cx="3724096" cy="461665"/>
          </a:xfrm>
          <a:prstGeom prst="rect">
            <a:avLst/>
          </a:prstGeom>
        </p:spPr>
        <p:txBody>
          <a:bodyPr wrap="none">
            <a:spAutoFit/>
          </a:bodyPr>
          <a:lstStyle/>
          <a:p>
            <a:r>
              <a:rPr lang="ar-SY" sz="2400" dirty="0" smtClean="0"/>
              <a:t>بعدها نرسم منحني طيف الاستطاعة </a:t>
            </a:r>
            <a:endParaRPr lang="en-GB" sz="2400" dirty="0"/>
          </a:p>
        </p:txBody>
      </p:sp>
      <p:pic>
        <p:nvPicPr>
          <p:cNvPr id="66563" name="Picture 3"/>
          <p:cNvPicPr>
            <a:picLocks noChangeAspect="1" noChangeArrowheads="1"/>
          </p:cNvPicPr>
          <p:nvPr/>
        </p:nvPicPr>
        <p:blipFill>
          <a:blip r:embed="rId3"/>
          <a:srcRect/>
          <a:stretch>
            <a:fillRect/>
          </a:stretch>
        </p:blipFill>
        <p:spPr bwMode="auto">
          <a:xfrm>
            <a:off x="357158" y="3214686"/>
            <a:ext cx="4851352" cy="3429024"/>
          </a:xfrm>
          <a:prstGeom prst="rect">
            <a:avLst/>
          </a:prstGeom>
          <a:noFill/>
          <a:ln w="9525">
            <a:noFill/>
            <a:miter lim="800000"/>
            <a:headEnd/>
            <a:tailEnd/>
          </a:ln>
          <a:effectLst/>
        </p:spPr>
      </p:pic>
      <p:sp>
        <p:nvSpPr>
          <p:cNvPr id="9" name="Rectangle 8"/>
          <p:cNvSpPr/>
          <p:nvPr/>
        </p:nvSpPr>
        <p:spPr>
          <a:xfrm>
            <a:off x="5357818" y="6143644"/>
            <a:ext cx="803425" cy="369332"/>
          </a:xfrm>
          <a:prstGeom prst="rect">
            <a:avLst/>
          </a:prstGeom>
        </p:spPr>
        <p:txBody>
          <a:bodyPr wrap="none">
            <a:spAutoFit/>
          </a:bodyPr>
          <a:lstStyle/>
          <a:p>
            <a:r>
              <a:rPr lang="ar-SY" dirty="0" smtClean="0"/>
              <a:t>الشكل 2</a:t>
            </a:r>
            <a:endParaRPr lang="en-GB"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433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86710" y="3214686"/>
            <a:ext cx="928694" cy="6997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طريقة </a:t>
            </a:r>
            <a:r>
              <a:rPr lang="en-AU" sz="2400" dirty="0" smtClean="0"/>
              <a:t>A</a:t>
            </a:r>
            <a:br>
              <a:rPr lang="en-AU" sz="2400" dirty="0" smtClean="0"/>
            </a:br>
            <a:r>
              <a:rPr lang="ar-SY" sz="2400" dirty="0" smtClean="0"/>
              <a:t>1-إنشاء التمثيل ثنائي الخطية </a:t>
            </a:r>
            <a:endParaRPr lang="en-GB" sz="2400" dirty="0"/>
          </a:p>
        </p:txBody>
      </p:sp>
      <p:pic>
        <p:nvPicPr>
          <p:cNvPr id="67586" name="Picture 2"/>
          <p:cNvPicPr>
            <a:picLocks noChangeAspect="1" noChangeArrowheads="1"/>
          </p:cNvPicPr>
          <p:nvPr/>
        </p:nvPicPr>
        <p:blipFill>
          <a:blip r:embed="rId2"/>
          <a:srcRect/>
          <a:stretch>
            <a:fillRect/>
          </a:stretch>
        </p:blipFill>
        <p:spPr bwMode="auto">
          <a:xfrm>
            <a:off x="0" y="1928802"/>
            <a:ext cx="4916284" cy="2857520"/>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4326089" y="1785926"/>
            <a:ext cx="4817911" cy="2857520"/>
          </a:xfrm>
          <a:prstGeom prst="rect">
            <a:avLst/>
          </a:prstGeom>
          <a:noFill/>
          <a:ln w="9525">
            <a:noFill/>
            <a:miter lim="800000"/>
            <a:headEnd/>
            <a:tailEnd/>
          </a:ln>
          <a:effectLst/>
        </p:spPr>
      </p:pic>
      <p:sp>
        <p:nvSpPr>
          <p:cNvPr id="6" name="Rectangle 5"/>
          <p:cNvSpPr/>
          <p:nvPr/>
        </p:nvSpPr>
        <p:spPr>
          <a:xfrm>
            <a:off x="6357950" y="5143512"/>
            <a:ext cx="803425" cy="369332"/>
          </a:xfrm>
          <a:prstGeom prst="rect">
            <a:avLst/>
          </a:prstGeom>
        </p:spPr>
        <p:txBody>
          <a:bodyPr wrap="none">
            <a:spAutoFit/>
          </a:bodyPr>
          <a:lstStyle/>
          <a:p>
            <a:r>
              <a:rPr lang="ar-SY" dirty="0" smtClean="0"/>
              <a:t>الشكل 3</a:t>
            </a:r>
            <a:endParaRPr lang="en-GB" dirty="0"/>
          </a:p>
        </p:txBody>
      </p:sp>
      <p:sp>
        <p:nvSpPr>
          <p:cNvPr id="7" name="Rectangle 6"/>
          <p:cNvSpPr/>
          <p:nvPr/>
        </p:nvSpPr>
        <p:spPr>
          <a:xfrm>
            <a:off x="1857356" y="5072074"/>
            <a:ext cx="803425" cy="369332"/>
          </a:xfrm>
          <a:prstGeom prst="rect">
            <a:avLst/>
          </a:prstGeom>
        </p:spPr>
        <p:txBody>
          <a:bodyPr wrap="none">
            <a:spAutoFit/>
          </a:bodyPr>
          <a:lstStyle/>
          <a:p>
            <a:r>
              <a:rPr lang="ar-SY" dirty="0" smtClean="0"/>
              <a:t>الشكل 4</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نحسب </a:t>
            </a:r>
            <a:endParaRPr lang="en-GB" sz="2400" dirty="0"/>
          </a:p>
        </p:txBody>
      </p:sp>
      <p:sp>
        <p:nvSpPr>
          <p:cNvPr id="3" name="Content Placeholder 2"/>
          <p:cNvSpPr>
            <a:spLocks noGrp="1"/>
          </p:cNvSpPr>
          <p:nvPr>
            <p:ph idx="1"/>
          </p:nvPr>
        </p:nvSpPr>
        <p:spPr/>
        <p:txBody>
          <a:bodyPr>
            <a:normAutofit/>
          </a:bodyPr>
          <a:lstStyle/>
          <a:p>
            <a:pPr algn="r" rtl="1">
              <a:buNone/>
            </a:pPr>
            <a:r>
              <a:rPr lang="ar-SY" sz="2400" dirty="0" smtClean="0"/>
              <a:t>بما أن السلوك </a:t>
            </a:r>
            <a:r>
              <a:rPr lang="ar-SY" sz="2400" dirty="0" err="1" smtClean="0"/>
              <a:t>الانشائي</a:t>
            </a:r>
            <a:r>
              <a:rPr lang="ar-SY" sz="2400" dirty="0" smtClean="0"/>
              <a:t> للمنشأ من النوع </a:t>
            </a:r>
            <a:r>
              <a:rPr lang="en-AU" sz="2400" dirty="0" smtClean="0"/>
              <a:t>C</a:t>
            </a:r>
            <a:r>
              <a:rPr lang="ar-SY" sz="2400" dirty="0" smtClean="0"/>
              <a:t> فإن </a:t>
            </a:r>
            <a:r>
              <a:rPr lang="en-AU" sz="2400" dirty="0" smtClean="0"/>
              <a:t>K=0</a:t>
            </a:r>
            <a:r>
              <a:rPr lang="en-GB" sz="2400" dirty="0" smtClean="0"/>
              <a:t>.33  </a:t>
            </a:r>
            <a:r>
              <a:rPr lang="ar-SY" sz="2400" dirty="0" smtClean="0"/>
              <a:t> وبالتالي </a:t>
            </a:r>
          </a:p>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r" rtl="1">
              <a:buNone/>
            </a:pPr>
            <a:r>
              <a:rPr lang="ar-SY" sz="2400" dirty="0" smtClean="0"/>
              <a:t>نرسم طيف الطلب ذي </a:t>
            </a:r>
            <a:r>
              <a:rPr lang="ar-SY" sz="2400" dirty="0" err="1" smtClean="0"/>
              <a:t>التخامد</a:t>
            </a:r>
            <a:r>
              <a:rPr lang="ar-SY" sz="2400" dirty="0" smtClean="0"/>
              <a:t>         حيث </a:t>
            </a:r>
            <a:endParaRPr lang="en-AU" sz="2400" dirty="0" smtClean="0"/>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0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3042" y="857232"/>
            <a:ext cx="6188335" cy="585789"/>
          </a:xfrm>
          <a:prstGeom prst="rect">
            <a:avLst/>
          </a:prstGeom>
          <a:noFill/>
        </p:spPr>
      </p:pic>
      <p:sp>
        <p:nvSpPr>
          <p:cNvPr id="68611"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1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7422" y="2285993"/>
            <a:ext cx="5279917" cy="430216"/>
          </a:xfrm>
          <a:prstGeom prst="rect">
            <a:avLst/>
          </a:prstGeom>
          <a:noFill/>
        </p:spPr>
      </p:pic>
      <p:sp>
        <p:nvSpPr>
          <p:cNvPr id="68614" name="Rectangle 6"/>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1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71538" y="3000372"/>
            <a:ext cx="3333773" cy="571504"/>
          </a:xfrm>
          <a:prstGeom prst="rect">
            <a:avLst/>
          </a:prstGeom>
          <a:noFill/>
        </p:spPr>
      </p:pic>
      <p:sp>
        <p:nvSpPr>
          <p:cNvPr id="68617" name="Rectangle 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18"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57752" y="3000372"/>
            <a:ext cx="2928958" cy="502107"/>
          </a:xfrm>
          <a:prstGeom prst="rect">
            <a:avLst/>
          </a:prstGeom>
          <a:noFill/>
        </p:spPr>
      </p:pic>
      <p:sp>
        <p:nvSpPr>
          <p:cNvPr id="68620" name="Rectangle 12"/>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21"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143504" y="3857627"/>
            <a:ext cx="400051" cy="325967"/>
          </a:xfrm>
          <a:prstGeom prst="rect">
            <a:avLst/>
          </a:prstGeom>
          <a:noFill/>
        </p:spPr>
      </p:pic>
      <p:sp>
        <p:nvSpPr>
          <p:cNvPr id="6862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23"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28860" y="4929199"/>
            <a:ext cx="4000528" cy="519924"/>
          </a:xfrm>
          <a:prstGeom prst="rect">
            <a:avLst/>
          </a:prstGeom>
          <a:noFill/>
        </p:spPr>
      </p:pic>
      <p:sp>
        <p:nvSpPr>
          <p:cNvPr id="68625" name="Rectangle 17"/>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26" name="Picture 1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571736" y="4487688"/>
            <a:ext cx="3643338" cy="298634"/>
          </a:xfrm>
          <a:prstGeom prst="rect">
            <a:avLst/>
          </a:prstGeom>
          <a:noFill/>
        </p:spPr>
      </p:pic>
      <p:sp>
        <p:nvSpPr>
          <p:cNvPr id="68628" name="Rectangle 20"/>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3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8629" name="Picture 2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928794" y="5572140"/>
            <a:ext cx="5172111" cy="285752"/>
          </a:xfrm>
          <a:prstGeom prst="rect">
            <a:avLst/>
          </a:prstGeom>
          <a:noFill/>
        </p:spPr>
      </p:pic>
      <p:sp>
        <p:nvSpPr>
          <p:cNvPr id="68631" name="Rectangle 23"/>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2289" name="Picture 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285984" y="5929330"/>
            <a:ext cx="3643331" cy="520476"/>
          </a:xfrm>
          <a:prstGeom prst="rect">
            <a:avLst/>
          </a:prstGeom>
          <a:noFill/>
        </p:spPr>
      </p:pic>
      <p:sp>
        <p:nvSpPr>
          <p:cNvPr id="1229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643446"/>
            <a:ext cx="8229600" cy="1143000"/>
          </a:xfrm>
        </p:spPr>
        <p:txBody>
          <a:bodyPr>
            <a:normAutofit/>
          </a:bodyPr>
          <a:lstStyle/>
          <a:p>
            <a:pPr algn="r" rtl="1"/>
            <a:r>
              <a:rPr lang="ar-SY" sz="2400" dirty="0" smtClean="0"/>
              <a:t>نلاحظ أن طيف الطلب المخفض يتقاطع مع طيف الاستطاعة في نقطة تقع في المجال</a:t>
            </a:r>
            <a:br>
              <a:rPr lang="ar-SY" sz="2400" dirty="0" smtClean="0"/>
            </a:br>
            <a:r>
              <a:rPr lang="ar-SY" sz="2400" dirty="0" smtClean="0"/>
              <a:t>        من النقطة الأولية وبالتالي هي نقطة الأداء ولا نحتاج هنا لعملية التكرار .  </a:t>
            </a:r>
            <a:endParaRPr lang="en-GB" sz="2400" dirty="0"/>
          </a:p>
        </p:txBody>
      </p:sp>
      <p:pic>
        <p:nvPicPr>
          <p:cNvPr id="69634" name="Picture 2"/>
          <p:cNvPicPr>
            <a:picLocks noChangeAspect="1" noChangeArrowheads="1"/>
          </p:cNvPicPr>
          <p:nvPr/>
        </p:nvPicPr>
        <p:blipFill>
          <a:blip r:embed="rId2"/>
          <a:srcRect/>
          <a:stretch>
            <a:fillRect/>
          </a:stretch>
        </p:blipFill>
        <p:spPr bwMode="auto">
          <a:xfrm>
            <a:off x="1285852" y="428604"/>
            <a:ext cx="6218071" cy="3989804"/>
          </a:xfrm>
          <a:prstGeom prst="rect">
            <a:avLst/>
          </a:prstGeom>
          <a:noFill/>
          <a:ln w="9525">
            <a:noFill/>
            <a:miter lim="800000"/>
            <a:headEnd/>
            <a:tailEnd/>
          </a:ln>
          <a:effectLst/>
        </p:spPr>
      </p:pic>
      <p:sp>
        <p:nvSpPr>
          <p:cNvPr id="5" name="Rectangle 4"/>
          <p:cNvSpPr/>
          <p:nvPr/>
        </p:nvSpPr>
        <p:spPr>
          <a:xfrm>
            <a:off x="3929058" y="4357694"/>
            <a:ext cx="803425" cy="369332"/>
          </a:xfrm>
          <a:prstGeom prst="rect">
            <a:avLst/>
          </a:prstGeom>
        </p:spPr>
        <p:txBody>
          <a:bodyPr wrap="none">
            <a:spAutoFit/>
          </a:bodyPr>
          <a:lstStyle/>
          <a:p>
            <a:r>
              <a:rPr lang="ar-SY" dirty="0" smtClean="0"/>
              <a:t>الشكل 5</a:t>
            </a:r>
            <a:endParaRPr lang="en-GB" dirty="0"/>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963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2462" y="5214950"/>
            <a:ext cx="457203" cy="285752"/>
          </a:xfrm>
          <a:prstGeom prst="rect">
            <a:avLst/>
          </a:prstGeom>
          <a:noFill/>
        </p:spPr>
      </p:pic>
      <p:sp>
        <p:nvSpPr>
          <p:cNvPr id="69637" name="Rectangle 5"/>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الطريقة </a:t>
            </a:r>
            <a:r>
              <a:rPr lang="en-AU" sz="2400" dirty="0" smtClean="0"/>
              <a:t>B </a:t>
            </a:r>
            <a:endParaRPr lang="en-GB" sz="2400" dirty="0"/>
          </a:p>
        </p:txBody>
      </p:sp>
      <p:sp>
        <p:nvSpPr>
          <p:cNvPr id="3" name="Content Placeholder 2"/>
          <p:cNvSpPr>
            <a:spLocks noGrp="1"/>
          </p:cNvSpPr>
          <p:nvPr>
            <p:ph idx="1"/>
          </p:nvPr>
        </p:nvSpPr>
        <p:spPr>
          <a:xfrm>
            <a:off x="357158" y="1142984"/>
            <a:ext cx="8329642" cy="4983179"/>
          </a:xfrm>
        </p:spPr>
        <p:txBody>
          <a:bodyPr>
            <a:normAutofit/>
          </a:bodyPr>
          <a:lstStyle/>
          <a:p>
            <a:pPr algn="r" rtl="1">
              <a:buNone/>
            </a:pPr>
            <a:r>
              <a:rPr lang="ar-SY" sz="2400" dirty="0" smtClean="0"/>
              <a:t>نرسم طيف الاستجابة المرن ومجموعة الأطياف ذات </a:t>
            </a:r>
            <a:r>
              <a:rPr lang="ar-SY" sz="2400" dirty="0" err="1" smtClean="0"/>
              <a:t>التخامد</a:t>
            </a:r>
            <a:r>
              <a:rPr lang="ar-SY" sz="2400" dirty="0" smtClean="0"/>
              <a:t> %10 </a:t>
            </a:r>
            <a:r>
              <a:rPr lang="ar-SY" sz="2400" dirty="0" err="1" smtClean="0"/>
              <a:t>و</a:t>
            </a:r>
            <a:r>
              <a:rPr lang="ar-SY" sz="2400" dirty="0" smtClean="0"/>
              <a:t>%15و%20 حيث السلوك الإنشائي من النوع </a:t>
            </a:r>
            <a:r>
              <a:rPr lang="en-AU" sz="2400" dirty="0" smtClean="0"/>
              <a:t>C </a:t>
            </a:r>
            <a:r>
              <a:rPr lang="en-GB" sz="2400" dirty="0" smtClean="0"/>
              <a:t> </a:t>
            </a:r>
            <a:r>
              <a:rPr lang="ar-SY" sz="2400" dirty="0" smtClean="0"/>
              <a:t> وبالتالي </a:t>
            </a:r>
            <a:r>
              <a:rPr lang="ar-SY" sz="2400" dirty="0" err="1" smtClean="0"/>
              <a:t>التخامد</a:t>
            </a:r>
            <a:r>
              <a:rPr lang="ar-SY" sz="2400" dirty="0" smtClean="0"/>
              <a:t> الفعال </a:t>
            </a:r>
            <a:r>
              <a:rPr lang="ar-SY" sz="2400" dirty="0" err="1" smtClean="0"/>
              <a:t>الأعظمي</a:t>
            </a:r>
            <a:r>
              <a:rPr lang="ar-SY" sz="2400" dirty="0" smtClean="0"/>
              <a:t> %20 . ويتم الرسم بعد تنظيم الجداول  التالية</a:t>
            </a:r>
          </a:p>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r" rtl="1">
              <a:buNone/>
            </a:pPr>
            <a:endParaRPr lang="ar-SY" sz="2400" dirty="0" smtClean="0"/>
          </a:p>
          <a:p>
            <a:pPr algn="ctr" rtl="1">
              <a:buNone/>
            </a:pPr>
            <a:r>
              <a:rPr lang="ar-SY" sz="2400" dirty="0" smtClean="0"/>
              <a:t>جدول 4</a:t>
            </a:r>
          </a:p>
          <a:p>
            <a:pPr algn="r" rtl="1">
              <a:buNone/>
            </a:pPr>
            <a:r>
              <a:rPr lang="ar-SY" sz="2400" dirty="0" smtClean="0"/>
              <a:t>حيث</a:t>
            </a:r>
          </a:p>
          <a:p>
            <a:pPr algn="r" rtl="1">
              <a:buNone/>
            </a:pPr>
            <a:endParaRPr lang="ar-SY" sz="2400" dirty="0" smtClean="0"/>
          </a:p>
          <a:p>
            <a:pPr algn="r" rtl="1">
              <a:buNone/>
            </a:pPr>
            <a:endParaRPr lang="en-GB" sz="2400"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5715016"/>
            <a:ext cx="2214578" cy="325673"/>
          </a:xfrm>
          <a:prstGeom prst="rect">
            <a:avLst/>
          </a:prstGeom>
          <a:noFill/>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5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57620" y="6072206"/>
            <a:ext cx="2328878" cy="314713"/>
          </a:xfrm>
          <a:prstGeom prst="rect">
            <a:avLst/>
          </a:prstGeom>
          <a:noFill/>
        </p:spPr>
      </p:pic>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00496" y="5072074"/>
            <a:ext cx="1643074" cy="568756"/>
          </a:xfrm>
          <a:prstGeom prst="rect">
            <a:avLst/>
          </a:prstGeom>
          <a:noFill/>
        </p:spPr>
      </p:pic>
      <p:graphicFrame>
        <p:nvGraphicFramePr>
          <p:cNvPr id="14" name="Table 13"/>
          <p:cNvGraphicFramePr>
            <a:graphicFrameLocks noGrp="1"/>
          </p:cNvGraphicFramePr>
          <p:nvPr/>
        </p:nvGraphicFramePr>
        <p:xfrm>
          <a:off x="1643042" y="2428867"/>
          <a:ext cx="6215106" cy="2071705"/>
        </p:xfrm>
        <a:graphic>
          <a:graphicData uri="http://schemas.openxmlformats.org/drawingml/2006/table">
            <a:tbl>
              <a:tblPr/>
              <a:tblGrid>
                <a:gridCol w="920757"/>
                <a:gridCol w="1212329"/>
                <a:gridCol w="1703399"/>
                <a:gridCol w="675221"/>
                <a:gridCol w="966794"/>
                <a:gridCol w="736606"/>
              </a:tblGrid>
              <a:tr h="414341">
                <a:tc>
                  <a:txBody>
                    <a:bodyPr/>
                    <a:lstStyle/>
                    <a:p>
                      <a:pPr algn="ctr" fontAlgn="b"/>
                      <a:r>
                        <a:rPr lang="en-GB" sz="1800" b="1" i="0" u="none" strike="noStrike" dirty="0" err="1">
                          <a:solidFill>
                            <a:srgbClr val="000000"/>
                          </a:solidFill>
                          <a:latin typeface="Calibri"/>
                        </a:rPr>
                        <a:t>βeff</a:t>
                      </a:r>
                      <a:endParaRPr lang="en-GB"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SRV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Sa max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ctr" fontAlgn="b"/>
                      <a:r>
                        <a:rPr lang="en-GB" sz="18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1.57in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ctr" fontAlgn="b"/>
                      <a:r>
                        <a:rPr lang="en-GB" sz="18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0.78g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1.38in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ctr" fontAlgn="b"/>
                      <a:r>
                        <a:rPr lang="en-GB" sz="1800" b="1"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0.65g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1.28in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ctr" fontAlgn="b"/>
                      <a:r>
                        <a:rPr lang="en-GB" sz="1800" b="1"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0.55g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1.22in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
            </a:r>
            <a:br>
              <a:rPr lang="ar-SY" dirty="0" smtClean="0"/>
            </a:br>
            <a:r>
              <a:rPr lang="ar-SY" dirty="0" smtClean="0"/>
              <a:t/>
            </a:r>
            <a:br>
              <a:rPr lang="ar-SY" dirty="0" smtClean="0"/>
            </a:br>
            <a:r>
              <a:rPr lang="ar-SY" dirty="0" smtClean="0"/>
              <a:t/>
            </a:r>
            <a:br>
              <a:rPr lang="ar-SY" dirty="0" smtClean="0"/>
            </a:br>
            <a:r>
              <a:rPr lang="ar-SY" dirty="0" smtClean="0"/>
              <a:t/>
            </a:r>
            <a:br>
              <a:rPr lang="ar-SY" dirty="0" smtClean="0"/>
            </a:br>
            <a:r>
              <a:rPr lang="ar-SY" sz="2400" dirty="0" smtClean="0"/>
              <a:t>جدول 5</a:t>
            </a:r>
            <a:endParaRPr lang="en-GB" dirty="0"/>
          </a:p>
        </p:txBody>
      </p:sp>
      <p:graphicFrame>
        <p:nvGraphicFramePr>
          <p:cNvPr id="4" name="Content Placeholder 3"/>
          <p:cNvGraphicFramePr>
            <a:graphicFrameLocks noGrp="1"/>
          </p:cNvGraphicFramePr>
          <p:nvPr>
            <p:ph idx="1"/>
          </p:nvPr>
        </p:nvGraphicFramePr>
        <p:xfrm>
          <a:off x="2357422" y="357166"/>
          <a:ext cx="3746504" cy="1620210"/>
        </p:xfrm>
        <a:graphic>
          <a:graphicData uri="http://schemas.openxmlformats.org/drawingml/2006/table">
            <a:tbl>
              <a:tblPr/>
              <a:tblGrid>
                <a:gridCol w="714380"/>
                <a:gridCol w="1857388"/>
                <a:gridCol w="1174736"/>
              </a:tblGrid>
              <a:tr h="357190">
                <a:tc>
                  <a:txBody>
                    <a:bodyPr/>
                    <a:lstStyle/>
                    <a:p>
                      <a:pPr algn="ctr" fontAlgn="b"/>
                      <a:r>
                        <a:rPr lang="en-GB" sz="1800" b="1" i="0" u="none" strike="noStrike" dirty="0">
                          <a:solidFill>
                            <a:srgbClr val="000000"/>
                          </a:solidFill>
                          <a:latin typeface="Calibri"/>
                        </a:rPr>
                        <a: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ctr" fontAlgn="b"/>
                      <a:r>
                        <a:rPr lang="en-GB" sz="18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Sa max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ctr" fontAlgn="b"/>
                      <a:r>
                        <a:rPr lang="en-GB" sz="1800" b="1" i="0" u="none" strike="noStrike">
                          <a:solidFill>
                            <a:srgbClr val="000000"/>
                          </a:solidFill>
                          <a:latin typeface="Calibri"/>
                        </a:rPr>
                        <a: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Sa max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Sds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ctr" fontAlgn="b"/>
                      <a:r>
                        <a:rPr lang="en-GB" sz="1800" b="1" i="0" u="none" strike="noStrike" dirty="0">
                          <a:solidFill>
                            <a:srgbClr val="000000"/>
                          </a:solidFill>
                          <a:latin typeface="Calibri"/>
                        </a:rPr>
                        <a:t>T&gt;Ts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1" i="0" u="none" strike="noStrike" dirty="0" err="1" smtClean="0">
                          <a:solidFill>
                            <a:srgbClr val="000000"/>
                          </a:solidFill>
                          <a:latin typeface="+mn-lt"/>
                        </a:rPr>
                        <a:t>sa</a:t>
                      </a:r>
                      <a:r>
                        <a:rPr lang="en-GB" sz="1800" b="1" i="0" u="none" strike="noStrike" dirty="0" smtClean="0">
                          <a:solidFill>
                            <a:srgbClr val="000000"/>
                          </a:solidFill>
                          <a:latin typeface="+mn-lt"/>
                        </a:rPr>
                        <a:t> (T/2π)^2</a:t>
                      </a:r>
                    </a:p>
                    <a:p>
                      <a:pPr algn="ctr" fontAlgn="b"/>
                      <a:endParaRPr lang="en-GB"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rgbClr val="000000"/>
                          </a:solidFill>
                          <a:latin typeface="+mn-lt"/>
                        </a:rPr>
                        <a:t>SRV </a:t>
                      </a:r>
                      <a:r>
                        <a:rPr lang="en-GB" sz="1800" b="1" i="0" u="none" strike="noStrike" dirty="0" err="1" smtClean="0">
                          <a:solidFill>
                            <a:srgbClr val="000000"/>
                          </a:solidFill>
                          <a:latin typeface="+mn-lt"/>
                        </a:rPr>
                        <a:t>Cv</a:t>
                      </a:r>
                      <a:r>
                        <a:rPr lang="en-GB" sz="1800" b="1" i="0" u="none" strike="noStrike" dirty="0" smtClean="0">
                          <a:solidFill>
                            <a:srgbClr val="000000"/>
                          </a:solidFill>
                          <a:latin typeface="+mn-lt"/>
                        </a:rPr>
                        <a:t>/T</a:t>
                      </a:r>
                      <a:endParaRPr lang="en-GB"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9634" name="Picture 2"/>
          <p:cNvPicPr>
            <a:picLocks noChangeAspect="1" noChangeArrowheads="1"/>
          </p:cNvPicPr>
          <p:nvPr/>
        </p:nvPicPr>
        <p:blipFill>
          <a:blip r:embed="rId2"/>
          <a:srcRect/>
          <a:stretch>
            <a:fillRect/>
          </a:stretch>
        </p:blipFill>
        <p:spPr bwMode="auto">
          <a:xfrm>
            <a:off x="500034" y="2214554"/>
            <a:ext cx="3686175" cy="3981450"/>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4429124" y="2214554"/>
            <a:ext cx="3638550" cy="4019550"/>
          </a:xfrm>
          <a:prstGeom prst="rect">
            <a:avLst/>
          </a:prstGeom>
          <a:noFill/>
          <a:ln w="9525">
            <a:noFill/>
            <a:miter lim="800000"/>
            <a:headEnd/>
            <a:tailEnd/>
          </a:ln>
          <a:effectLst/>
        </p:spPr>
      </p:pic>
      <p:sp>
        <p:nvSpPr>
          <p:cNvPr id="8" name="Rectangle 7"/>
          <p:cNvSpPr/>
          <p:nvPr/>
        </p:nvSpPr>
        <p:spPr>
          <a:xfrm>
            <a:off x="4071934" y="6286520"/>
            <a:ext cx="793807" cy="369332"/>
          </a:xfrm>
          <a:prstGeom prst="rect">
            <a:avLst/>
          </a:prstGeom>
        </p:spPr>
        <p:txBody>
          <a:bodyPr wrap="none">
            <a:spAutoFit/>
          </a:bodyPr>
          <a:lstStyle/>
          <a:p>
            <a:r>
              <a:rPr lang="ar-SY" dirty="0" smtClean="0"/>
              <a:t>جدول 6</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786190"/>
            <a:ext cx="8229600" cy="1143000"/>
          </a:xfrm>
        </p:spPr>
        <p:txBody>
          <a:bodyPr>
            <a:normAutofit/>
          </a:bodyPr>
          <a:lstStyle/>
          <a:p>
            <a:pPr algn="r" rtl="1"/>
            <a:r>
              <a:rPr lang="ar-SY" sz="2400" dirty="0" smtClean="0"/>
              <a:t>نرسم التمثيل ثنائي الخطية بالاعتماد على مبدأ الانتقال المتساوي ثم نأخذ نقاط حول </a:t>
            </a:r>
            <a:r>
              <a:rPr lang="en-AU" sz="2400" dirty="0" smtClean="0"/>
              <a:t>d*=3.4 in </a:t>
            </a:r>
            <a:r>
              <a:rPr lang="ar-SY" sz="2400" dirty="0" smtClean="0"/>
              <a:t> ونحسب  </a:t>
            </a:r>
            <a:endParaRPr lang="en-GB" sz="2400" dirty="0"/>
          </a:p>
        </p:txBody>
      </p:sp>
      <p:pic>
        <p:nvPicPr>
          <p:cNvPr id="70658" name="Picture 2"/>
          <p:cNvPicPr>
            <a:picLocks noChangeAspect="1" noChangeArrowheads="1"/>
          </p:cNvPicPr>
          <p:nvPr/>
        </p:nvPicPr>
        <p:blipFill>
          <a:blip r:embed="rId2"/>
          <a:srcRect/>
          <a:stretch>
            <a:fillRect/>
          </a:stretch>
        </p:blipFill>
        <p:spPr bwMode="auto">
          <a:xfrm>
            <a:off x="1764210" y="428604"/>
            <a:ext cx="5005951" cy="3071834"/>
          </a:xfrm>
          <a:prstGeom prst="rect">
            <a:avLst/>
          </a:prstGeom>
          <a:noFill/>
          <a:ln w="9525">
            <a:noFill/>
            <a:miter lim="800000"/>
            <a:headEnd/>
            <a:tailEnd/>
          </a:ln>
          <a:effectLst/>
        </p:spPr>
      </p:pic>
      <p:sp>
        <p:nvSpPr>
          <p:cNvPr id="5" name="Rectangle 4"/>
          <p:cNvSpPr/>
          <p:nvPr/>
        </p:nvSpPr>
        <p:spPr>
          <a:xfrm>
            <a:off x="3857620" y="3500438"/>
            <a:ext cx="803425" cy="369332"/>
          </a:xfrm>
          <a:prstGeom prst="rect">
            <a:avLst/>
          </a:prstGeom>
        </p:spPr>
        <p:txBody>
          <a:bodyPr wrap="none">
            <a:spAutoFit/>
          </a:bodyPr>
          <a:lstStyle/>
          <a:p>
            <a:r>
              <a:rPr lang="ar-SY" dirty="0" smtClean="0"/>
              <a:t>الشكل 6</a:t>
            </a:r>
            <a:endParaRPr lang="en-GB" dirty="0"/>
          </a:p>
        </p:txBody>
      </p:sp>
      <p:sp>
        <p:nvSpPr>
          <p:cNvPr id="706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06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18836" y="4429132"/>
            <a:ext cx="1110536" cy="428628"/>
          </a:xfrm>
          <a:prstGeom prst="rect">
            <a:avLst/>
          </a:prstGeom>
          <a:noFill/>
        </p:spPr>
      </p:pic>
      <p:sp>
        <p:nvSpPr>
          <p:cNvPr id="70661" name="Rectangle 5"/>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71670" y="4857760"/>
            <a:ext cx="3214710" cy="627260"/>
          </a:xfrm>
          <a:prstGeom prst="rect">
            <a:avLst/>
          </a:prstGeom>
          <a:noFill/>
        </p:spPr>
      </p:pic>
      <p:pic>
        <p:nvPicPr>
          <p:cNvPr id="11" name="Picture 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00232" y="5643578"/>
            <a:ext cx="3500462" cy="578588"/>
          </a:xfrm>
          <a:prstGeom prst="rect">
            <a:avLst/>
          </a:prstGeom>
          <a:noFill/>
        </p:spPr>
      </p:pic>
      <p:sp>
        <p:nvSpPr>
          <p:cNvPr id="12" name="Rectangle 11"/>
          <p:cNvSpPr/>
          <p:nvPr/>
        </p:nvSpPr>
        <p:spPr>
          <a:xfrm>
            <a:off x="6929454" y="6143644"/>
            <a:ext cx="1604927" cy="369332"/>
          </a:xfrm>
          <a:prstGeom prst="rect">
            <a:avLst/>
          </a:prstGeom>
        </p:spPr>
        <p:txBody>
          <a:bodyPr wrap="none">
            <a:spAutoFit/>
          </a:bodyPr>
          <a:lstStyle/>
          <a:p>
            <a:r>
              <a:rPr lang="ar-SY" dirty="0" smtClean="0"/>
              <a:t>ننظم الجدول التالي </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1071538" y="2857496"/>
            <a:ext cx="4572032" cy="3091792"/>
          </a:xfrm>
          <a:prstGeom prst="rect">
            <a:avLst/>
          </a:prstGeom>
          <a:noFill/>
          <a:ln w="9525">
            <a:noFill/>
            <a:miter lim="800000"/>
            <a:headEnd/>
            <a:tailEnd/>
          </a:ln>
          <a:effectLst/>
        </p:spPr>
      </p:pic>
      <p:pic>
        <p:nvPicPr>
          <p:cNvPr id="71683" name="Picture 3"/>
          <p:cNvPicPr>
            <a:picLocks noGrp="1" noChangeAspect="1" noChangeArrowheads="1"/>
          </p:cNvPicPr>
          <p:nvPr>
            <p:ph idx="1"/>
          </p:nvPr>
        </p:nvPicPr>
        <p:blipFill>
          <a:blip r:embed="rId3"/>
          <a:srcRect/>
          <a:stretch>
            <a:fillRect/>
          </a:stretch>
        </p:blipFill>
        <p:spPr bwMode="auto">
          <a:xfrm>
            <a:off x="3000364" y="285728"/>
            <a:ext cx="2178273" cy="2214578"/>
          </a:xfrm>
          <a:prstGeom prst="rect">
            <a:avLst/>
          </a:prstGeom>
          <a:noFill/>
          <a:ln w="9525">
            <a:noFill/>
            <a:miter lim="800000"/>
            <a:headEnd/>
            <a:tailEnd/>
          </a:ln>
          <a:effectLst/>
        </p:spPr>
      </p:pic>
      <p:sp>
        <p:nvSpPr>
          <p:cNvPr id="6" name="Rectangle 5"/>
          <p:cNvSpPr/>
          <p:nvPr/>
        </p:nvSpPr>
        <p:spPr>
          <a:xfrm>
            <a:off x="5429256" y="2643182"/>
            <a:ext cx="3576685" cy="923330"/>
          </a:xfrm>
          <a:prstGeom prst="rect">
            <a:avLst/>
          </a:prstGeom>
        </p:spPr>
        <p:txBody>
          <a:bodyPr wrap="none">
            <a:spAutoFit/>
          </a:bodyPr>
          <a:lstStyle/>
          <a:p>
            <a:pPr algn="r"/>
            <a:r>
              <a:rPr lang="ar-SY" dirty="0" smtClean="0"/>
              <a:t>نمثل النقاط السابقة كما في الشكل التالي </a:t>
            </a:r>
          </a:p>
          <a:p>
            <a:pPr algn="r"/>
            <a:r>
              <a:rPr lang="ar-SY" dirty="0" smtClean="0"/>
              <a:t>ثم نصل هذه النقاط بخط , تقاطع هذا الخط مع </a:t>
            </a:r>
          </a:p>
          <a:p>
            <a:pPr algn="r"/>
            <a:r>
              <a:rPr lang="ar-SY" dirty="0" smtClean="0"/>
              <a:t>طيف الاستطاعة هي نقطة الأداء</a:t>
            </a:r>
            <a:endParaRPr lang="en-GB" dirty="0"/>
          </a:p>
        </p:txBody>
      </p:sp>
      <p:sp>
        <p:nvSpPr>
          <p:cNvPr id="7" name="Rectangle 6"/>
          <p:cNvSpPr/>
          <p:nvPr/>
        </p:nvSpPr>
        <p:spPr>
          <a:xfrm>
            <a:off x="3500430" y="2500306"/>
            <a:ext cx="793807" cy="369332"/>
          </a:xfrm>
          <a:prstGeom prst="rect">
            <a:avLst/>
          </a:prstGeom>
        </p:spPr>
        <p:txBody>
          <a:bodyPr wrap="none">
            <a:spAutoFit/>
          </a:bodyPr>
          <a:lstStyle/>
          <a:p>
            <a:r>
              <a:rPr lang="ar-SY" dirty="0" smtClean="0"/>
              <a:t>جدول 6</a:t>
            </a:r>
            <a:endParaRPr lang="en-GB" dirty="0"/>
          </a:p>
        </p:txBody>
      </p:sp>
      <p:sp>
        <p:nvSpPr>
          <p:cNvPr id="8" name="Rectangle 7"/>
          <p:cNvSpPr/>
          <p:nvPr/>
        </p:nvSpPr>
        <p:spPr>
          <a:xfrm>
            <a:off x="2428860" y="6000768"/>
            <a:ext cx="803425" cy="369332"/>
          </a:xfrm>
          <a:prstGeom prst="rect">
            <a:avLst/>
          </a:prstGeom>
        </p:spPr>
        <p:txBody>
          <a:bodyPr wrap="none">
            <a:spAutoFit/>
          </a:bodyPr>
          <a:lstStyle/>
          <a:p>
            <a:r>
              <a:rPr lang="ar-SY" dirty="0" smtClean="0"/>
              <a:t>الشكل 7</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Y" sz="2400" dirty="0" smtClean="0"/>
              <a:t>الطريقة </a:t>
            </a:r>
            <a:r>
              <a:rPr lang="en-AU" sz="2400" dirty="0" smtClean="0"/>
              <a:t>C</a:t>
            </a:r>
            <a:r>
              <a:rPr lang="ar-SY" sz="2400" dirty="0" smtClean="0"/>
              <a:t> </a:t>
            </a:r>
            <a:br>
              <a:rPr lang="ar-SY" sz="2400" dirty="0" smtClean="0"/>
            </a:br>
            <a:r>
              <a:rPr lang="ar-SY" sz="2400" dirty="0" smtClean="0"/>
              <a:t>نرسم طيف الاستطاعة مع مجموعة الأطياف , ثم نرسم التمثيل ثنائي الخطية بالاعتماد على نقطة تقاطع طيف الاستطاعة مع الطيف المرن</a:t>
            </a:r>
            <a:endParaRPr lang="en-GB" sz="2400" dirty="0"/>
          </a:p>
        </p:txBody>
      </p:sp>
      <p:pic>
        <p:nvPicPr>
          <p:cNvPr id="72706" name="Picture 2"/>
          <p:cNvPicPr>
            <a:picLocks noChangeAspect="1" noChangeArrowheads="1"/>
          </p:cNvPicPr>
          <p:nvPr/>
        </p:nvPicPr>
        <p:blipFill>
          <a:blip r:embed="rId2"/>
          <a:srcRect/>
          <a:stretch>
            <a:fillRect/>
          </a:stretch>
        </p:blipFill>
        <p:spPr bwMode="auto">
          <a:xfrm>
            <a:off x="337117" y="1500174"/>
            <a:ext cx="5285283" cy="3500462"/>
          </a:xfrm>
          <a:prstGeom prst="rect">
            <a:avLst/>
          </a:prstGeom>
          <a:noFill/>
          <a:ln w="9525">
            <a:noFill/>
            <a:miter lim="800000"/>
            <a:headEnd/>
            <a:tailEnd/>
          </a:ln>
          <a:effectLst/>
        </p:spPr>
      </p:pic>
      <p:sp>
        <p:nvSpPr>
          <p:cNvPr id="6" name="Rectangle 5"/>
          <p:cNvSpPr/>
          <p:nvPr/>
        </p:nvSpPr>
        <p:spPr>
          <a:xfrm>
            <a:off x="2571736" y="5072074"/>
            <a:ext cx="803425" cy="369332"/>
          </a:xfrm>
          <a:prstGeom prst="rect">
            <a:avLst/>
          </a:prstGeom>
        </p:spPr>
        <p:txBody>
          <a:bodyPr wrap="square">
            <a:spAutoFit/>
          </a:bodyPr>
          <a:lstStyle/>
          <a:p>
            <a:r>
              <a:rPr lang="ar-SY" dirty="0" smtClean="0"/>
              <a:t>الشكل 8</a:t>
            </a:r>
            <a:endParaRPr lang="en-GB" dirty="0"/>
          </a:p>
        </p:txBody>
      </p:sp>
      <p:pic>
        <p:nvPicPr>
          <p:cNvPr id="7" name="Picture 6"/>
          <p:cNvPicPr/>
          <p:nvPr/>
        </p:nvPicPr>
        <p:blipFill>
          <a:blip r:embed="rId3"/>
          <a:srcRect/>
          <a:stretch>
            <a:fillRect/>
          </a:stretch>
        </p:blipFill>
        <p:spPr bwMode="auto">
          <a:xfrm>
            <a:off x="5715008" y="1928802"/>
            <a:ext cx="3038475" cy="2619375"/>
          </a:xfrm>
          <a:prstGeom prst="rect">
            <a:avLst/>
          </a:prstGeom>
          <a:noFill/>
          <a:ln w="9525">
            <a:noFill/>
            <a:miter lim="800000"/>
            <a:headEnd/>
            <a:tailEnd/>
          </a:ln>
        </p:spPr>
      </p:pic>
      <p:sp>
        <p:nvSpPr>
          <p:cNvPr id="8" name="Rectangle 7"/>
          <p:cNvSpPr/>
          <p:nvPr/>
        </p:nvSpPr>
        <p:spPr>
          <a:xfrm>
            <a:off x="3714744" y="5143512"/>
            <a:ext cx="4576118" cy="369332"/>
          </a:xfrm>
          <a:prstGeom prst="rect">
            <a:avLst/>
          </a:prstGeom>
        </p:spPr>
        <p:txBody>
          <a:bodyPr wrap="square">
            <a:spAutoFit/>
          </a:bodyPr>
          <a:lstStyle/>
          <a:p>
            <a:pPr algn="r"/>
            <a:r>
              <a:rPr lang="ar-SY" dirty="0" smtClean="0"/>
              <a:t>ندخل الجدول وفق النسب السابقة ونحدد </a:t>
            </a:r>
            <a:endParaRPr lang="en-GB" dirty="0"/>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270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57752" y="5214950"/>
            <a:ext cx="428628" cy="349252"/>
          </a:xfrm>
          <a:prstGeom prst="rect">
            <a:avLst/>
          </a:prstGeom>
          <a:noFill/>
        </p:spPr>
      </p:pic>
      <p:sp>
        <p:nvSpPr>
          <p:cNvPr id="727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2709"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57487" y="5929330"/>
            <a:ext cx="1480715" cy="428628"/>
          </a:xfrm>
          <a:prstGeom prst="rect">
            <a:avLst/>
          </a:prstGeom>
          <a:noFill/>
        </p:spPr>
      </p:pic>
      <p:sp>
        <p:nvSpPr>
          <p:cNvPr id="72711" name="Rectangle 7"/>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نرسم الشكل التالي لنحصل على نقطة الأداء وهي نقطة تقاطع الخط 3 مع طيف الاستطاعة </a:t>
            </a:r>
            <a:endParaRPr lang="en-GB" sz="2400" dirty="0"/>
          </a:p>
        </p:txBody>
      </p:sp>
      <p:pic>
        <p:nvPicPr>
          <p:cNvPr id="73730" name="Picture 2"/>
          <p:cNvPicPr>
            <a:picLocks noChangeAspect="1" noChangeArrowheads="1"/>
          </p:cNvPicPr>
          <p:nvPr/>
        </p:nvPicPr>
        <p:blipFill>
          <a:blip r:embed="rId2"/>
          <a:srcRect/>
          <a:stretch>
            <a:fillRect/>
          </a:stretch>
        </p:blipFill>
        <p:spPr bwMode="auto">
          <a:xfrm>
            <a:off x="1785918" y="1357298"/>
            <a:ext cx="5400547" cy="3605230"/>
          </a:xfrm>
          <a:prstGeom prst="rect">
            <a:avLst/>
          </a:prstGeom>
          <a:noFill/>
          <a:ln w="9525">
            <a:noFill/>
            <a:miter lim="800000"/>
            <a:headEnd/>
            <a:tailEnd/>
          </a:ln>
          <a:effectLst/>
        </p:spPr>
      </p:pic>
      <p:sp>
        <p:nvSpPr>
          <p:cNvPr id="73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37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72198" y="928669"/>
            <a:ext cx="1247779" cy="351487"/>
          </a:xfrm>
          <a:prstGeom prst="rect">
            <a:avLst/>
          </a:prstGeom>
          <a:noFill/>
        </p:spPr>
      </p:pic>
      <p:sp>
        <p:nvSpPr>
          <p:cNvPr id="7" name="Rectangle 6"/>
          <p:cNvSpPr/>
          <p:nvPr/>
        </p:nvSpPr>
        <p:spPr>
          <a:xfrm>
            <a:off x="4214810" y="5072074"/>
            <a:ext cx="803425" cy="369332"/>
          </a:xfrm>
          <a:prstGeom prst="rect">
            <a:avLst/>
          </a:prstGeom>
        </p:spPr>
        <p:txBody>
          <a:bodyPr wrap="none">
            <a:spAutoFit/>
          </a:bodyPr>
          <a:lstStyle/>
          <a:p>
            <a:r>
              <a:rPr lang="ar-SY" dirty="0" smtClean="0"/>
              <a:t>الشكل 9</a:t>
            </a:r>
            <a:endParaRPr lang="en-GB" dirty="0"/>
          </a:p>
        </p:txBody>
      </p:sp>
      <p:sp>
        <p:nvSpPr>
          <p:cNvPr id="8" name="Rectangle 7"/>
          <p:cNvSpPr/>
          <p:nvPr/>
        </p:nvSpPr>
        <p:spPr>
          <a:xfrm>
            <a:off x="714348" y="5429264"/>
            <a:ext cx="7232845" cy="646331"/>
          </a:xfrm>
          <a:prstGeom prst="rect">
            <a:avLst/>
          </a:prstGeom>
        </p:spPr>
        <p:txBody>
          <a:bodyPr wrap="square">
            <a:spAutoFit/>
          </a:bodyPr>
          <a:lstStyle/>
          <a:p>
            <a:pPr algn="r" rtl="1"/>
            <a:r>
              <a:rPr lang="ar-SY" dirty="0" smtClean="0"/>
              <a:t>نلاحظ أن هذه النقطة لا تحقق </a:t>
            </a:r>
            <a:r>
              <a:rPr lang="ar-SY" dirty="0" err="1" smtClean="0"/>
              <a:t>المتراجحة</a:t>
            </a:r>
            <a:r>
              <a:rPr lang="ar-SY" dirty="0" smtClean="0"/>
              <a:t> لذلك نكرر الخطوات السابقة بالاعتماد على نقطة الأداء التجريبية                         ونرسم الشكل التالي حيث </a:t>
            </a:r>
            <a:endParaRPr lang="en-GB" dirty="0"/>
          </a:p>
        </p:txBody>
      </p:sp>
      <p:pic>
        <p:nvPicPr>
          <p:cNvPr id="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86446" y="5715016"/>
            <a:ext cx="1247779" cy="351487"/>
          </a:xfrm>
          <a:prstGeom prst="rect">
            <a:avLst/>
          </a:prstGeom>
          <a:noFill/>
        </p:spPr>
      </p:pic>
      <p:sp>
        <p:nvSpPr>
          <p:cNvPr id="737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3735" name="Rectangle 7"/>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72518" cy="5768997"/>
          </a:xfrm>
        </p:spPr>
        <p:txBody>
          <a:bodyPr>
            <a:normAutofit/>
          </a:bodyPr>
          <a:lstStyle/>
          <a:p>
            <a:pPr algn="r">
              <a:buNone/>
            </a:pPr>
            <a:r>
              <a:rPr lang="ar-SY" sz="2400" dirty="0" smtClean="0"/>
              <a:t>3- </a:t>
            </a:r>
            <a:r>
              <a:rPr lang="ar-SY" dirty="0" smtClean="0"/>
              <a:t>مستويات أداء البناء </a:t>
            </a:r>
            <a:endParaRPr lang="en-US" dirty="0"/>
          </a:p>
        </p:txBody>
      </p:sp>
      <p:pic>
        <p:nvPicPr>
          <p:cNvPr id="2050" name="Picture 2"/>
          <p:cNvPicPr>
            <a:picLocks noChangeAspect="1" noChangeArrowheads="1"/>
          </p:cNvPicPr>
          <p:nvPr/>
        </p:nvPicPr>
        <p:blipFill>
          <a:blip r:embed="rId2"/>
          <a:srcRect/>
          <a:stretch>
            <a:fillRect/>
          </a:stretch>
        </p:blipFill>
        <p:spPr bwMode="auto">
          <a:xfrm>
            <a:off x="452116" y="1000108"/>
            <a:ext cx="8282314"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285720" y="357166"/>
            <a:ext cx="5793757" cy="3857652"/>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a:srcRect/>
          <a:stretch>
            <a:fillRect/>
          </a:stretch>
        </p:blipFill>
        <p:spPr bwMode="auto">
          <a:xfrm>
            <a:off x="6429388" y="785794"/>
            <a:ext cx="1314450" cy="1647825"/>
          </a:xfrm>
          <a:prstGeom prst="rect">
            <a:avLst/>
          </a:prstGeom>
          <a:noFill/>
          <a:ln w="9525">
            <a:noFill/>
            <a:miter lim="800000"/>
            <a:headEnd/>
            <a:tailEnd/>
          </a:ln>
          <a:effectLst/>
        </p:spPr>
      </p:pic>
      <p:pic>
        <p:nvPicPr>
          <p:cNvPr id="74756" name="Picture 4"/>
          <p:cNvPicPr>
            <a:picLocks noChangeAspect="1" noChangeArrowheads="1"/>
          </p:cNvPicPr>
          <p:nvPr/>
        </p:nvPicPr>
        <p:blipFill>
          <a:blip r:embed="rId4"/>
          <a:srcRect/>
          <a:stretch>
            <a:fillRect/>
          </a:stretch>
        </p:blipFill>
        <p:spPr bwMode="auto">
          <a:xfrm>
            <a:off x="5905500" y="2357430"/>
            <a:ext cx="3238500" cy="981075"/>
          </a:xfrm>
          <a:prstGeom prst="rect">
            <a:avLst/>
          </a:prstGeom>
          <a:noFill/>
          <a:ln w="9525">
            <a:noFill/>
            <a:miter lim="800000"/>
            <a:headEnd/>
            <a:tailEnd/>
          </a:ln>
          <a:effectLst/>
        </p:spPr>
      </p:pic>
      <p:pic>
        <p:nvPicPr>
          <p:cNvPr id="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500826" y="3429000"/>
            <a:ext cx="1282635" cy="357190"/>
          </a:xfrm>
          <a:prstGeom prst="rect">
            <a:avLst/>
          </a:prstGeom>
          <a:noFill/>
        </p:spPr>
      </p:pic>
      <p:sp>
        <p:nvSpPr>
          <p:cNvPr id="9" name="Rectangle 8"/>
          <p:cNvSpPr/>
          <p:nvPr/>
        </p:nvSpPr>
        <p:spPr>
          <a:xfrm>
            <a:off x="1857356" y="4143380"/>
            <a:ext cx="6929454" cy="461665"/>
          </a:xfrm>
          <a:prstGeom prst="rect">
            <a:avLst/>
          </a:prstGeom>
        </p:spPr>
        <p:txBody>
          <a:bodyPr wrap="square">
            <a:spAutoFit/>
          </a:bodyPr>
          <a:lstStyle/>
          <a:p>
            <a:pPr algn="r" rtl="1"/>
            <a:r>
              <a:rPr lang="ar-SY" sz="2400" dirty="0" smtClean="0"/>
              <a:t>فتكون نقطة الأداء                وهي تحقق </a:t>
            </a:r>
            <a:r>
              <a:rPr lang="ar-SY" sz="2400" dirty="0" err="1" smtClean="0"/>
              <a:t>المتراجحة</a:t>
            </a:r>
            <a:r>
              <a:rPr lang="ar-SY" sz="2400" dirty="0" smtClean="0"/>
              <a:t> </a:t>
            </a:r>
            <a:endParaRPr lang="en-GB" sz="2400" dirty="0"/>
          </a:p>
        </p:txBody>
      </p:sp>
      <p:sp>
        <p:nvSpPr>
          <p:cNvPr id="747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475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86446" y="4286255"/>
            <a:ext cx="1033465" cy="291117"/>
          </a:xfrm>
          <a:prstGeom prst="rect">
            <a:avLst/>
          </a:prstGeom>
          <a:noFill/>
        </p:spPr>
      </p:pic>
      <p:sp>
        <p:nvSpPr>
          <p:cNvPr id="12" name="Rectangle 11"/>
          <p:cNvSpPr/>
          <p:nvPr/>
        </p:nvSpPr>
        <p:spPr>
          <a:xfrm>
            <a:off x="1928794" y="4143380"/>
            <a:ext cx="931665" cy="369332"/>
          </a:xfrm>
          <a:prstGeom prst="rect">
            <a:avLst/>
          </a:prstGeom>
        </p:spPr>
        <p:txBody>
          <a:bodyPr wrap="none">
            <a:spAutoFit/>
          </a:bodyPr>
          <a:lstStyle/>
          <a:p>
            <a:r>
              <a:rPr lang="ar-SY" dirty="0" smtClean="0"/>
              <a:t>الشكل 10</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2400" dirty="0" smtClean="0"/>
              <a:t>طريقة العوامل </a:t>
            </a:r>
            <a:endParaRPr lang="en-GB" sz="2400" dirty="0"/>
          </a:p>
        </p:txBody>
      </p:sp>
      <p:sp>
        <p:nvSpPr>
          <p:cNvPr id="3" name="Content Placeholder 2"/>
          <p:cNvSpPr>
            <a:spLocks noGrp="1"/>
          </p:cNvSpPr>
          <p:nvPr>
            <p:ph idx="1"/>
          </p:nvPr>
        </p:nvSpPr>
        <p:spPr>
          <a:xfrm>
            <a:off x="457200" y="1214422"/>
            <a:ext cx="8329642" cy="4911741"/>
          </a:xfrm>
        </p:spPr>
        <p:txBody>
          <a:bodyPr>
            <a:normAutofit/>
          </a:bodyPr>
          <a:lstStyle/>
          <a:p>
            <a:pPr algn="r" rtl="1">
              <a:buNone/>
            </a:pPr>
            <a:r>
              <a:rPr lang="ar-SY" sz="2400" dirty="0" smtClean="0"/>
              <a:t>1- إنشاء التمثيل ثنائي الخطية </a:t>
            </a:r>
          </a:p>
          <a:p>
            <a:pPr algn="r" rtl="1">
              <a:buNone/>
            </a:pPr>
            <a:r>
              <a:rPr lang="ar-SY" sz="2400" dirty="0" smtClean="0"/>
              <a:t>نلاحظ من الشكل أن </a:t>
            </a:r>
          </a:p>
          <a:p>
            <a:pPr algn="r" rtl="1">
              <a:buNone/>
            </a:pPr>
            <a:endParaRPr lang="ar-SY" sz="2400" dirty="0" smtClean="0"/>
          </a:p>
          <a:p>
            <a:pPr algn="r" rtl="1">
              <a:buNone/>
            </a:pPr>
            <a:endParaRPr lang="ar-SY" sz="2400" dirty="0" smtClean="0"/>
          </a:p>
          <a:p>
            <a:pPr algn="r" rtl="1">
              <a:buNone/>
            </a:pPr>
            <a:endParaRPr lang="ar-SY" sz="2400" dirty="0" smtClean="0"/>
          </a:p>
          <a:p>
            <a:pPr algn="r" rtl="1">
              <a:buNone/>
            </a:pPr>
            <a:r>
              <a:rPr lang="ar-SY" sz="2400" dirty="0" smtClean="0"/>
              <a:t>من نص المسألة </a:t>
            </a:r>
          </a:p>
          <a:p>
            <a:pPr algn="r" rtl="1">
              <a:buNone/>
            </a:pPr>
            <a:endParaRPr lang="ar-SY" sz="2400" dirty="0" smtClean="0"/>
          </a:p>
          <a:p>
            <a:pPr algn="r" rtl="1">
              <a:buNone/>
            </a:pPr>
            <a:endParaRPr lang="ar-SY" sz="2400" dirty="0" smtClean="0"/>
          </a:p>
          <a:p>
            <a:pPr algn="r" rtl="1">
              <a:buNone/>
            </a:pPr>
            <a:r>
              <a:rPr lang="ar-SY" sz="2400" dirty="0" smtClean="0"/>
              <a:t>نحسب </a:t>
            </a:r>
            <a:r>
              <a:rPr lang="en-AU" sz="2400" dirty="0" smtClean="0"/>
              <a:t>Te</a:t>
            </a:r>
            <a:endParaRPr lang="en-GB" sz="2400" dirty="0"/>
          </a:p>
        </p:txBody>
      </p:sp>
      <p:pic>
        <p:nvPicPr>
          <p:cNvPr id="1026" name="Picture 2"/>
          <p:cNvPicPr>
            <a:picLocks noChangeAspect="1" noChangeArrowheads="1"/>
          </p:cNvPicPr>
          <p:nvPr/>
        </p:nvPicPr>
        <p:blipFill>
          <a:blip r:embed="rId2"/>
          <a:srcRect/>
          <a:stretch>
            <a:fillRect/>
          </a:stretch>
        </p:blipFill>
        <p:spPr bwMode="auto">
          <a:xfrm>
            <a:off x="1000100" y="1285860"/>
            <a:ext cx="4633932" cy="4060662"/>
          </a:xfrm>
          <a:prstGeom prst="rect">
            <a:avLst/>
          </a:prstGeom>
          <a:noFill/>
          <a:ln w="9525">
            <a:noFill/>
            <a:miter lim="800000"/>
            <a:headEnd/>
            <a:tailEnd/>
          </a:ln>
          <a:effectLst/>
        </p:spPr>
      </p:pic>
      <p:sp>
        <p:nvSpPr>
          <p:cNvPr id="5" name="Rectangle 4"/>
          <p:cNvSpPr/>
          <p:nvPr/>
        </p:nvSpPr>
        <p:spPr>
          <a:xfrm>
            <a:off x="4071934" y="5715016"/>
            <a:ext cx="914033" cy="369332"/>
          </a:xfrm>
          <a:prstGeom prst="rect">
            <a:avLst/>
          </a:prstGeom>
        </p:spPr>
        <p:txBody>
          <a:bodyPr wrap="none">
            <a:spAutoFit/>
          </a:bodyPr>
          <a:lstStyle/>
          <a:p>
            <a:r>
              <a:rPr lang="ar-SY" dirty="0" smtClean="0"/>
              <a:t>الشكل 11</a:t>
            </a:r>
            <a:endParaRPr lang="en-GB" dirty="0"/>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00760" y="2357430"/>
            <a:ext cx="2682894" cy="571504"/>
          </a:xfrm>
          <a:prstGeom prst="rect">
            <a:avLst/>
          </a:prstGeom>
          <a:noFill/>
        </p:spPr>
      </p:pic>
      <p:sp>
        <p:nvSpPr>
          <p:cNvPr id="1029"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72330" y="4071942"/>
            <a:ext cx="1214446" cy="296206"/>
          </a:xfrm>
          <a:prstGeom prst="rect">
            <a:avLst/>
          </a:prstGeom>
          <a:noFill/>
        </p:spPr>
      </p:pic>
      <p:sp>
        <p:nvSpPr>
          <p:cNvPr id="1032" name="Rectangle 8"/>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3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429256" y="5357826"/>
            <a:ext cx="3462796" cy="857900"/>
          </a:xfrm>
          <a:prstGeom prst="rect">
            <a:avLst/>
          </a:prstGeom>
          <a:noFill/>
        </p:spPr>
      </p:pic>
      <p:sp>
        <p:nvSpPr>
          <p:cNvPr id="1035" name="Rectangle 11"/>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58204" cy="5411807"/>
          </a:xfrm>
        </p:spPr>
        <p:txBody>
          <a:bodyPr>
            <a:normAutofit/>
          </a:bodyPr>
          <a:lstStyle/>
          <a:p>
            <a:pPr algn="r" rtl="1">
              <a:buNone/>
            </a:pPr>
            <a:r>
              <a:rPr lang="ar-SY" sz="2800" dirty="0" smtClean="0"/>
              <a:t>من الجدول 3 نلاحظ أن قيمة معامل المساهمة النمطية عند انتقال 5.1 </a:t>
            </a:r>
            <a:r>
              <a:rPr lang="ar-SY" sz="2800" dirty="0" err="1" smtClean="0"/>
              <a:t>إنش</a:t>
            </a:r>
            <a:r>
              <a:rPr lang="ar-SY" sz="2800" dirty="0" smtClean="0"/>
              <a:t> هو 1.35 وبالتالي </a:t>
            </a:r>
            <a:r>
              <a:rPr lang="en-AU" sz="2800" dirty="0" smtClean="0"/>
              <a:t>C0=1.35</a:t>
            </a:r>
            <a:endParaRPr lang="ar-SY" sz="2800" dirty="0" smtClean="0"/>
          </a:p>
          <a:p>
            <a:pPr algn="r" rtl="1">
              <a:buNone/>
            </a:pPr>
            <a:r>
              <a:rPr lang="ar-SY" sz="2800" dirty="0" smtClean="0"/>
              <a:t>  </a:t>
            </a:r>
            <a:r>
              <a:rPr lang="en-GB" sz="2800" dirty="0" smtClean="0"/>
              <a:t>Te&gt;Ts</a:t>
            </a:r>
            <a:r>
              <a:rPr lang="ar-SY" sz="2800" dirty="0" smtClean="0"/>
              <a:t> وبالتالي </a:t>
            </a:r>
            <a:r>
              <a:rPr lang="en-AU" sz="2800" dirty="0" smtClean="0"/>
              <a:t>C1=1</a:t>
            </a:r>
            <a:endParaRPr lang="ar-SY" sz="2800" dirty="0" smtClean="0"/>
          </a:p>
          <a:p>
            <a:pPr algn="r" rtl="1">
              <a:buNone/>
            </a:pPr>
            <a:r>
              <a:rPr lang="ar-SY" sz="2800" dirty="0" smtClean="0"/>
              <a:t>بما أن المنشأ من النوع الأول ومستوى الأداء المطلوب هو أمان الحياة فإن </a:t>
            </a:r>
            <a:r>
              <a:rPr lang="en-AU" sz="2800" dirty="0" smtClean="0"/>
              <a:t>C2=1.1</a:t>
            </a:r>
            <a:endParaRPr lang="ar-SY" sz="2800" dirty="0" smtClean="0"/>
          </a:p>
          <a:p>
            <a:pPr algn="r" rtl="1">
              <a:buNone/>
            </a:pPr>
            <a:r>
              <a:rPr lang="ar-SY" sz="2800" dirty="0" smtClean="0"/>
              <a:t>بما أن </a:t>
            </a:r>
            <a:r>
              <a:rPr lang="ar-SY" sz="2800" dirty="0" err="1" smtClean="0"/>
              <a:t>قساوة</a:t>
            </a:r>
            <a:r>
              <a:rPr lang="ar-SY" sz="2800" dirty="0" smtClean="0"/>
              <a:t> ما بعد الخضوع موجبة فإن </a:t>
            </a:r>
            <a:r>
              <a:rPr lang="en-AU" sz="2800" dirty="0" smtClean="0"/>
              <a:t>C3=1</a:t>
            </a:r>
          </a:p>
          <a:p>
            <a:pPr algn="r" rtl="1">
              <a:buNone/>
            </a:pPr>
            <a:r>
              <a:rPr lang="ar-SY" sz="2800" dirty="0" smtClean="0"/>
              <a:t>من الشكل المجاور (الممثل </a:t>
            </a:r>
            <a:r>
              <a:rPr lang="ar-SY" sz="2800" dirty="0" err="1" smtClean="0"/>
              <a:t>للتسارعات</a:t>
            </a:r>
            <a:endParaRPr lang="ar-SY" sz="2800" dirty="0" smtClean="0"/>
          </a:p>
          <a:p>
            <a:pPr algn="r" rtl="1">
              <a:buNone/>
            </a:pPr>
            <a:r>
              <a:rPr lang="ar-SY" sz="2800" dirty="0" smtClean="0"/>
              <a:t>الطيفية من أجل طريقة العوامل ) </a:t>
            </a:r>
            <a:r>
              <a:rPr lang="ar-SY" sz="2800" dirty="0" err="1" smtClean="0"/>
              <a:t>و</a:t>
            </a:r>
            <a:endParaRPr lang="en-AU" sz="2800" dirty="0" smtClean="0"/>
          </a:p>
          <a:p>
            <a:pPr algn="r" rtl="1">
              <a:buNone/>
            </a:pPr>
            <a:r>
              <a:rPr lang="ar-SY" sz="2800" dirty="0" smtClean="0"/>
              <a:t>عند </a:t>
            </a:r>
            <a:r>
              <a:rPr lang="en-AU" sz="2800" dirty="0" smtClean="0"/>
              <a:t>T=0.88 SEC</a:t>
            </a:r>
          </a:p>
          <a:p>
            <a:pPr algn="r" rtl="1">
              <a:buNone/>
            </a:pPr>
            <a:r>
              <a:rPr lang="en-AU" sz="2800" dirty="0" smtClean="0"/>
              <a:t>Sa=0.45g=174in/sec2</a:t>
            </a:r>
          </a:p>
          <a:p>
            <a:pPr algn="r" rtl="1">
              <a:buNone/>
            </a:pPr>
            <a:endParaRPr lang="en-AU" sz="2800" dirty="0" smtClean="0"/>
          </a:p>
          <a:p>
            <a:pPr algn="r" rtl="1">
              <a:buNone/>
            </a:pPr>
            <a:endParaRPr lang="en-AU" sz="2800" dirty="0" smtClean="0"/>
          </a:p>
          <a:p>
            <a:pPr algn="r" rtl="1">
              <a:buNone/>
            </a:pPr>
            <a:endParaRPr lang="en-GB" sz="2800" dirty="0"/>
          </a:p>
        </p:txBody>
      </p:sp>
      <p:pic>
        <p:nvPicPr>
          <p:cNvPr id="75778" name="Picture 2"/>
          <p:cNvPicPr>
            <a:picLocks noChangeAspect="1" noChangeArrowheads="1"/>
          </p:cNvPicPr>
          <p:nvPr/>
        </p:nvPicPr>
        <p:blipFill>
          <a:blip r:embed="rId2"/>
          <a:srcRect/>
          <a:stretch>
            <a:fillRect/>
          </a:stretch>
        </p:blipFill>
        <p:spPr bwMode="auto">
          <a:xfrm>
            <a:off x="0" y="3643314"/>
            <a:ext cx="4299341" cy="2781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68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487" y="1000108"/>
            <a:ext cx="4895383" cy="500066"/>
          </a:xfrm>
          <a:prstGeom prst="rect">
            <a:avLst/>
          </a:prstGeom>
          <a:noFill/>
        </p:spPr>
      </p:pic>
      <p:sp>
        <p:nvSpPr>
          <p:cNvPr id="76803"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1714480" y="1785926"/>
            <a:ext cx="692942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وهو الانتقال الفعلي وليس الانتقال الطيفي</a:t>
            </a:r>
            <a:endParaRPr kumimoji="0" lang="ar-SY"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89003"/>
            <a:ext cx="8329642" cy="5768997"/>
          </a:xfrm>
        </p:spPr>
        <p:txBody>
          <a:bodyPr>
            <a:normAutofit/>
          </a:bodyPr>
          <a:lstStyle/>
          <a:p>
            <a:pPr algn="r">
              <a:buNone/>
            </a:pPr>
            <a:r>
              <a:rPr lang="ar-SY" sz="2400" dirty="0" smtClean="0"/>
              <a:t>أكثر المستويات شيوعاً</a:t>
            </a:r>
          </a:p>
          <a:p>
            <a:pPr algn="r">
              <a:buNone/>
            </a:pPr>
            <a:r>
              <a:rPr lang="ar-SY" sz="2400" dirty="0" smtClean="0"/>
              <a:t>مستوى التشغيل : وهو تركيب لمستوى الإشغال الفوري الإنشائي مع مستوى التشغيل الغير إنشائي والبناء يتعرض للحد الأدنى من الأضرار الإنشائية والغير إنشائية  </a:t>
            </a:r>
          </a:p>
          <a:p>
            <a:pPr algn="r">
              <a:buNone/>
            </a:pPr>
            <a:r>
              <a:rPr lang="ar-SY" sz="2400" dirty="0" smtClean="0"/>
              <a:t>مستوى الإشغال الفوري : وهو تركيب لمستوى الإشغال الفوري الإنشائي و غير الإنشائي </a:t>
            </a:r>
          </a:p>
          <a:p>
            <a:pPr algn="r">
              <a:buNone/>
            </a:pPr>
            <a:r>
              <a:rPr lang="ar-SY" sz="2400" dirty="0" smtClean="0"/>
              <a:t>مستوى أمان الحياة : وهو تركيب لمستوى أمان الحياة الإنشائي وغير الإنشائي </a:t>
            </a:r>
          </a:p>
          <a:p>
            <a:pPr algn="r">
              <a:buNone/>
            </a:pPr>
            <a:r>
              <a:rPr lang="ar-SY" sz="2400" dirty="0" smtClean="0"/>
              <a:t>مستوى منع الانهيار أو الاستقرار الإنشائي : أي منع انهيار العناصر الإنشائية الرئيسية مع عدم اعتبار العناصر غير الإنشائية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571472" y="1214422"/>
            <a:ext cx="7552437" cy="48025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214678" y="6072206"/>
            <a:ext cx="3714776" cy="701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186766" cy="5554683"/>
          </a:xfrm>
        </p:spPr>
        <p:txBody>
          <a:bodyPr>
            <a:normAutofit/>
          </a:bodyPr>
          <a:lstStyle/>
          <a:p>
            <a:pPr algn="r">
              <a:buNone/>
            </a:pPr>
            <a:r>
              <a:rPr lang="ar-SY" sz="2400" dirty="0" smtClean="0"/>
              <a:t>مستويات الخطر الزلزالي:</a:t>
            </a:r>
          </a:p>
          <a:p>
            <a:pPr algn="r">
              <a:buNone/>
            </a:pPr>
            <a:r>
              <a:rPr lang="ar-SY" sz="2400" dirty="0" smtClean="0"/>
              <a:t>- مستوى الهزة الاستثمارية : وهو مستوى اهتزاز الأرض الذي يمكن تجاوزه خلال خمسين عاما باحتمال قدره %50 </a:t>
            </a:r>
          </a:p>
          <a:p>
            <a:pPr algn="r">
              <a:buNone/>
            </a:pPr>
            <a:r>
              <a:rPr lang="ar-SY" sz="2400" dirty="0" smtClean="0"/>
              <a:t>- مستوى الهزة التصميمية : وهو مستوى اهتزاز الأرض الذي يمكن تجاوزه خلال خمسين عاما باحتمال قدره %10</a:t>
            </a:r>
          </a:p>
          <a:p>
            <a:pPr algn="r">
              <a:buNone/>
            </a:pPr>
            <a:r>
              <a:rPr lang="ar-SY" sz="2400" dirty="0" smtClean="0"/>
              <a:t>- مستوى الهزة العظمى : وهو أعلى مستوى لاهتزاز الأرض ويمكن تجاوزه </a:t>
            </a:r>
            <a:r>
              <a:rPr lang="ar-SY" sz="2400" smtClean="0"/>
              <a:t>خلال خمسين </a:t>
            </a:r>
            <a:r>
              <a:rPr lang="ar-SY" sz="2400" dirty="0" smtClean="0"/>
              <a:t>عاما باحتمال قدره %2 أو %5 </a:t>
            </a:r>
          </a:p>
          <a:p>
            <a:pPr algn="r">
              <a:buNone/>
            </a:pPr>
            <a:r>
              <a:rPr lang="ar-SY" sz="2400" dirty="0" smtClean="0"/>
              <a:t>أهداف الأداء: تحدد باختيار المستوى المرغوب لأداء البناء تحت تأثير الهزة المدروسة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2067</Words>
  <Application>Microsoft Office PowerPoint</Application>
  <PresentationFormat>On-screen Show (4:3)</PresentationFormat>
  <Paragraphs>360</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 التصميم المبني على الأداء  للمنشآت الإطارية</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 ايجاد نقطة الأداء يجب أن تحقق نقطة الأداء الشرطين التاليين  1-أن تنتمي لطيف الاستطاعة لتمثيل المنشأ عند الانتقال المطلوب  2-أن تنتمي لطيف الطلب لتمثيل القوة الزلزالية التي يتعرض لها المنشأ عند نفس الانتقال المطلوب .   ولتحديد نقطة الأداء نتبع الخطوات التالية </vt:lpstr>
      <vt:lpstr>Slide 22</vt:lpstr>
      <vt:lpstr>Slide 23</vt:lpstr>
      <vt:lpstr>Slide 24</vt:lpstr>
      <vt:lpstr>Slide 25</vt:lpstr>
      <vt:lpstr>Slide 26</vt:lpstr>
      <vt:lpstr>Slide 27</vt:lpstr>
      <vt:lpstr>Slide 28</vt:lpstr>
      <vt:lpstr>B الطريقة </vt:lpstr>
      <vt:lpstr>Slide 30</vt:lpstr>
      <vt:lpstr>2- إنشاء التمثيل ثنائي الخطية بالاعتماد على مبدأ الانتقال المتساوي فتكون نقطة الأداء التجريبية هي (a*,d*)ويتم اختيار (ay,dy) بما يحقق A1=A2</vt:lpstr>
      <vt:lpstr>Slide 32</vt:lpstr>
      <vt:lpstr>Slide 33</vt:lpstr>
      <vt:lpstr>الطريقة C   تقترب هذه الطريقة من نقطة الأداء من المحاولة الأولى وفق الخطوات التالية </vt:lpstr>
      <vt:lpstr>Slide 35</vt:lpstr>
      <vt:lpstr>Slide 36</vt:lpstr>
      <vt:lpstr>Slide 37</vt:lpstr>
      <vt:lpstr>B- طريقة العوامل </vt:lpstr>
      <vt:lpstr>Slide 39</vt:lpstr>
      <vt:lpstr>2-نحسب الدور الفعال </vt:lpstr>
      <vt:lpstr>Slide 41</vt:lpstr>
      <vt:lpstr>Slide 42</vt:lpstr>
      <vt:lpstr>Slide 43</vt:lpstr>
      <vt:lpstr>Slide 44</vt:lpstr>
      <vt:lpstr>Slide 45</vt:lpstr>
      <vt:lpstr>Slide 46</vt:lpstr>
      <vt:lpstr>مثال </vt:lpstr>
      <vt:lpstr>الحل</vt:lpstr>
      <vt:lpstr>Slide 49</vt:lpstr>
      <vt:lpstr>ثم ننظم الجدول التالي </vt:lpstr>
      <vt:lpstr>طريقة A 1-إنشاء التمثيل ثنائي الخطية </vt:lpstr>
      <vt:lpstr>نحسب </vt:lpstr>
      <vt:lpstr>نلاحظ أن طيف الطلب المخفض يتقاطع مع طيف الاستطاعة في نقطة تقع في المجال         من النقطة الأولية وبالتالي هي نقطة الأداء ولا نحتاج هنا لعملية التكرار .  </vt:lpstr>
      <vt:lpstr>الطريقة B </vt:lpstr>
      <vt:lpstr>    جدول 5</vt:lpstr>
      <vt:lpstr>نرسم التمثيل ثنائي الخطية بالاعتماد على مبدأ الانتقال المتساوي ثم نأخذ نقاط حول d*=3.4 in  ونحسب  </vt:lpstr>
      <vt:lpstr>Slide 57</vt:lpstr>
      <vt:lpstr>الطريقة C  نرسم طيف الاستطاعة مع مجموعة الأطياف , ثم نرسم التمثيل ثنائي الخطية بالاعتماد على نقطة تقاطع طيف الاستطاعة مع الطيف المرن</vt:lpstr>
      <vt:lpstr>نرسم الشكل التالي لنحصل على نقطة الأداء وهي نقطة تقاطع الخط 3 مع طيف الاستطاعة </vt:lpstr>
      <vt:lpstr>Slide 60</vt:lpstr>
      <vt:lpstr>طريقة العوامل </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mustafa</cp:lastModifiedBy>
  <cp:revision>285</cp:revision>
  <dcterms:created xsi:type="dcterms:W3CDTF">2012-05-17T18:13:25Z</dcterms:created>
  <dcterms:modified xsi:type="dcterms:W3CDTF">2016-08-14T21:19:28Z</dcterms:modified>
</cp:coreProperties>
</file>