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4" r:id="rId2"/>
  </p:sldIdLst>
  <p:sldSz cx="21396325" cy="30267275"/>
  <p:notesSz cx="6858000" cy="9144000"/>
  <p:embeddedFontLst>
    <p:embeddedFont>
      <p:font typeface="Calibri" panose="020F0502020204030204" pitchFamily="34" charset="0"/>
      <p:regular r:id="rId4"/>
      <p:bold r:id="rId5"/>
    </p:embeddedFont>
    <p:embeddedFont>
      <p:font typeface="Bahij TheSansArabic Plain" panose="02040503050201020203" charset="-78"/>
      <p:regular r:id="rId6"/>
    </p:embeddedFont>
    <p:embeddedFont>
      <p:font typeface="Calibri Light" panose="020F0302020204030204" pitchFamily="34" charset="0"/>
      <p:regular r:id="rId7"/>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48" d="100"/>
          <a:sy n="48" d="100"/>
        </p:scale>
        <p:origin x="24" y="-6072"/>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2/6/2022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2/6/2022</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131576" y="18314137"/>
            <a:ext cx="21264748" cy="4754781"/>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320468" y="23215274"/>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151443" y="24186220"/>
            <a:ext cx="21130614" cy="5759461"/>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449427" y="10550745"/>
            <a:ext cx="20832630" cy="2997536"/>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314711" y="4853526"/>
            <a:ext cx="17912579" cy="646331"/>
          </a:xfrm>
          <a:prstGeom prst="rect">
            <a:avLst/>
          </a:prstGeom>
          <a:noFill/>
        </p:spPr>
        <p:txBody>
          <a:bodyPr wrap="square" rtlCol="0">
            <a:spAutoFit/>
          </a:bodyPr>
          <a:lstStyle/>
          <a:p>
            <a:pPr algn="r" rtl="1"/>
            <a:r>
              <a:rPr lang="ar-SA" sz="3600" b="1" dirty="0">
                <a:latin typeface="Bahij TheSansArabic Plain" panose="02040503050201020203" pitchFamily="18" charset="-78"/>
                <a:cs typeface="Bahij TheSansArabic Plain" panose="02040503050201020203" pitchFamily="18" charset="-78"/>
              </a:rPr>
              <a:t>المشرف</a:t>
            </a:r>
            <a:r>
              <a:rPr lang="ar-SY" sz="3600" b="1" dirty="0">
                <a:latin typeface="Bahij TheSansArabic Plain" panose="02040503050201020203" pitchFamily="18" charset="-78"/>
                <a:cs typeface="Bahij TheSansArabic Plain" panose="02040503050201020203" pitchFamily="18" charset="-78"/>
              </a:rPr>
              <a:t> الرئيسي: أ.د. فريز عبود .		المشرف </a:t>
            </a:r>
            <a:r>
              <a:rPr lang="ar-SY" sz="3600" b="1" dirty="0" smtClean="0">
                <a:latin typeface="Bahij TheSansArabic Plain" panose="02040503050201020203" pitchFamily="18" charset="-78"/>
                <a:cs typeface="Bahij TheSansArabic Plain" panose="02040503050201020203" pitchFamily="18" charset="-78"/>
              </a:rPr>
              <a:t>المشارك: د.ع</a:t>
            </a:r>
            <a:r>
              <a:rPr lang="ar-SA" sz="3600" b="1" dirty="0" smtClean="0">
                <a:latin typeface="Bahij TheSansArabic Plain" panose="02040503050201020203" pitchFamily="18" charset="-78"/>
                <a:cs typeface="Bahij TheSansArabic Plain" panose="02040503050201020203" pitchFamily="18" charset="-78"/>
              </a:rPr>
              <a:t>لي حسن</a:t>
            </a:r>
            <a:r>
              <a:rPr lang="ar-SY" sz="3600" b="1" dirty="0" smtClean="0">
                <a:latin typeface="Bahij TheSansArabic Plain" panose="02040503050201020203" pitchFamily="18" charset="-78"/>
                <a:cs typeface="Bahij TheSansArabic Plain" panose="02040503050201020203" pitchFamily="18" charset="-78"/>
              </a:rPr>
              <a:t>.</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0" y="2669399"/>
            <a:ext cx="21140627" cy="1200329"/>
          </a:xfrm>
          <a:prstGeom prst="rect">
            <a:avLst/>
          </a:prstGeom>
          <a:noFill/>
        </p:spPr>
        <p:txBody>
          <a:bodyPr wrap="square" rtlCol="0">
            <a:spAutoFit/>
          </a:bodyPr>
          <a:lstStyle/>
          <a:p>
            <a:pPr algn="ctr" rtl="1"/>
            <a:r>
              <a:rPr lang="ar-SY" sz="3600" b="1" dirty="0">
                <a:latin typeface="Bahij TheSansArabic Plain" panose="02040503050201020203" pitchFamily="18" charset="-78"/>
                <a:cs typeface="Bahij TheSansArabic Plain" panose="02040503050201020203" pitchFamily="18" charset="-78"/>
              </a:rPr>
              <a:t>تطوير هوائيات غزيرة متعددة المداخل والمخارج لتطبيقات الشبكات </a:t>
            </a:r>
            <a:r>
              <a:rPr lang="ar-SY" sz="3600" b="1" dirty="0" smtClean="0">
                <a:latin typeface="Bahij TheSansArabic Plain" panose="02040503050201020203" pitchFamily="18" charset="-78"/>
                <a:cs typeface="Bahij TheSansArabic Plain" panose="02040503050201020203" pitchFamily="18" charset="-78"/>
              </a:rPr>
              <a:t>النقالة</a:t>
            </a:r>
            <a:r>
              <a:rPr lang="ar-SA" sz="3600" b="1" dirty="0" smtClean="0">
                <a:latin typeface="Bahij TheSansArabic Plain" panose="02040503050201020203" pitchFamily="18" charset="-78"/>
                <a:cs typeface="Bahij TheSansArabic Plain" panose="02040503050201020203" pitchFamily="18" charset="-78"/>
              </a:rPr>
              <a:t>.</a:t>
            </a:r>
          </a:p>
          <a:p>
            <a:pPr algn="ctr" rtl="1"/>
            <a:r>
              <a:rPr lang="en-US" sz="3600" b="1" dirty="0">
                <a:latin typeface="Bahij TheSansArabic Plain" panose="02040503050201020203" pitchFamily="18" charset="-78"/>
                <a:cs typeface="Bahij TheSansArabic Plain" panose="02040503050201020203" pitchFamily="18" charset="-78"/>
              </a:rPr>
              <a:t>Developing Massive Multiple Input Multiple Output Antenna for Mobile Network </a:t>
            </a:r>
            <a:r>
              <a:rPr lang="en-US" sz="3600" b="1" dirty="0" smtClean="0">
                <a:latin typeface="Bahij TheSansArabic Plain" panose="02040503050201020203" pitchFamily="18" charset="-78"/>
                <a:cs typeface="Bahij TheSansArabic Plain" panose="02040503050201020203" pitchFamily="18" charset="-78"/>
              </a:rPr>
              <a:t>Applications.</a:t>
            </a:r>
            <a:endParaRPr lang="en-US" sz="3600" b="1" dirty="0">
              <a:latin typeface="Bahij TheSansArabic Plain" panose="02040503050201020203" pitchFamily="18" charset="-78"/>
              <a:cs typeface="Bahij TheSansArabic Plain" panose="02040503050201020203" pitchFamily="18" charset="-78"/>
            </a:endParaRPr>
          </a:p>
        </p:txBody>
      </p:sp>
      <p:sp>
        <p:nvSpPr>
          <p:cNvPr id="98" name="Rectangle 97"/>
          <p:cNvSpPr/>
          <p:nvPr/>
        </p:nvSpPr>
        <p:spPr>
          <a:xfrm>
            <a:off x="1" y="6691832"/>
            <a:ext cx="21140625" cy="280596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3867899" y="23207966"/>
            <a:ext cx="6459581" cy="707886"/>
          </a:xfrm>
          <a:prstGeom prst="rect">
            <a:avLst/>
          </a:prstGeom>
          <a:noFill/>
          <a:ln>
            <a:noFill/>
          </a:ln>
        </p:spPr>
        <p:txBody>
          <a:bodyPr wrap="square" rtlCol="0">
            <a:spAutoFit/>
          </a:bodyPr>
          <a:lstStyle/>
          <a:p>
            <a:pPr algn="r"/>
            <a:r>
              <a:rPr lang="ar-SA" sz="4000" b="1" smtClean="0">
                <a:solidFill>
                  <a:schemeClr val="bg1"/>
                </a:solidFill>
                <a:latin typeface="Bahij TheSansArabic Plain" panose="02040503050201020203" pitchFamily="18" charset="-78"/>
                <a:cs typeface="Bahij TheSansArabic Plain" panose="02040503050201020203" pitchFamily="18" charset="-78"/>
              </a:rPr>
              <a:t>أهم 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 y="7012849"/>
            <a:ext cx="21041095" cy="2308324"/>
          </a:xfrm>
          <a:prstGeom prst="rect">
            <a:avLst/>
          </a:prstGeom>
        </p:spPr>
        <p:txBody>
          <a:bodyPr wrap="square">
            <a:spAutoFit/>
          </a:bodyPr>
          <a:lstStyle/>
          <a:p>
            <a:pPr algn="just" rtl="1"/>
            <a:r>
              <a:rPr lang="ar-SY" sz="2400" b="1" dirty="0">
                <a:latin typeface="Bahij TheSansArabic Plain" panose="02040503050201020203" pitchFamily="18" charset="-78"/>
                <a:cs typeface="Bahij TheSansArabic Plain" panose="02040503050201020203" pitchFamily="18" charset="-78"/>
              </a:rPr>
              <a:t>نقدم في هذا البحث دراسةً وتحليلاً وتصميماً لهوائي تبديل حزمة عريض المجال الترددي للعمل في شبكات الجيل الخامس. يتكوّن هوائي تبديل الحزمة المدروس من هوائي ديبول للتغذية، مع مجموعة من المرشحات المكانية المحيطة بهوائي التغذية بشكل شبه أسطواني. كل مرشح مكاني هو عبارة عن سطح انتقائي للتردد مكون من عدد من الخلايا الأساسية النشطة التي تجعل المرشح المكاني ممرّراً أو عاكساً تبعاً لحالة الثنائيات المضمّنة فيها. تم اقتراح وتصميم تشكيلة مناسبة للخلايا الأساسية النشطة بحيث تقدّم أداءً جيداً في حالتي الوصل والقطع، ثم جرى تصميم هوائي تبديل حزمة مع هوائي ديبول للتغذية يعملان عند التردد </a:t>
            </a:r>
            <a:r>
              <a:rPr lang="ar-SY" sz="2400" b="1" dirty="0" smtClean="0">
                <a:latin typeface="Bahij TheSansArabic Plain" panose="02040503050201020203" pitchFamily="18" charset="-78"/>
                <a:cs typeface="Bahij TheSansArabic Plain" panose="02040503050201020203" pitchFamily="18" charset="-78"/>
              </a:rPr>
              <a:t>المركزي </a:t>
            </a:r>
            <a:r>
              <a:rPr lang="en-US" sz="2400" b="1" dirty="0" smtClean="0">
                <a:latin typeface="Bahij TheSansArabic Plain" panose="02040503050201020203" pitchFamily="18" charset="-78"/>
                <a:cs typeface="Bahij TheSansArabic Plain" panose="02040503050201020203" pitchFamily="18" charset="-78"/>
              </a:rPr>
              <a:t> 28GHz، </a:t>
            </a:r>
            <a:r>
              <a:rPr lang="ar-SY" sz="2400" b="1" dirty="0">
                <a:latin typeface="Bahij TheSansArabic Plain" panose="02040503050201020203" pitchFamily="18" charset="-78"/>
                <a:cs typeface="Bahij TheSansArabic Plain" panose="02040503050201020203" pitchFamily="18" charset="-78"/>
              </a:rPr>
              <a:t>وقد حقّق ربحا أعظمياً </a:t>
            </a:r>
            <a:r>
              <a:rPr lang="ar-SY" sz="2400" b="1" dirty="0" smtClean="0">
                <a:latin typeface="Bahij TheSansArabic Plain" panose="02040503050201020203" pitchFamily="18" charset="-78"/>
                <a:cs typeface="Bahij TheSansArabic Plain" panose="02040503050201020203" pitchFamily="18" charset="-78"/>
              </a:rPr>
              <a:t>قدره</a:t>
            </a:r>
            <a:r>
              <a:rPr lang="en-US" sz="2400" b="1" dirty="0" smtClean="0">
                <a:latin typeface="Bahij TheSansArabic Plain" panose="02040503050201020203" pitchFamily="18" charset="-78"/>
                <a:cs typeface="Bahij TheSansArabic Plain" panose="02040503050201020203" pitchFamily="18" charset="-78"/>
              </a:rPr>
              <a:t> 7.23 dB </a:t>
            </a:r>
            <a:r>
              <a:rPr lang="ar-SY" sz="2400" b="1" dirty="0">
                <a:latin typeface="Bahij TheSansArabic Plain" panose="02040503050201020203" pitchFamily="18" charset="-78"/>
                <a:cs typeface="Bahij TheSansArabic Plain" panose="02040503050201020203" pitchFamily="18" charset="-78"/>
              </a:rPr>
              <a:t>مع تغيرات لا </a:t>
            </a:r>
            <a:r>
              <a:rPr lang="ar-SY" sz="2400" b="1" dirty="0" smtClean="0">
                <a:latin typeface="Bahij TheSansArabic Plain" panose="02040503050201020203" pitchFamily="18" charset="-78"/>
                <a:cs typeface="Bahij TheSansArabic Plain" panose="02040503050201020203" pitchFamily="18" charset="-78"/>
              </a:rPr>
              <a:t>تتجاوز </a:t>
            </a:r>
            <a:r>
              <a:rPr lang="en-US" sz="2400" b="1" dirty="0" smtClean="0">
                <a:latin typeface="Bahij TheSansArabic Plain" panose="02040503050201020203" pitchFamily="18" charset="-78"/>
                <a:cs typeface="Bahij TheSansArabic Plain" panose="02040503050201020203" pitchFamily="18" charset="-78"/>
              </a:rPr>
              <a:t> 0.75 dB</a:t>
            </a:r>
            <a:r>
              <a:rPr lang="ar-SY" sz="2400" b="1" dirty="0" smtClean="0">
                <a:latin typeface="Bahij TheSansArabic Plain" panose="02040503050201020203" pitchFamily="18" charset="-78"/>
                <a:cs typeface="Bahij TheSansArabic Plain" panose="02040503050201020203" pitchFamily="18" charset="-78"/>
              </a:rPr>
              <a:t>على </a:t>
            </a:r>
            <a:r>
              <a:rPr lang="ar-SY" sz="2400" b="1" dirty="0">
                <a:latin typeface="Bahij TheSansArabic Plain" panose="02040503050201020203" pitchFamily="18" charset="-78"/>
                <a:cs typeface="Bahij TheSansArabic Plain" panose="02040503050201020203" pitchFamily="18" charset="-78"/>
              </a:rPr>
              <a:t>المجال الترددي </a:t>
            </a:r>
            <a:r>
              <a:rPr lang="en-US" sz="2400" b="1" dirty="0" smtClean="0">
                <a:latin typeface="Bahij TheSansArabic Plain" panose="02040503050201020203" pitchFamily="18" charset="-78"/>
                <a:cs typeface="Bahij TheSansArabic Plain" panose="02040503050201020203" pitchFamily="18" charset="-78"/>
              </a:rPr>
              <a:t> (26-30) GHz </a:t>
            </a:r>
            <a:r>
              <a:rPr lang="ar-SY" sz="2400" b="1" dirty="0">
                <a:latin typeface="Bahij TheSansArabic Plain" panose="02040503050201020203" pitchFamily="18" charset="-78"/>
                <a:cs typeface="Bahij TheSansArabic Plain" panose="02040503050201020203" pitchFamily="18" charset="-78"/>
              </a:rPr>
              <a:t>محقّقا مجال ترددي نسبي قدره </a:t>
            </a:r>
            <a:r>
              <a:rPr lang="ar-SY" sz="2400" b="1" dirty="0" smtClean="0">
                <a:latin typeface="Bahij TheSansArabic Plain" panose="02040503050201020203" pitchFamily="18" charset="-78"/>
                <a:cs typeface="Bahij TheSansArabic Plain" panose="02040503050201020203" pitchFamily="18" charset="-78"/>
              </a:rPr>
              <a:t>%</a:t>
            </a:r>
            <a:r>
              <a:rPr lang="en-US" sz="2400" b="1" dirty="0" smtClean="0">
                <a:latin typeface="Bahij TheSansArabic Plain" panose="02040503050201020203" pitchFamily="18" charset="-78"/>
                <a:cs typeface="Bahij TheSansArabic Plain" panose="02040503050201020203" pitchFamily="18" charset="-78"/>
              </a:rPr>
              <a:t>14.3</a:t>
            </a:r>
            <a:r>
              <a:rPr lang="ar-SY" sz="2400" b="1" dirty="0" smtClean="0">
                <a:latin typeface="Bahij TheSansArabic Plain" panose="02040503050201020203" pitchFamily="18" charset="-78"/>
                <a:cs typeface="Bahij TheSansArabic Plain" panose="02040503050201020203" pitchFamily="18" charset="-78"/>
              </a:rPr>
              <a:t>. </a:t>
            </a:r>
            <a:r>
              <a:rPr lang="ar-SY" sz="2400" b="1" dirty="0">
                <a:latin typeface="Bahij TheSansArabic Plain" panose="02040503050201020203" pitchFamily="18" charset="-78"/>
                <a:cs typeface="Bahij TheSansArabic Plain" panose="02040503050201020203" pitchFamily="18" charset="-78"/>
              </a:rPr>
              <a:t>بينت نتائج المحاكاة أن هوائي تبديل الحزمة المدروس استطاع توجيه حزمة الإشعاع الرئيسية في الاتجاه المرغوب فيه بكفاءة عالية وعلى كامل المجال الترددي </a:t>
            </a:r>
            <a:r>
              <a:rPr lang="en-US" sz="2400" b="1" dirty="0" smtClean="0">
                <a:latin typeface="Bahij TheSansArabic Plain" panose="02040503050201020203" pitchFamily="18" charset="-78"/>
                <a:cs typeface="Bahij TheSansArabic Plain" panose="02040503050201020203" pitchFamily="18" charset="-78"/>
              </a:rPr>
              <a:t>.(</a:t>
            </a:r>
            <a:r>
              <a:rPr lang="en-US" sz="2400" b="1" dirty="0">
                <a:latin typeface="Bahij TheSansArabic Plain" panose="02040503050201020203" pitchFamily="18" charset="-78"/>
                <a:cs typeface="Bahij TheSansArabic Plain" panose="02040503050201020203" pitchFamily="18" charset="-78"/>
              </a:rPr>
              <a:t>26-30) GHz </a:t>
            </a: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31576" y="11178401"/>
            <a:ext cx="20515428" cy="2369880"/>
          </a:xfrm>
          <a:prstGeom prst="rect">
            <a:avLst/>
          </a:prstGeom>
        </p:spPr>
        <p:txBody>
          <a:bodyPr wrap="square">
            <a:spAutoFit/>
          </a:bodyPr>
          <a:lstStyle/>
          <a:p>
            <a:pPr marL="457200" indent="-457200" algn="just" rtl="1">
              <a:buFont typeface="+mj-lt"/>
              <a:buAutoNum type="arabicParenR"/>
            </a:pPr>
            <a:r>
              <a:rPr lang="ar-SY" sz="2400" b="1" dirty="0">
                <a:latin typeface="Bahij TheSansArabic Plain" panose="02040503050201020203" pitchFamily="18" charset="-78"/>
                <a:cs typeface="Bahij TheSansArabic Plain" panose="02040503050201020203" pitchFamily="18" charset="-78"/>
              </a:rPr>
              <a:t>دراسة نظرية شاملة  </a:t>
            </a:r>
            <a:r>
              <a:rPr lang="ar-SY" sz="2400" b="1" dirty="0" smtClean="0">
                <a:latin typeface="Bahij TheSansArabic Plain" panose="02040503050201020203" pitchFamily="18" charset="-78"/>
                <a:cs typeface="Bahij TheSansArabic Plain" panose="02040503050201020203" pitchFamily="18" charset="-78"/>
              </a:rPr>
              <a:t>لمجموعة </a:t>
            </a:r>
            <a:r>
              <a:rPr lang="ar-SY" sz="2400" b="1" dirty="0">
                <a:latin typeface="Bahij TheSansArabic Plain" panose="02040503050201020203" pitchFamily="18" charset="-78"/>
                <a:cs typeface="Bahij TheSansArabic Plain" panose="02040503050201020203" pitchFamily="18" charset="-78"/>
              </a:rPr>
              <a:t>من المبادئ والمفاهيم الأساسية في شبكات الجيل </a:t>
            </a:r>
            <a:r>
              <a:rPr lang="ar-SY" sz="2400" b="1" dirty="0" smtClean="0">
                <a:latin typeface="Bahij TheSansArabic Plain" panose="02040503050201020203" pitchFamily="18" charset="-78"/>
                <a:cs typeface="Bahij TheSansArabic Plain" panose="02040503050201020203" pitchFamily="18" charset="-78"/>
              </a:rPr>
              <a:t>الخامس </a:t>
            </a:r>
            <a:r>
              <a:rPr lang="en-US" sz="2400" b="1" dirty="0" smtClean="0">
                <a:latin typeface="Bahij TheSansArabic Plain" panose="02040503050201020203" pitchFamily="18" charset="-78"/>
                <a:cs typeface="Bahij TheSansArabic Plain" panose="02040503050201020203" pitchFamily="18" charset="-78"/>
              </a:rPr>
              <a:t>5 G</a:t>
            </a:r>
            <a:r>
              <a:rPr lang="ar-SY" sz="2400" b="1" dirty="0" smtClean="0">
                <a:latin typeface="Bahij TheSansArabic Plain" panose="02040503050201020203" pitchFamily="18" charset="-78"/>
                <a:cs typeface="Bahij TheSansArabic Plain" panose="02040503050201020203" pitchFamily="18" charset="-78"/>
              </a:rPr>
              <a:t>.</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Y" sz="2400" b="1" dirty="0">
                <a:latin typeface="Bahij TheSansArabic Plain" panose="02040503050201020203" pitchFamily="18" charset="-78"/>
                <a:cs typeface="Bahij TheSansArabic Plain" panose="02040503050201020203" pitchFamily="18" charset="-78"/>
              </a:rPr>
              <a:t>دراسة نظرية شاملة </a:t>
            </a:r>
            <a:r>
              <a:rPr lang="ar-SY" sz="2400" b="1" dirty="0" smtClean="0">
                <a:latin typeface="Bahij TheSansArabic Plain" panose="02040503050201020203" pitchFamily="18" charset="-78"/>
                <a:cs typeface="Bahij TheSansArabic Plain" panose="02040503050201020203" pitchFamily="18" charset="-78"/>
              </a:rPr>
              <a:t>ل</a:t>
            </a:r>
            <a:r>
              <a:rPr lang="ar-SA" sz="2400" b="1" dirty="0" smtClean="0">
                <a:latin typeface="Bahij TheSansArabic Plain" panose="02040503050201020203" pitchFamily="18" charset="-78"/>
                <a:cs typeface="Bahij TheSansArabic Plain" panose="02040503050201020203" pitchFamily="18" charset="-78"/>
              </a:rPr>
              <a:t>لسطوح انتقائية التردد </a:t>
            </a:r>
            <a:r>
              <a:rPr lang="en-US" sz="2400" b="1" dirty="0" smtClean="0">
                <a:latin typeface="Bahij TheSansArabic Plain" panose="02040503050201020203" pitchFamily="18" charset="-78"/>
                <a:cs typeface="Bahij TheSansArabic Plain" panose="02040503050201020203" pitchFamily="18" charset="-78"/>
              </a:rPr>
              <a:t>FSS</a:t>
            </a:r>
            <a:r>
              <a:rPr lang="ar-SY" sz="2400" b="1" dirty="0" smtClean="0">
                <a:latin typeface="Bahij TheSansArabic Plain" panose="02040503050201020203" pitchFamily="18" charset="-78"/>
                <a:cs typeface="Bahij TheSansArabic Plain" panose="02040503050201020203" pitchFamily="18" charset="-78"/>
              </a:rPr>
              <a:t>.</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Y" sz="2400" b="1" dirty="0">
                <a:latin typeface="Bahij TheSansArabic Plain" panose="02040503050201020203" pitchFamily="18" charset="-78"/>
                <a:cs typeface="Bahij TheSansArabic Plain" panose="02040503050201020203" pitchFamily="18" charset="-78"/>
              </a:rPr>
              <a:t>دراسة </a:t>
            </a:r>
            <a:r>
              <a:rPr lang="ar-SA" sz="2400" b="1" dirty="0" smtClean="0">
                <a:latin typeface="Bahij TheSansArabic Plain" panose="02040503050201020203" pitchFamily="18" charset="-78"/>
                <a:cs typeface="Bahij TheSansArabic Plain" panose="02040503050201020203" pitchFamily="18" charset="-78"/>
              </a:rPr>
              <a:t>نظرية شاملة لتقانة الهوائيات متعددة المداخل و المخارج الغزيرة.</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Y" sz="2400" b="1" dirty="0">
                <a:latin typeface="Bahij TheSansArabic Plain" panose="02040503050201020203" pitchFamily="18" charset="-78"/>
                <a:cs typeface="Bahij TheSansArabic Plain" panose="02040503050201020203" pitchFamily="18" charset="-78"/>
              </a:rPr>
              <a:t>دراسة نظرية شاملة </a:t>
            </a:r>
            <a:r>
              <a:rPr lang="ar-SY" sz="2400" b="1" dirty="0" smtClean="0">
                <a:latin typeface="Bahij TheSansArabic Plain" panose="02040503050201020203" pitchFamily="18" charset="-78"/>
                <a:cs typeface="Bahij TheSansArabic Plain" panose="02040503050201020203" pitchFamily="18" charset="-78"/>
              </a:rPr>
              <a:t>ل</a:t>
            </a:r>
            <a:r>
              <a:rPr lang="ar-SA" sz="2400" b="1" dirty="0" smtClean="0">
                <a:latin typeface="Bahij TheSansArabic Plain" panose="02040503050201020203" pitchFamily="18" charset="-78"/>
                <a:cs typeface="Bahij TheSansArabic Plain" panose="02040503050201020203" pitchFamily="18" charset="-78"/>
              </a:rPr>
              <a:t>تقنية تشكيل </a:t>
            </a:r>
            <a:r>
              <a:rPr lang="ar-SA" sz="2400" b="1" smtClean="0">
                <a:latin typeface="Bahij TheSansArabic Plain" panose="02040503050201020203" pitchFamily="18" charset="-78"/>
                <a:cs typeface="Bahij TheSansArabic Plain" panose="02040503050201020203" pitchFamily="18" charset="-78"/>
              </a:rPr>
              <a:t>الحزمة .</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Y" sz="2400" b="1" dirty="0">
                <a:latin typeface="Bahij TheSansArabic Plain" panose="02040503050201020203" pitchFamily="18" charset="-78"/>
                <a:cs typeface="Bahij TheSansArabic Plain" panose="02040503050201020203" pitchFamily="18" charset="-78"/>
              </a:rPr>
              <a:t>دراسة مرجعية للأبحاث السابقة وتبيان القيمة المضافة المرجوة من البحث </a:t>
            </a:r>
            <a:r>
              <a:rPr lang="ar-SY" sz="2400" b="1" dirty="0" smtClean="0">
                <a:latin typeface="Bahij TheSansArabic Plain" panose="02040503050201020203" pitchFamily="18" charset="-78"/>
                <a:cs typeface="Bahij TheSansArabic Plain" panose="02040503050201020203" pitchFamily="18" charset="-78"/>
              </a:rPr>
              <a:t>المقدّم.</a:t>
            </a:r>
            <a:endParaRPr lang="ar-SY" sz="2400" b="1" dirty="0">
              <a:latin typeface="Bahij TheSansArabic Plain" panose="02040503050201020203" pitchFamily="18" charset="-78"/>
              <a:cs typeface="Bahij TheSansArabic Plain" panose="02040503050201020203" pitchFamily="18" charset="-78"/>
            </a:endParaRP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271673" y="4172026"/>
            <a:ext cx="15001862" cy="523220"/>
          </a:xfrm>
          <a:prstGeom prst="rect">
            <a:avLst/>
          </a:prstGeom>
          <a:noFill/>
        </p:spPr>
        <p:txBody>
          <a:bodyPr wrap="square" rtlCol="0">
            <a:spAutoFit/>
          </a:bodyPr>
          <a:lstStyle/>
          <a:p>
            <a:pPr algn="ctr" rtl="1"/>
            <a:r>
              <a:rPr lang="ar-SY" sz="2800" b="1" dirty="0">
                <a:latin typeface="Bahij TheSansArabic Plain" panose="02040503050201020203" pitchFamily="18" charset="-78"/>
                <a:cs typeface="Bahij TheSansArabic Plain" panose="02040503050201020203" pitchFamily="18" charset="-78"/>
              </a:rPr>
              <a:t>إعداد: </a:t>
            </a:r>
            <a:r>
              <a:rPr lang="ar-SY" sz="2800" b="1" dirty="0" smtClean="0">
                <a:latin typeface="Bahij TheSansArabic Plain" panose="02040503050201020203" pitchFamily="18" charset="-78"/>
                <a:cs typeface="Bahij TheSansArabic Plain" panose="02040503050201020203" pitchFamily="18" charset="-78"/>
              </a:rPr>
              <a:t>المهندس</a:t>
            </a:r>
            <a:r>
              <a:rPr lang="ar-SA" sz="2800" b="1" dirty="0" smtClean="0">
                <a:latin typeface="Bahij TheSansArabic Plain" panose="02040503050201020203" pitchFamily="18" charset="-78"/>
                <a:cs typeface="Bahij TheSansArabic Plain" panose="02040503050201020203" pitchFamily="18" charset="-78"/>
              </a:rPr>
              <a:t> علي محسن أسعد</a:t>
            </a:r>
            <a:r>
              <a:rPr lang="ar-SY" sz="2800" b="1" dirty="0" smtClean="0">
                <a:latin typeface="Bahij TheSansArabic Plain" panose="02040503050201020203" pitchFamily="18" charset="-78"/>
                <a:cs typeface="Bahij TheSansArabic Plain" panose="02040503050201020203" pitchFamily="18" charset="-78"/>
              </a:rPr>
              <a:t>.</a:t>
            </a:r>
            <a:endParaRPr lang="en-US" sz="2800" b="1" dirty="0">
              <a:latin typeface="Bahij TheSansArabic Plain" panose="02040503050201020203" pitchFamily="18" charset="-78"/>
              <a:cs typeface="Bahij TheSansArabic Plain" panose="02040503050201020203" pitchFamily="18" charset="-78"/>
            </a:endParaRPr>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4991208" y="17568680"/>
            <a:ext cx="529796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543846" y="18536267"/>
            <a:ext cx="20161505" cy="4893647"/>
          </a:xfrm>
          <a:prstGeom prst="rect">
            <a:avLst/>
          </a:prstGeom>
        </p:spPr>
        <p:txBody>
          <a:bodyPr wrap="square">
            <a:spAutoFit/>
          </a:bodyPr>
          <a:lstStyle/>
          <a:p>
            <a:pPr marL="457200" indent="-457200" algn="just" rtl="1">
              <a:buFont typeface="+mj-lt"/>
              <a:buAutoNum type="arabicParenR"/>
            </a:pPr>
            <a:r>
              <a:rPr lang="ar-SY" sz="2400" b="1" dirty="0" smtClean="0">
                <a:latin typeface="Bahij TheSansArabic Plain" panose="02040503050201020203" pitchFamily="18" charset="-78"/>
                <a:cs typeface="Bahij TheSansArabic Plain" panose="02040503050201020203" pitchFamily="18" charset="-78"/>
              </a:rPr>
              <a:t>قدم </a:t>
            </a:r>
            <a:r>
              <a:rPr lang="ar-SY" sz="2400" b="1" dirty="0">
                <a:latin typeface="Bahij TheSansArabic Plain" panose="02040503050201020203" pitchFamily="18" charset="-78"/>
                <a:cs typeface="Bahij TheSansArabic Plain" panose="02040503050201020203" pitchFamily="18" charset="-78"/>
              </a:rPr>
              <a:t>هذا البحث </a:t>
            </a:r>
            <a:r>
              <a:rPr lang="ar-SY" sz="2400" b="1" dirty="0" smtClean="0">
                <a:latin typeface="Bahij TheSansArabic Plain" panose="02040503050201020203" pitchFamily="18" charset="-78"/>
                <a:cs typeface="Bahij TheSansArabic Plain" panose="02040503050201020203" pitchFamily="18" charset="-78"/>
              </a:rPr>
              <a:t>دراسة</a:t>
            </a:r>
            <a:r>
              <a:rPr lang="ar-SA" sz="2400" b="1" dirty="0" smtClean="0">
                <a:latin typeface="Bahij TheSansArabic Plain" panose="02040503050201020203" pitchFamily="18" charset="-78"/>
                <a:cs typeface="Bahij TheSansArabic Plain" panose="02040503050201020203" pitchFamily="18" charset="-78"/>
              </a:rPr>
              <a:t>ً</a:t>
            </a:r>
            <a:r>
              <a:rPr lang="ar-SY" sz="2400" b="1" dirty="0" smtClean="0">
                <a:latin typeface="Bahij TheSansArabic Plain" panose="02040503050201020203" pitchFamily="18" charset="-78"/>
                <a:cs typeface="Bahij TheSansArabic Plain" panose="02040503050201020203" pitchFamily="18" charset="-78"/>
              </a:rPr>
              <a:t> وتحليل</a:t>
            </a:r>
            <a:r>
              <a:rPr lang="ar-SA" sz="2400" b="1" dirty="0" smtClean="0">
                <a:latin typeface="Bahij TheSansArabic Plain" panose="02040503050201020203" pitchFamily="18" charset="-78"/>
                <a:cs typeface="Bahij TheSansArabic Plain" panose="02040503050201020203" pitchFamily="18" charset="-78"/>
              </a:rPr>
              <a:t>اً</a:t>
            </a:r>
            <a:r>
              <a:rPr lang="ar-SY" sz="2400" b="1" dirty="0" smtClean="0">
                <a:latin typeface="Bahij TheSansArabic Plain" panose="02040503050201020203" pitchFamily="18" charset="-78"/>
                <a:cs typeface="Bahij TheSansArabic Plain" panose="02040503050201020203" pitchFamily="18" charset="-78"/>
              </a:rPr>
              <a:t> وتصميم</a:t>
            </a:r>
            <a:r>
              <a:rPr lang="ar-SA" sz="2400" b="1" dirty="0" smtClean="0">
                <a:latin typeface="Bahij TheSansArabic Plain" panose="02040503050201020203" pitchFamily="18" charset="-78"/>
                <a:cs typeface="Bahij TheSansArabic Plain" panose="02040503050201020203" pitchFamily="18" charset="-78"/>
              </a:rPr>
              <a:t>اً</a:t>
            </a:r>
            <a:r>
              <a:rPr lang="ar-SY" sz="2400" b="1" dirty="0" smtClean="0">
                <a:latin typeface="Bahij TheSansArabic Plain" panose="02040503050201020203" pitchFamily="18" charset="-78"/>
                <a:cs typeface="Bahij TheSansArabic Plain" panose="02040503050201020203" pitchFamily="18" charset="-78"/>
              </a:rPr>
              <a:t> </a:t>
            </a:r>
            <a:r>
              <a:rPr lang="ar-SA" sz="2400" b="1" dirty="0" smtClean="0">
                <a:latin typeface="Bahij TheSansArabic Plain" panose="02040503050201020203" pitchFamily="18" charset="-78"/>
                <a:cs typeface="Bahij TheSansArabic Plain" panose="02040503050201020203" pitchFamily="18" charset="-78"/>
              </a:rPr>
              <a:t>ل</a:t>
            </a:r>
            <a:r>
              <a:rPr lang="ar-SY" sz="2400" b="1" dirty="0" smtClean="0">
                <a:latin typeface="Bahij TheSansArabic Plain" panose="02040503050201020203" pitchFamily="18" charset="-78"/>
                <a:cs typeface="Bahij TheSansArabic Plain" panose="02040503050201020203" pitchFamily="18" charset="-78"/>
              </a:rPr>
              <a:t>هوائي </a:t>
            </a:r>
            <a:r>
              <a:rPr lang="ar-SY" sz="2400" b="1" dirty="0">
                <a:latin typeface="Bahij TheSansArabic Plain" panose="02040503050201020203" pitchFamily="18" charset="-78"/>
                <a:cs typeface="Bahij TheSansArabic Plain" panose="02040503050201020203" pitchFamily="18" charset="-78"/>
              </a:rPr>
              <a:t>تبديل حزمة عريض المجال الترددي </a:t>
            </a:r>
            <a:r>
              <a:rPr lang="ar-SA" sz="2400" b="1" dirty="0" smtClean="0">
                <a:latin typeface="Bahij TheSansArabic Plain" panose="02040503050201020203" pitchFamily="18" charset="-78"/>
                <a:cs typeface="Bahij TheSansArabic Plain" panose="02040503050201020203" pitchFamily="18" charset="-78"/>
              </a:rPr>
              <a:t>قابلاً </a:t>
            </a:r>
            <a:r>
              <a:rPr lang="ar-SA" sz="2400" b="1" dirty="0" err="1" smtClean="0">
                <a:latin typeface="Bahij TheSansArabic Plain" panose="02040503050201020203" pitchFamily="18" charset="-78"/>
                <a:cs typeface="Bahij TheSansArabic Plain" panose="02040503050201020203" pitchFamily="18" charset="-78"/>
              </a:rPr>
              <a:t>لل</a:t>
            </a:r>
            <a:r>
              <a:rPr lang="ar-SY" sz="2400" b="1" dirty="0" smtClean="0">
                <a:latin typeface="Bahij TheSansArabic Plain" panose="02040503050201020203" pitchFamily="18" charset="-78"/>
                <a:cs typeface="Bahij TheSansArabic Plain" panose="02040503050201020203" pitchFamily="18" charset="-78"/>
              </a:rPr>
              <a:t>عمل </a:t>
            </a:r>
            <a:r>
              <a:rPr lang="ar-SY" sz="2400" b="1" dirty="0">
                <a:latin typeface="Bahij TheSansArabic Plain" panose="02040503050201020203" pitchFamily="18" charset="-78"/>
                <a:cs typeface="Bahij TheSansArabic Plain" panose="02040503050201020203" pitchFamily="18" charset="-78"/>
              </a:rPr>
              <a:t>في شبكات الجيل </a:t>
            </a:r>
            <a:r>
              <a:rPr lang="ar-SY" sz="2400" b="1" dirty="0" smtClean="0">
                <a:latin typeface="Bahij TheSansArabic Plain" panose="02040503050201020203" pitchFamily="18" charset="-78"/>
                <a:cs typeface="Bahij TheSansArabic Plain" panose="02040503050201020203" pitchFamily="18" charset="-78"/>
              </a:rPr>
              <a:t>الخامس.</a:t>
            </a:r>
          </a:p>
          <a:p>
            <a:pPr marL="457200" indent="-457200" algn="just" rtl="1">
              <a:buFont typeface="+mj-lt"/>
              <a:buAutoNum type="arabicParenR"/>
            </a:pPr>
            <a:r>
              <a:rPr lang="ar-SA" sz="2400" b="1" dirty="0" smtClean="0">
                <a:latin typeface="Bahij TheSansArabic Plain" panose="02040503050201020203" pitchFamily="18" charset="-78"/>
                <a:cs typeface="Bahij TheSansArabic Plain" panose="02040503050201020203" pitchFamily="18" charset="-78"/>
              </a:rPr>
              <a:t>تم</a:t>
            </a:r>
            <a:r>
              <a:rPr lang="ar-SA" sz="2400" b="1" dirty="0">
                <a:latin typeface="Bahij TheSansArabic Plain" panose="02040503050201020203" pitchFamily="18" charset="-78"/>
                <a:cs typeface="Bahij TheSansArabic Plain" panose="02040503050201020203" pitchFamily="18" charset="-78"/>
              </a:rPr>
              <a:t> </a:t>
            </a:r>
            <a:r>
              <a:rPr lang="ar-SA" sz="2400" b="1" dirty="0" smtClean="0">
                <a:latin typeface="Bahij TheSansArabic Plain" panose="02040503050201020203" pitchFamily="18" charset="-78"/>
                <a:cs typeface="Bahij TheSansArabic Plain" panose="02040503050201020203" pitchFamily="18" charset="-78"/>
              </a:rPr>
              <a:t>دراسة تأثير عدد المرشحات المكانية الممرة</a:t>
            </a:r>
            <a:r>
              <a:rPr lang="ar-SA" sz="2400" b="1" dirty="0">
                <a:latin typeface="Bahij TheSansArabic Plain" panose="02040503050201020203" pitchFamily="18" charset="-78"/>
                <a:cs typeface="Bahij TheSansArabic Plain" panose="02040503050201020203" pitchFamily="18" charset="-78"/>
              </a:rPr>
              <a:t> المقترح من أجل الحالات الأربعة التالية: مرشح مكاني واحد ممرّر، مرشحان مكانيان ممرّران، ثلاثة مرشحات مكانية ممرّرة، وأربعة مرشحات مكانية </a:t>
            </a:r>
            <a:r>
              <a:rPr lang="ar-SA" sz="2400" b="1" dirty="0" smtClean="0">
                <a:latin typeface="Bahij TheSansArabic Plain" panose="02040503050201020203" pitchFamily="18" charset="-78"/>
                <a:cs typeface="Bahij TheSansArabic Plain" panose="02040503050201020203" pitchFamily="18" charset="-78"/>
              </a:rPr>
              <a:t>ممرّرة ومن </a:t>
            </a:r>
            <a:r>
              <a:rPr lang="ar-SA" sz="2400" b="1" dirty="0">
                <a:latin typeface="Bahij TheSansArabic Plain" panose="02040503050201020203" pitchFamily="18" charset="-78"/>
                <a:cs typeface="Bahij TheSansArabic Plain" panose="02040503050201020203" pitchFamily="18" charset="-78"/>
              </a:rPr>
              <a:t>نتائج الدراسة </a:t>
            </a:r>
            <a:r>
              <a:rPr lang="ar-SA" sz="2400" b="1" dirty="0" smtClean="0">
                <a:latin typeface="Bahij TheSansArabic Plain" panose="02040503050201020203" pitchFamily="18" charset="-78"/>
                <a:cs typeface="Bahij TheSansArabic Plain" panose="02040503050201020203" pitchFamily="18" charset="-78"/>
              </a:rPr>
              <a:t>تبين أن </a:t>
            </a:r>
            <a:r>
              <a:rPr lang="ar-SA" sz="2400" b="1" dirty="0">
                <a:latin typeface="Bahij TheSansArabic Plain" panose="02040503050201020203" pitchFamily="18" charset="-78"/>
                <a:cs typeface="Bahij TheSansArabic Plain" panose="02040503050201020203" pitchFamily="18" charset="-78"/>
              </a:rPr>
              <a:t>افضل قيمة للاتجاهية تتحقق عندما يكون لدينا ثلاثة مرشحات مكانية متجاورة ممرّرة ومثلها عاكسة</a:t>
            </a:r>
            <a:r>
              <a:rPr lang="ar-SA" sz="2400" b="1" dirty="0" smtClean="0">
                <a:latin typeface="Bahij TheSansArabic Plain" panose="02040503050201020203" pitchFamily="18" charset="-78"/>
                <a:cs typeface="Bahij TheSansArabic Plain" panose="02040503050201020203" pitchFamily="18" charset="-78"/>
              </a:rPr>
              <a:t>. </a:t>
            </a:r>
            <a:endParaRPr lang="ar-SA"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A" sz="2400" b="1" dirty="0">
                <a:latin typeface="Bahij TheSansArabic Plain" panose="02040503050201020203" pitchFamily="18" charset="-78"/>
                <a:cs typeface="Bahij TheSansArabic Plain" panose="02040503050201020203" pitchFamily="18" charset="-78"/>
              </a:rPr>
              <a:t>بينا </a:t>
            </a:r>
            <a:r>
              <a:rPr lang="ar-SA" sz="2400" b="1" dirty="0" smtClean="0">
                <a:latin typeface="Bahij TheSansArabic Plain" panose="02040503050201020203" pitchFamily="18" charset="-78"/>
                <a:cs typeface="Bahij TheSansArabic Plain" panose="02040503050201020203" pitchFamily="18" charset="-78"/>
              </a:rPr>
              <a:t>فيما سبق أن </a:t>
            </a:r>
            <a:r>
              <a:rPr lang="ar-SA" sz="2400" b="1" dirty="0">
                <a:latin typeface="Bahij TheSansArabic Plain" panose="02040503050201020203" pitchFamily="18" charset="-78"/>
                <a:cs typeface="Bahij TheSansArabic Plain" panose="02040503050201020203" pitchFamily="18" charset="-78"/>
              </a:rPr>
              <a:t>الاتجاهية العظمى لهوائي تبديل الحزمة المقترح تتحقّق عندما يكون لدينا ثلاثة مرشحات مكانية متجاورة ممرّرة ومثلها عاكسة. </a:t>
            </a:r>
            <a:r>
              <a:rPr lang="ar-SA" sz="2400" b="1" dirty="0" smtClean="0">
                <a:latin typeface="Bahij TheSansArabic Plain" panose="02040503050201020203" pitchFamily="18" charset="-78"/>
                <a:cs typeface="Bahij TheSansArabic Plain" panose="02040503050201020203" pitchFamily="18" charset="-78"/>
              </a:rPr>
              <a:t>ثم قمنا </a:t>
            </a:r>
            <a:r>
              <a:rPr lang="ar-SA" sz="2400" b="1" dirty="0">
                <a:latin typeface="Bahij TheSansArabic Plain" panose="02040503050201020203" pitchFamily="18" charset="-78"/>
                <a:cs typeface="Bahij TheSansArabic Plain" panose="02040503050201020203" pitchFamily="18" charset="-78"/>
              </a:rPr>
              <a:t>بتبديل حالة المرشحات المكانية المختلفة بشكل مدروس بحيث نحافظ على نتيجة القسم السابق، وذلك بهدف تحريك الشعاع الرئيسي في مستوي </a:t>
            </a:r>
            <a:r>
              <a:rPr lang="ar-SA" sz="2400" b="1" dirty="0" smtClean="0">
                <a:latin typeface="Bahij TheSansArabic Plain" panose="02040503050201020203" pitchFamily="18" charset="-78"/>
                <a:cs typeface="Bahij TheSansArabic Plain" panose="02040503050201020203" pitchFamily="18" charset="-78"/>
              </a:rPr>
              <a:t>السمت .</a:t>
            </a:r>
          </a:p>
          <a:p>
            <a:pPr marL="457200" indent="-457200" algn="just" rtl="1">
              <a:buFont typeface="+mj-lt"/>
              <a:buAutoNum type="arabicParenR"/>
            </a:pPr>
            <a:r>
              <a:rPr lang="ar-SY" sz="2400" b="1" dirty="0">
                <a:solidFill>
                  <a:prstClr val="black"/>
                </a:solidFill>
                <a:latin typeface="Bahij TheSansArabic Plain" panose="02040503050201020203" pitchFamily="18" charset="-78"/>
                <a:cs typeface="Bahij TheSansArabic Plain" panose="02040503050201020203" pitchFamily="18" charset="-78"/>
              </a:rPr>
              <a:t>تبين نتائج الدراسة التحليلية </a:t>
            </a:r>
            <a:r>
              <a:rPr lang="ar-SY" sz="2400" b="1" dirty="0" smtClean="0">
                <a:solidFill>
                  <a:prstClr val="black"/>
                </a:solidFill>
                <a:latin typeface="Bahij TheSansArabic Plain" panose="02040503050201020203" pitchFamily="18" charset="-78"/>
                <a:cs typeface="Bahij TheSansArabic Plain" panose="02040503050201020203" pitchFamily="18" charset="-78"/>
              </a:rPr>
              <a:t>أن </a:t>
            </a:r>
            <a:r>
              <a:rPr lang="ar-SY" sz="2400" b="1" dirty="0">
                <a:solidFill>
                  <a:prstClr val="black"/>
                </a:solidFill>
                <a:latin typeface="Bahij TheSansArabic Plain" panose="02040503050201020203" pitchFamily="18" charset="-78"/>
                <a:cs typeface="Bahij TheSansArabic Plain" panose="02040503050201020203" pitchFamily="18" charset="-78"/>
              </a:rPr>
              <a:t>هوائي تبديل الحزمة المقترح قادر على توجيه الشعاع الرئيسي بكفاءة عالية في الاتجاه المرغوب فيه، وذلك من خلال التحكّم بحالة المرشحات المكانية </a:t>
            </a:r>
            <a:r>
              <a:rPr lang="ar-SY" sz="2400" b="1" dirty="0" smtClean="0">
                <a:solidFill>
                  <a:prstClr val="black"/>
                </a:solidFill>
                <a:latin typeface="Bahij TheSansArabic Plain" panose="02040503050201020203" pitchFamily="18" charset="-78"/>
                <a:cs typeface="Bahij TheSansArabic Plain" panose="02040503050201020203" pitchFamily="18" charset="-78"/>
              </a:rPr>
              <a:t>المختلفة. </a:t>
            </a:r>
            <a:endParaRPr lang="ar-SA" sz="2400" b="1" dirty="0" smtClean="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A" sz="2400" b="1" dirty="0" smtClean="0">
                <a:latin typeface="Bahij TheSansArabic Plain" panose="02040503050201020203" pitchFamily="18" charset="-78"/>
                <a:cs typeface="Bahij TheSansArabic Plain" panose="02040503050201020203" pitchFamily="18" charset="-78"/>
              </a:rPr>
              <a:t>بينت المخططات </a:t>
            </a:r>
            <a:r>
              <a:rPr lang="ar-SA" sz="2400" b="1" dirty="0">
                <a:latin typeface="Bahij TheSansArabic Plain" panose="02040503050201020203" pitchFamily="18" charset="-78"/>
                <a:cs typeface="Bahij TheSansArabic Plain" panose="02040503050201020203" pitchFamily="18" charset="-78"/>
              </a:rPr>
              <a:t>الإشعاعية ثنائية الأبعاد </a:t>
            </a:r>
            <a:r>
              <a:rPr lang="en-US" sz="2400" b="1" dirty="0" smtClean="0">
                <a:latin typeface="Bahij TheSansArabic Plain" panose="02040503050201020203" pitchFamily="18" charset="-78"/>
                <a:cs typeface="Bahij TheSansArabic Plain" panose="02040503050201020203" pitchFamily="18" charset="-78"/>
              </a:rPr>
              <a:t> (Co-polarized </a:t>
            </a:r>
            <a:r>
              <a:rPr lang="en-US" sz="2400" b="1" dirty="0">
                <a:latin typeface="Bahij TheSansArabic Plain" panose="02040503050201020203" pitchFamily="18" charset="-78"/>
                <a:cs typeface="Bahij TheSansArabic Plain" panose="02040503050201020203" pitchFamily="18" charset="-78"/>
              </a:rPr>
              <a:t>radiation </a:t>
            </a:r>
            <a:r>
              <a:rPr lang="en-US" sz="2400" b="1" dirty="0" smtClean="0">
                <a:latin typeface="Bahij TheSansArabic Plain" panose="02040503050201020203" pitchFamily="18" charset="-78"/>
                <a:cs typeface="Bahij TheSansArabic Plain" panose="02040503050201020203" pitchFamily="18" charset="-78"/>
              </a:rPr>
              <a:t>patterns) </a:t>
            </a:r>
            <a:r>
              <a:rPr lang="ar-SA" sz="2400" b="1" dirty="0">
                <a:latin typeface="Bahij TheSansArabic Plain" panose="02040503050201020203" pitchFamily="18" charset="-78"/>
                <a:cs typeface="Bahij TheSansArabic Plain" panose="02040503050201020203" pitchFamily="18" charset="-78"/>
              </a:rPr>
              <a:t>لهوائي تبديل الحزمة المقترح على المجال الترددي </a:t>
            </a:r>
            <a:r>
              <a:rPr lang="en-US" sz="2400" b="1" dirty="0" smtClean="0">
                <a:latin typeface="Bahij TheSansArabic Plain" panose="02040503050201020203" pitchFamily="18" charset="-78"/>
                <a:cs typeface="Bahij TheSansArabic Plain" panose="02040503050201020203" pitchFamily="18" charset="-78"/>
              </a:rPr>
              <a:t>(26-30) GHz، </a:t>
            </a:r>
            <a:r>
              <a:rPr lang="ar-SA" sz="2400" b="1" dirty="0" smtClean="0">
                <a:latin typeface="Bahij TheSansArabic Plain" panose="02040503050201020203" pitchFamily="18" charset="-78"/>
                <a:cs typeface="Bahij TheSansArabic Plain" panose="02040503050201020203" pitchFamily="18" charset="-78"/>
              </a:rPr>
              <a:t>أن </a:t>
            </a:r>
            <a:r>
              <a:rPr lang="ar-SA" sz="2400" b="1" dirty="0">
                <a:latin typeface="Bahij TheSansArabic Plain" panose="02040503050201020203" pitchFamily="18" charset="-78"/>
                <a:cs typeface="Bahij TheSansArabic Plain" panose="02040503050201020203" pitchFamily="18" charset="-78"/>
              </a:rPr>
              <a:t>الخصائص الإشعاعية مستقرة على كامل المجال الترددي </a:t>
            </a:r>
            <a:r>
              <a:rPr lang="ar-SA" sz="2400" b="1" dirty="0" smtClean="0">
                <a:latin typeface="Bahij TheSansArabic Plain" panose="02040503050201020203" pitchFamily="18" charset="-78"/>
                <a:cs typeface="Bahij TheSansArabic Plain" panose="02040503050201020203" pitchFamily="18" charset="-78"/>
              </a:rPr>
              <a:t>المدروس</a:t>
            </a:r>
            <a:r>
              <a:rPr lang="ar-SA" sz="2400" b="1" dirty="0">
                <a:latin typeface="Bahij TheSansArabic Plain" panose="02040503050201020203" pitchFamily="18" charset="-78"/>
                <a:cs typeface="Bahij TheSansArabic Plain" panose="02040503050201020203" pitchFamily="18" charset="-78"/>
              </a:rPr>
              <a:t> </a:t>
            </a:r>
            <a:r>
              <a:rPr lang="ar-SA" sz="2400" b="1" dirty="0" smtClean="0">
                <a:latin typeface="Bahij TheSansArabic Plain" panose="02040503050201020203" pitchFamily="18" charset="-78"/>
                <a:cs typeface="Bahij TheSansArabic Plain" panose="02040503050201020203" pitchFamily="18" charset="-78"/>
              </a:rPr>
              <a:t>مما يؤكد أن الهوائي عريض المجال الترددي.</a:t>
            </a:r>
          </a:p>
          <a:p>
            <a:pPr marL="457200" indent="-457200" algn="just" rtl="1">
              <a:buFont typeface="+mj-lt"/>
              <a:buAutoNum type="arabicParenR"/>
            </a:pPr>
            <a:r>
              <a:rPr lang="ar-SY" sz="2400" b="1" dirty="0" smtClean="0">
                <a:solidFill>
                  <a:prstClr val="black"/>
                </a:solidFill>
                <a:latin typeface="Bahij TheSansArabic Plain" panose="02040503050201020203" pitchFamily="18" charset="-78"/>
                <a:cs typeface="Bahij TheSansArabic Plain" panose="02040503050201020203" pitchFamily="18" charset="-78"/>
              </a:rPr>
              <a:t>قد حقّق</a:t>
            </a:r>
            <a:r>
              <a:rPr lang="ar-SA" sz="2400" b="1" dirty="0" smtClean="0">
                <a:solidFill>
                  <a:prstClr val="black"/>
                </a:solidFill>
                <a:latin typeface="Bahij TheSansArabic Plain" panose="02040503050201020203" pitchFamily="18" charset="-78"/>
                <a:cs typeface="Bahij TheSansArabic Plain" panose="02040503050201020203" pitchFamily="18" charset="-78"/>
              </a:rPr>
              <a:t> </a:t>
            </a:r>
            <a:r>
              <a:rPr lang="ar-SA" sz="2400" b="1" smtClean="0">
                <a:solidFill>
                  <a:prstClr val="black"/>
                </a:solidFill>
                <a:latin typeface="Bahij TheSansArabic Plain" panose="02040503050201020203" pitchFamily="18" charset="-78"/>
                <a:cs typeface="Bahij TheSansArabic Plain" panose="02040503050201020203" pitchFamily="18" charset="-78"/>
              </a:rPr>
              <a:t>هوائي تبديل </a:t>
            </a:r>
            <a:r>
              <a:rPr lang="ar-SA" sz="2400" b="1" dirty="0" smtClean="0">
                <a:solidFill>
                  <a:prstClr val="black"/>
                </a:solidFill>
                <a:latin typeface="Bahij TheSansArabic Plain" panose="02040503050201020203" pitchFamily="18" charset="-78"/>
                <a:cs typeface="Bahij TheSansArabic Plain" panose="02040503050201020203" pitchFamily="18" charset="-78"/>
              </a:rPr>
              <a:t>الحزمة المصمم</a:t>
            </a:r>
            <a:r>
              <a:rPr lang="ar-SY" sz="2400" b="1" dirty="0" smtClean="0">
                <a:solidFill>
                  <a:prstClr val="black"/>
                </a:solidFill>
                <a:latin typeface="Bahij TheSansArabic Plain" panose="02040503050201020203" pitchFamily="18" charset="-78"/>
                <a:cs typeface="Bahij TheSansArabic Plain" panose="02040503050201020203" pitchFamily="18" charset="-78"/>
              </a:rPr>
              <a:t> </a:t>
            </a:r>
            <a:r>
              <a:rPr lang="ar-SY" sz="2400" b="1" dirty="0">
                <a:solidFill>
                  <a:prstClr val="black"/>
                </a:solidFill>
                <a:latin typeface="Bahij TheSansArabic Plain" panose="02040503050201020203" pitchFamily="18" charset="-78"/>
                <a:cs typeface="Bahij TheSansArabic Plain" panose="02040503050201020203" pitchFamily="18" charset="-78"/>
              </a:rPr>
              <a:t>ربحا أعظمياً قدره</a:t>
            </a:r>
            <a:r>
              <a:rPr lang="en-US" sz="2400" b="1" dirty="0">
                <a:solidFill>
                  <a:prstClr val="black"/>
                </a:solidFill>
                <a:latin typeface="Bahij TheSansArabic Plain" panose="02040503050201020203" pitchFamily="18" charset="-78"/>
                <a:cs typeface="Bahij TheSansArabic Plain" panose="02040503050201020203" pitchFamily="18" charset="-78"/>
              </a:rPr>
              <a:t> 7.23 dB </a:t>
            </a:r>
            <a:r>
              <a:rPr lang="ar-SY" sz="2400" b="1" dirty="0">
                <a:solidFill>
                  <a:prstClr val="black"/>
                </a:solidFill>
                <a:latin typeface="Bahij TheSansArabic Plain" panose="02040503050201020203" pitchFamily="18" charset="-78"/>
                <a:cs typeface="Bahij TheSansArabic Plain" panose="02040503050201020203" pitchFamily="18" charset="-78"/>
              </a:rPr>
              <a:t>مع تغيرات لا تتجاوز </a:t>
            </a:r>
            <a:r>
              <a:rPr lang="en-US" sz="2400" b="1" dirty="0">
                <a:solidFill>
                  <a:prstClr val="black"/>
                </a:solidFill>
                <a:latin typeface="Bahij TheSansArabic Plain" panose="02040503050201020203" pitchFamily="18" charset="-78"/>
                <a:cs typeface="Bahij TheSansArabic Plain" panose="02040503050201020203" pitchFamily="18" charset="-78"/>
              </a:rPr>
              <a:t> 0.75 dB</a:t>
            </a:r>
            <a:r>
              <a:rPr lang="ar-SY" sz="2400" b="1" dirty="0">
                <a:solidFill>
                  <a:prstClr val="black"/>
                </a:solidFill>
                <a:latin typeface="Bahij TheSansArabic Plain" panose="02040503050201020203" pitchFamily="18" charset="-78"/>
                <a:cs typeface="Bahij TheSansArabic Plain" panose="02040503050201020203" pitchFamily="18" charset="-78"/>
              </a:rPr>
              <a:t>على المجال الترددي </a:t>
            </a:r>
            <a:r>
              <a:rPr lang="en-US" sz="2400" b="1" dirty="0">
                <a:solidFill>
                  <a:prstClr val="black"/>
                </a:solidFill>
                <a:latin typeface="Bahij TheSansArabic Plain" panose="02040503050201020203" pitchFamily="18" charset="-78"/>
                <a:cs typeface="Bahij TheSansArabic Plain" panose="02040503050201020203" pitchFamily="18" charset="-78"/>
              </a:rPr>
              <a:t> (26-30) GHz </a:t>
            </a:r>
            <a:r>
              <a:rPr lang="ar-SY" sz="2400" b="1" dirty="0">
                <a:solidFill>
                  <a:prstClr val="black"/>
                </a:solidFill>
                <a:latin typeface="Bahij TheSansArabic Plain" panose="02040503050201020203" pitchFamily="18" charset="-78"/>
                <a:cs typeface="Bahij TheSansArabic Plain" panose="02040503050201020203" pitchFamily="18" charset="-78"/>
              </a:rPr>
              <a:t>محقّقا مجال ترددي نسبي قدره %</a:t>
            </a:r>
            <a:r>
              <a:rPr lang="en-US" sz="2400" b="1" dirty="0" smtClean="0">
                <a:solidFill>
                  <a:prstClr val="black"/>
                </a:solidFill>
                <a:latin typeface="Bahij TheSansArabic Plain" panose="02040503050201020203" pitchFamily="18" charset="-78"/>
                <a:cs typeface="Bahij TheSansArabic Plain" panose="02040503050201020203" pitchFamily="18" charset="-78"/>
              </a:rPr>
              <a:t>14.3</a:t>
            </a:r>
            <a:r>
              <a:rPr lang="ar-SA" sz="2400" b="1" dirty="0" smtClean="0">
                <a:solidFill>
                  <a:prstClr val="black"/>
                </a:solidFill>
                <a:latin typeface="Bahij TheSansArabic Plain" panose="02040503050201020203" pitchFamily="18" charset="-78"/>
                <a:cs typeface="Bahij TheSansArabic Plain" panose="02040503050201020203" pitchFamily="18" charset="-78"/>
              </a:rPr>
              <a:t>.</a:t>
            </a:r>
            <a:endParaRPr lang="ar-SA" sz="2400" b="1" dirty="0" smtClean="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a:t>
            </a:r>
            <a:r>
              <a:rPr lang="ar-SA" sz="2800" dirty="0" smtClean="0">
                <a:latin typeface="Bahij TheSansArabic Plain" panose="02040503050201020203" pitchFamily="18" charset="-78"/>
                <a:cs typeface="Bahij TheSansArabic Plain" panose="02040503050201020203" pitchFamily="18" charset="-78"/>
              </a:rPr>
              <a:t>والكهربائي</a:t>
            </a:r>
            <a:r>
              <a:rPr lang="ar-SY" sz="2800" dirty="0" smtClean="0">
                <a:latin typeface="Bahij TheSansArabic Plain" panose="02040503050201020203" pitchFamily="18" charset="-78"/>
                <a:cs typeface="Bahij TheSansArabic Plain" panose="02040503050201020203" pitchFamily="18" charset="-78"/>
              </a:rPr>
              <a:t>ة</a:t>
            </a:r>
            <a:endParaRPr lang="ar-SY" sz="2800" dirty="0">
              <a:latin typeface="Bahij TheSansArabic Plain" panose="02040503050201020203" pitchFamily="18" charset="-78"/>
              <a:cs typeface="Bahij TheSansArabic Plain" panose="02040503050201020203" pitchFamily="18" charset="-78"/>
            </a:endParaRPr>
          </a:p>
          <a:p>
            <a:pPr algn="r"/>
            <a:r>
              <a:rPr lang="ar-SA" sz="2800" dirty="0">
                <a:latin typeface="Bahij TheSansArabic Plain" panose="02040503050201020203" pitchFamily="18" charset="-78"/>
                <a:cs typeface="Bahij TheSansArabic Plain" panose="02040503050201020203" pitchFamily="18" charset="-78"/>
              </a:rPr>
              <a:t>قسم هند</a:t>
            </a:r>
            <a:r>
              <a:rPr lang="ar-SY" sz="2800" dirty="0">
                <a:latin typeface="Bahij TheSansArabic Plain" panose="02040503050201020203" pitchFamily="18" charset="-78"/>
                <a:cs typeface="Bahij TheSansArabic Plain" panose="02040503050201020203" pitchFamily="18" charset="-78"/>
              </a:rPr>
              <a:t>س</a:t>
            </a:r>
            <a:r>
              <a:rPr lang="ar-SA" sz="2800" dirty="0">
                <a:latin typeface="Bahij TheSansArabic Plain" panose="02040503050201020203" pitchFamily="18" charset="-78"/>
                <a:cs typeface="Bahij TheSansArabic Plain" panose="02040503050201020203" pitchFamily="18" charset="-78"/>
              </a:rPr>
              <a:t>ة</a:t>
            </a:r>
            <a:r>
              <a:rPr lang="ar-SY" sz="2800" dirty="0">
                <a:latin typeface="Bahij TheSansArabic Plain" panose="02040503050201020203" pitchFamily="18" charset="-78"/>
                <a:cs typeface="Bahij TheSansArabic Plain" panose="02040503050201020203" pitchFamily="18" charset="-78"/>
              </a:rPr>
              <a:t> الالكترونيات والاتصالات</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27" name="Parallelogram 26"/>
          <p:cNvSpPr/>
          <p:nvPr/>
        </p:nvSpPr>
        <p:spPr>
          <a:xfrm>
            <a:off x="14571394" y="13613996"/>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28" name="TextBox 27"/>
          <p:cNvSpPr txBox="1"/>
          <p:nvPr/>
        </p:nvSpPr>
        <p:spPr>
          <a:xfrm>
            <a:off x="16029167" y="13792248"/>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a:t>
            </a:r>
            <a:r>
              <a:rPr lang="ar-SY" sz="3600" b="1" dirty="0" smtClean="0">
                <a:solidFill>
                  <a:schemeClr val="bg1"/>
                </a:solidFill>
                <a:latin typeface="Bahij TheSansArabic Plain" panose="02040503050201020203" pitchFamily="18" charset="-78"/>
                <a:cs typeface="Bahij TheSansArabic Plain" panose="02040503050201020203" pitchFamily="18" charset="-78"/>
              </a:rPr>
              <a:t>العملي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29" name="Rectangle 28"/>
          <p:cNvSpPr/>
          <p:nvPr/>
        </p:nvSpPr>
        <p:spPr>
          <a:xfrm>
            <a:off x="394734" y="14506760"/>
            <a:ext cx="20942016" cy="2895387"/>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4000" dirty="0" smtClean="0">
                <a:solidFill>
                  <a:srgbClr val="000000"/>
                </a:solidFill>
                <a:latin typeface="Bahij TheSansArabic Plain" panose="02040503050201020203" pitchFamily="18" charset="-78"/>
                <a:cs typeface="Bahij TheSansArabic Plain" panose="02040503050201020203" pitchFamily="18" charset="-78"/>
              </a:rPr>
              <a:t>`</a:t>
            </a:r>
            <a:endParaRPr lang="ar-SA" sz="40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3" name="TextBox 2"/>
          <p:cNvSpPr txBox="1"/>
          <p:nvPr/>
        </p:nvSpPr>
        <p:spPr>
          <a:xfrm>
            <a:off x="151443" y="14584490"/>
            <a:ext cx="20738210" cy="3059427"/>
          </a:xfrm>
          <a:prstGeom prst="rect">
            <a:avLst/>
          </a:prstGeom>
          <a:noFill/>
        </p:spPr>
        <p:txBody>
          <a:bodyPr wrap="square" rtlCol="0">
            <a:spAutoFit/>
          </a:bodyPr>
          <a:lstStyle/>
          <a:p>
            <a:pPr marL="457200" indent="-457200" algn="just" rtl="1">
              <a:buFont typeface="+mj-lt"/>
              <a:buAutoNum type="arabicParenR"/>
            </a:pPr>
            <a:r>
              <a:rPr lang="ar-SY" sz="2400" b="1" dirty="0" smtClean="0">
                <a:latin typeface="Bahij TheSansArabic Plain" panose="02040503050201020203" pitchFamily="18" charset="-78"/>
                <a:cs typeface="Bahij TheSansArabic Plain" panose="02040503050201020203" pitchFamily="18" charset="-78"/>
              </a:rPr>
              <a:t>دراسة </a:t>
            </a:r>
            <a:r>
              <a:rPr lang="ar-SY" sz="2400" b="1" dirty="0">
                <a:latin typeface="Bahij TheSansArabic Plain" panose="02040503050201020203" pitchFamily="18" charset="-78"/>
                <a:cs typeface="Bahij TheSansArabic Plain" panose="02040503050201020203" pitchFamily="18" charset="-78"/>
              </a:rPr>
              <a:t>وتحليل </a:t>
            </a:r>
            <a:r>
              <a:rPr lang="ar-SY" sz="2400" b="1" dirty="0" smtClean="0">
                <a:latin typeface="Bahij TheSansArabic Plain" panose="02040503050201020203" pitchFamily="18" charset="-78"/>
                <a:cs typeface="Bahij TheSansArabic Plain" panose="02040503050201020203" pitchFamily="18" charset="-78"/>
              </a:rPr>
              <a:t>وتصميم</a:t>
            </a:r>
            <a:r>
              <a:rPr lang="ar-SA" sz="2400" b="1" dirty="0">
                <a:latin typeface="Bahij TheSansArabic Plain" panose="02040503050201020203" pitchFamily="18" charset="-78"/>
                <a:cs typeface="Bahij TheSansArabic Plain" panose="02040503050201020203" pitchFamily="18" charset="-78"/>
              </a:rPr>
              <a:t> الهوائي الشرائحي </a:t>
            </a:r>
            <a:r>
              <a:rPr lang="en-US" sz="2400" b="1" dirty="0" smtClean="0">
                <a:latin typeface="Bahij TheSansArabic Plain" panose="02040503050201020203" pitchFamily="18" charset="-78"/>
                <a:cs typeface="Bahij TheSansArabic Plain" panose="02040503050201020203" pitchFamily="18" charset="-78"/>
              </a:rPr>
              <a:t>(Inset-fed </a:t>
            </a:r>
            <a:r>
              <a:rPr lang="en-US" sz="2400" b="1" dirty="0">
                <a:latin typeface="Bahij TheSansArabic Plain" panose="02040503050201020203" pitchFamily="18" charset="-78"/>
                <a:cs typeface="Bahij TheSansArabic Plain" panose="02040503050201020203" pitchFamily="18" charset="-78"/>
              </a:rPr>
              <a:t>microstrip </a:t>
            </a:r>
            <a:r>
              <a:rPr lang="en-US" sz="2400" b="1" dirty="0" smtClean="0">
                <a:latin typeface="Bahij TheSansArabic Plain" panose="02040503050201020203" pitchFamily="18" charset="-78"/>
                <a:cs typeface="Bahij TheSansArabic Plain" panose="02040503050201020203" pitchFamily="18" charset="-78"/>
              </a:rPr>
              <a:t>antenna)</a:t>
            </a:r>
            <a:r>
              <a:rPr lang="ar-SY" sz="2400" b="1" dirty="0" smtClean="0">
                <a:latin typeface="Bahij TheSansArabic Plain" panose="02040503050201020203" pitchFamily="18" charset="-78"/>
                <a:cs typeface="Bahij TheSansArabic Plain" panose="02040503050201020203" pitchFamily="18" charset="-78"/>
              </a:rPr>
              <a:t>.</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A" sz="2400" b="1" dirty="0" smtClean="0">
                <a:latin typeface="Bahij TheSansArabic Plain" panose="02040503050201020203" pitchFamily="18" charset="-78"/>
                <a:cs typeface="Bahij TheSansArabic Plain" panose="02040503050201020203" pitchFamily="18" charset="-78"/>
              </a:rPr>
              <a:t>دراسة </a:t>
            </a:r>
            <a:r>
              <a:rPr lang="ar-SA" sz="2400" b="1" dirty="0">
                <a:latin typeface="Bahij TheSansArabic Plain" panose="02040503050201020203" pitchFamily="18" charset="-78"/>
                <a:cs typeface="Bahij TheSansArabic Plain" panose="02040503050201020203" pitchFamily="18" charset="-78"/>
              </a:rPr>
              <a:t>وتحليل وتصميم هوائي </a:t>
            </a:r>
            <a:r>
              <a:rPr lang="en-US" sz="2400" b="1" dirty="0" smtClean="0">
                <a:latin typeface="Bahij TheSansArabic Plain" panose="02040503050201020203" pitchFamily="18" charset="-78"/>
                <a:cs typeface="Bahij TheSansArabic Plain" panose="02040503050201020203" pitchFamily="18" charset="-78"/>
              </a:rPr>
              <a:t>Center-fed </a:t>
            </a:r>
            <a:r>
              <a:rPr lang="en-US" sz="2400" b="1" dirty="0">
                <a:latin typeface="Bahij TheSansArabic Plain" panose="02040503050201020203" pitchFamily="18" charset="-78"/>
                <a:cs typeface="Bahij TheSansArabic Plain" panose="02040503050201020203" pitchFamily="18" charset="-78"/>
              </a:rPr>
              <a:t>half-wavelength </a:t>
            </a:r>
            <a:r>
              <a:rPr lang="en-US" sz="2400" b="1" dirty="0" smtClean="0">
                <a:latin typeface="Bahij TheSansArabic Plain" panose="02040503050201020203" pitchFamily="18" charset="-78"/>
                <a:cs typeface="Bahij TheSansArabic Plain" panose="02040503050201020203" pitchFamily="18" charset="-78"/>
              </a:rPr>
              <a:t>dipole)</a:t>
            </a:r>
            <a:r>
              <a:rPr lang="ar-SA" sz="2400" b="1" dirty="0" smtClean="0">
                <a:latin typeface="Bahij TheSansArabic Plain" panose="02040503050201020203" pitchFamily="18" charset="-78"/>
                <a:cs typeface="Bahij TheSansArabic Plain" panose="02040503050201020203" pitchFamily="18" charset="-78"/>
              </a:rPr>
              <a:t>).</a:t>
            </a:r>
            <a:r>
              <a:rPr lang="en-US" sz="2400" b="1" dirty="0" smtClean="0">
                <a:latin typeface="Bahij TheSansArabic Plain" panose="02040503050201020203" pitchFamily="18" charset="-78"/>
                <a:cs typeface="Bahij TheSansArabic Plain" panose="02040503050201020203" pitchFamily="18" charset="-78"/>
              </a:rPr>
              <a:t> </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A" sz="2400" b="1" dirty="0" smtClean="0">
                <a:latin typeface="Bahij TheSansArabic Plain" panose="02040503050201020203" pitchFamily="18" charset="-78"/>
                <a:cs typeface="Bahij TheSansArabic Plain" panose="02040503050201020203" pitchFamily="18" charset="-78"/>
              </a:rPr>
              <a:t>وضع</a:t>
            </a:r>
            <a:r>
              <a:rPr lang="ar-SY" sz="2400" b="1" dirty="0" smtClean="0">
                <a:latin typeface="Bahij TheSansArabic Plain" panose="02040503050201020203" pitchFamily="18" charset="-78"/>
                <a:cs typeface="Bahij TheSansArabic Plain" panose="02040503050201020203" pitchFamily="18" charset="-78"/>
              </a:rPr>
              <a:t> </a:t>
            </a:r>
            <a:r>
              <a:rPr lang="ar-SY" sz="2400" b="1" dirty="0">
                <a:latin typeface="Bahij TheSansArabic Plain" panose="02040503050201020203" pitchFamily="18" charset="-78"/>
                <a:cs typeface="Bahij TheSansArabic Plain" panose="02040503050201020203" pitchFamily="18" charset="-78"/>
              </a:rPr>
              <a:t>نموذج خلية أساسية نشطة تبدي خصائص ترشيحية محدّدة (ممرّرة أو عاكسة) تبعاً لحالة الثنائيات القاطعة </a:t>
            </a:r>
            <a:r>
              <a:rPr lang="ar-SY" sz="2400" b="1" dirty="0" smtClean="0">
                <a:latin typeface="Bahij TheSansArabic Plain" panose="02040503050201020203" pitchFamily="18" charset="-78"/>
                <a:cs typeface="Bahij TheSansArabic Plain" panose="02040503050201020203" pitchFamily="18" charset="-78"/>
              </a:rPr>
              <a:t>المضافة (</a:t>
            </a:r>
            <a:r>
              <a:rPr lang="en-US" sz="2400" b="1" dirty="0" smtClean="0">
                <a:latin typeface="Bahij TheSansArabic Plain" panose="02040503050201020203" pitchFamily="18" charset="-78"/>
                <a:cs typeface="Bahij TheSansArabic Plain" panose="02040503050201020203" pitchFamily="18" charset="-78"/>
              </a:rPr>
              <a:t>ON</a:t>
            </a:r>
            <a:r>
              <a:rPr lang="ar-SA" sz="2400" b="1" dirty="0" smtClean="0">
                <a:latin typeface="Bahij TheSansArabic Plain" panose="02040503050201020203" pitchFamily="18" charset="-78"/>
                <a:cs typeface="Bahij TheSansArabic Plain" panose="02040503050201020203" pitchFamily="18" charset="-78"/>
              </a:rPr>
              <a:t> </a:t>
            </a:r>
            <a:r>
              <a:rPr lang="en-US" sz="2400" b="1" dirty="0" smtClean="0">
                <a:latin typeface="Bahij TheSansArabic Plain" panose="02040503050201020203" pitchFamily="18" charset="-78"/>
                <a:cs typeface="Bahij TheSansArabic Plain" panose="02040503050201020203" pitchFamily="18" charset="-78"/>
              </a:rPr>
              <a:t> </a:t>
            </a:r>
            <a:r>
              <a:rPr lang="ar-SY" sz="2400" b="1" dirty="0" smtClean="0">
                <a:latin typeface="Bahij TheSansArabic Plain" panose="02040503050201020203" pitchFamily="18" charset="-78"/>
                <a:cs typeface="Bahij TheSansArabic Plain" panose="02040503050201020203" pitchFamily="18" charset="-78"/>
              </a:rPr>
              <a:t>أو</a:t>
            </a:r>
            <a:r>
              <a:rPr lang="ar-SA" sz="2400" b="1" dirty="0" smtClean="0">
                <a:latin typeface="Bahij TheSansArabic Plain" panose="02040503050201020203" pitchFamily="18" charset="-78"/>
                <a:cs typeface="Bahij TheSansArabic Plain" panose="02040503050201020203" pitchFamily="18" charset="-78"/>
              </a:rPr>
              <a:t> </a:t>
            </a:r>
            <a:r>
              <a:rPr lang="en-US" sz="2400" b="1" dirty="0" smtClean="0">
                <a:latin typeface="Bahij TheSansArabic Plain" panose="02040503050201020203" pitchFamily="18" charset="-78"/>
                <a:cs typeface="Bahij TheSansArabic Plain" panose="02040503050201020203" pitchFamily="18" charset="-78"/>
              </a:rPr>
              <a:t>OFF</a:t>
            </a:r>
            <a:r>
              <a:rPr lang="ar-SA" sz="2400" b="1" dirty="0" smtClean="0">
                <a:latin typeface="Bahij TheSansArabic Plain" panose="02040503050201020203" pitchFamily="18" charset="-78"/>
                <a:cs typeface="Bahij TheSansArabic Plain" panose="02040503050201020203" pitchFamily="18" charset="-78"/>
              </a:rPr>
              <a:t>)</a:t>
            </a:r>
            <a:r>
              <a:rPr lang="ar-SY" sz="2400" b="1" dirty="0" smtClean="0">
                <a:latin typeface="Bahij TheSansArabic Plain" panose="02040503050201020203" pitchFamily="18" charset="-78"/>
                <a:cs typeface="Bahij TheSansArabic Plain" panose="02040503050201020203" pitchFamily="18" charset="-78"/>
              </a:rPr>
              <a:t>.</a:t>
            </a:r>
            <a:endParaRPr lang="ar-SY" sz="2400" b="1" dirty="0">
              <a:latin typeface="Bahij TheSansArabic Plain" panose="02040503050201020203" pitchFamily="18" charset="-78"/>
              <a:cs typeface="Bahij TheSansArabic Plain" panose="02040503050201020203" pitchFamily="18" charset="-78"/>
            </a:endParaRPr>
          </a:p>
          <a:p>
            <a:pPr marL="457200" indent="-457200" algn="just" rtl="1">
              <a:buFont typeface="+mj-lt"/>
              <a:buAutoNum type="arabicParenR"/>
            </a:pPr>
            <a:r>
              <a:rPr lang="ar-SY" sz="2400" b="1" dirty="0" smtClean="0">
                <a:latin typeface="Bahij TheSansArabic Plain" panose="02040503050201020203" pitchFamily="18" charset="-78"/>
                <a:cs typeface="Bahij TheSansArabic Plain" panose="02040503050201020203" pitchFamily="18" charset="-78"/>
              </a:rPr>
              <a:t>دراسة </a:t>
            </a:r>
            <a:r>
              <a:rPr lang="ar-SY" sz="2400" b="1" dirty="0">
                <a:latin typeface="Bahij TheSansArabic Plain" panose="02040503050201020203" pitchFamily="18" charset="-78"/>
                <a:cs typeface="Bahij TheSansArabic Plain" panose="02040503050201020203" pitchFamily="18" charset="-78"/>
              </a:rPr>
              <a:t>واختبار أداء نموذج الخلية الأساسية النشطة المقترحة. </a:t>
            </a:r>
          </a:p>
          <a:p>
            <a:pPr marL="457200" indent="-457200" algn="just" rtl="1">
              <a:buFont typeface="+mj-lt"/>
              <a:buAutoNum type="arabicParenR"/>
            </a:pPr>
            <a:r>
              <a:rPr lang="ar-SY" sz="2400" b="1" dirty="0" smtClean="0">
                <a:latin typeface="Bahij TheSansArabic Plain" panose="02040503050201020203" pitchFamily="18" charset="-78"/>
                <a:cs typeface="Bahij TheSansArabic Plain" panose="02040503050201020203" pitchFamily="18" charset="-78"/>
              </a:rPr>
              <a:t>تصميم </a:t>
            </a:r>
            <a:r>
              <a:rPr lang="ar-SY" sz="2400" b="1" dirty="0">
                <a:latin typeface="Bahij TheSansArabic Plain" panose="02040503050201020203" pitchFamily="18" charset="-78"/>
                <a:cs typeface="Bahij TheSansArabic Plain" panose="02040503050201020203" pitchFamily="18" charset="-78"/>
              </a:rPr>
              <a:t>هوائي تبديل حزمة عريض المجال الترددي يعتمد على التغذية المكانية ويعمل ضمن المجال الترددي </a:t>
            </a:r>
            <a:r>
              <a:rPr lang="en-US" sz="2400" b="1" dirty="0" smtClean="0">
                <a:latin typeface="Bahij TheSansArabic Plain" panose="02040503050201020203" pitchFamily="18" charset="-78"/>
                <a:cs typeface="Bahij TheSansArabic Plain" panose="02040503050201020203" pitchFamily="18" charset="-78"/>
              </a:rPr>
              <a:t>GHz</a:t>
            </a:r>
            <a:r>
              <a:rPr lang="ar-SA" sz="2400" b="1" dirty="0" smtClean="0">
                <a:latin typeface="Bahij TheSansArabic Plain" panose="02040503050201020203" pitchFamily="18" charset="-78"/>
                <a:cs typeface="Bahij TheSansArabic Plain" panose="02040503050201020203" pitchFamily="18" charset="-78"/>
              </a:rPr>
              <a:t> </a:t>
            </a:r>
            <a:r>
              <a:rPr lang="en-US" sz="2400" b="1" dirty="0" smtClean="0">
                <a:latin typeface="Bahij TheSansArabic Plain" panose="02040503050201020203" pitchFamily="18" charset="-78"/>
                <a:cs typeface="Bahij TheSansArabic Plain" panose="02040503050201020203" pitchFamily="18" charset="-78"/>
              </a:rPr>
              <a:t> </a:t>
            </a:r>
            <a:r>
              <a:rPr lang="ar-SA" sz="2400" b="1" dirty="0" smtClean="0">
                <a:latin typeface="Bahij TheSansArabic Plain" panose="02040503050201020203" pitchFamily="18" charset="-78"/>
                <a:cs typeface="Bahij TheSansArabic Plain" panose="02040503050201020203" pitchFamily="18" charset="-78"/>
              </a:rPr>
              <a:t>(</a:t>
            </a:r>
            <a:r>
              <a:rPr lang="en-US" sz="2400" b="1" dirty="0" smtClean="0">
                <a:latin typeface="Bahij TheSansArabic Plain" panose="02040503050201020203" pitchFamily="18" charset="-78"/>
                <a:cs typeface="Bahij TheSansArabic Plain" panose="02040503050201020203" pitchFamily="18" charset="-78"/>
              </a:rPr>
              <a:t>(26-30</a:t>
            </a:r>
            <a:r>
              <a:rPr lang="ar-SY" sz="2400" b="1" dirty="0" smtClean="0">
                <a:latin typeface="Bahij TheSansArabic Plain" panose="02040503050201020203" pitchFamily="18" charset="-78"/>
                <a:cs typeface="Bahij TheSansArabic Plain" panose="02040503050201020203" pitchFamily="18" charset="-78"/>
              </a:rPr>
              <a:t>.</a:t>
            </a:r>
          </a:p>
          <a:p>
            <a:pPr marL="457200" indent="-457200" algn="just" rtl="1">
              <a:buFont typeface="+mj-lt"/>
              <a:buAutoNum type="arabicParenR"/>
            </a:pPr>
            <a:r>
              <a:rPr lang="ar-SY" sz="2400" b="1" dirty="0" smtClean="0">
                <a:latin typeface="Bahij TheSansArabic Plain" panose="02040503050201020203" pitchFamily="18" charset="-78"/>
                <a:cs typeface="Bahij TheSansArabic Plain" panose="02040503050201020203" pitchFamily="18" charset="-78"/>
              </a:rPr>
              <a:t> </a:t>
            </a:r>
            <a:r>
              <a:rPr lang="ar-SA" sz="2400" b="1" dirty="0" smtClean="0">
                <a:latin typeface="Bahij TheSansArabic Plain" panose="02040503050201020203" pitchFamily="18" charset="-78"/>
                <a:cs typeface="Bahij TheSansArabic Plain" panose="02040503050201020203" pitchFamily="18" charset="-78"/>
              </a:rPr>
              <a:t>تحليل النتائج. </a:t>
            </a:r>
            <a:endParaRPr lang="ar-SY" sz="2400" b="1" dirty="0" smtClean="0">
              <a:latin typeface="Bahij TheSansArabic Plain" panose="02040503050201020203" pitchFamily="18" charset="-78"/>
              <a:cs typeface="Bahij TheSansArabic Plain" panose="02040503050201020203" pitchFamily="18" charset="-78"/>
            </a:endParaRPr>
          </a:p>
          <a:p>
            <a:pPr algn="r" rtl="1"/>
            <a:endParaRPr lang="en-US" dirty="0"/>
          </a:p>
        </p:txBody>
      </p:sp>
      <p:sp>
        <p:nvSpPr>
          <p:cNvPr id="6" name="Rectangle 2"/>
          <p:cNvSpPr>
            <a:spLocks noChangeArrowheads="1"/>
          </p:cNvSpPr>
          <p:nvPr/>
        </p:nvSpPr>
        <p:spPr bwMode="auto">
          <a:xfrm>
            <a:off x="460851" y="24226163"/>
            <a:ext cx="2074589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r>
              <a:rPr lang="en-US" sz="1800" dirty="0"/>
              <a:t>[</a:t>
            </a:r>
            <a:r>
              <a:rPr lang="en-US" sz="1800" dirty="0" smtClean="0"/>
              <a:t>1]Munk</a:t>
            </a:r>
            <a:r>
              <a:rPr lang="en-US" sz="1800" dirty="0"/>
              <a:t>, Ben A. Finite antenna arrays and FSS. John Wiley &amp; Sons, 2003.</a:t>
            </a:r>
          </a:p>
          <a:p>
            <a:r>
              <a:rPr lang="en-US" sz="1800" dirty="0"/>
              <a:t>[</a:t>
            </a:r>
            <a:r>
              <a:rPr lang="en-US" sz="1800" dirty="0" smtClean="0"/>
              <a:t>2]</a:t>
            </a:r>
            <a:r>
              <a:rPr lang="en-US" sz="1800" dirty="0" err="1" smtClean="0"/>
              <a:t>Luo</a:t>
            </a:r>
            <a:r>
              <a:rPr lang="en-US" sz="1800" dirty="0"/>
              <a:t>, Qi, et al. Low-cost smart antennas. John Wiley &amp; Sons, 2019.</a:t>
            </a:r>
          </a:p>
          <a:p>
            <a:r>
              <a:rPr lang="en-US" sz="1800" dirty="0"/>
              <a:t>[</a:t>
            </a:r>
            <a:r>
              <a:rPr lang="en-US" sz="1800" dirty="0" smtClean="0"/>
              <a:t>3]Munk</a:t>
            </a:r>
            <a:r>
              <a:rPr lang="en-US" sz="1800" dirty="0"/>
              <a:t>, Ben A. Frequency selective surfaces: theory and design. John Wiley &amp; Sons, 2005.</a:t>
            </a:r>
          </a:p>
          <a:p>
            <a:r>
              <a:rPr lang="en-US" sz="1800" dirty="0"/>
              <a:t>[</a:t>
            </a:r>
            <a:r>
              <a:rPr lang="en-US" sz="1800" dirty="0" smtClean="0"/>
              <a:t>4]</a:t>
            </a:r>
            <a:r>
              <a:rPr lang="en-US" sz="1800" dirty="0" err="1" smtClean="0"/>
              <a:t>Hui</a:t>
            </a:r>
            <a:r>
              <a:rPr lang="en-US" sz="1800" dirty="0"/>
              <a:t>, Suk Yu, and Kai </a:t>
            </a:r>
            <a:r>
              <a:rPr lang="en-US" sz="1800" dirty="0" err="1"/>
              <a:t>Hau</a:t>
            </a:r>
            <a:r>
              <a:rPr lang="en-US" sz="1800" dirty="0"/>
              <a:t> Yeung. "Challenges in the migration to 4G mobile systems." IEEE Communications magazine 41.12 (2003): 54-59.</a:t>
            </a:r>
          </a:p>
          <a:p>
            <a:r>
              <a:rPr lang="en-US" sz="1800" dirty="0"/>
              <a:t>[</a:t>
            </a:r>
            <a:r>
              <a:rPr lang="en-US" sz="1800" dirty="0" smtClean="0"/>
              <a:t>5]Omar</a:t>
            </a:r>
            <a:r>
              <a:rPr lang="en-US" sz="1800" dirty="0"/>
              <a:t>, Ahmed </a:t>
            </a:r>
            <a:r>
              <a:rPr lang="en-US" sz="1800" dirty="0" err="1"/>
              <a:t>Abdelmottaleb</a:t>
            </a:r>
            <a:r>
              <a:rPr lang="en-US" sz="1800" dirty="0"/>
              <a:t>, and </a:t>
            </a:r>
            <a:r>
              <a:rPr lang="en-US" sz="1800" dirty="0" err="1"/>
              <a:t>Zhongxiang</a:t>
            </a:r>
            <a:r>
              <a:rPr lang="en-US" sz="1800" dirty="0"/>
              <a:t> </a:t>
            </a:r>
            <a:r>
              <a:rPr lang="en-US" sz="1800" dirty="0" err="1"/>
              <a:t>Shen</a:t>
            </a:r>
            <a:r>
              <a:rPr lang="en-US" sz="1800" dirty="0"/>
              <a:t>. "Thin 3-D </a:t>
            </a:r>
            <a:r>
              <a:rPr lang="en-US" sz="1800" dirty="0" err="1"/>
              <a:t>bandpass</a:t>
            </a:r>
            <a:r>
              <a:rPr lang="en-US" sz="1800" dirty="0"/>
              <a:t> frequency-selective structure based on folded substrate for conformal </a:t>
            </a:r>
            <a:r>
              <a:rPr lang="en-US" sz="1800" dirty="0" err="1"/>
              <a:t>radome</a:t>
            </a:r>
            <a:r>
              <a:rPr lang="en-US" sz="1800" dirty="0"/>
              <a:t> applications." IEEE Transactions on Antennas and Propagation 67.1 (2018): 282-290.</a:t>
            </a:r>
          </a:p>
          <a:p>
            <a:r>
              <a:rPr lang="en-US" sz="1800" dirty="0"/>
              <a:t>[</a:t>
            </a:r>
            <a:r>
              <a:rPr lang="en-US" sz="1800" dirty="0" smtClean="0"/>
              <a:t>6]Khan</a:t>
            </a:r>
            <a:r>
              <a:rPr lang="en-US" sz="1800" dirty="0"/>
              <a:t>, </a:t>
            </a:r>
            <a:r>
              <a:rPr lang="en-US" sz="1800" dirty="0" err="1"/>
              <a:t>Mohd</a:t>
            </a:r>
            <a:r>
              <a:rPr lang="en-US" sz="1800" dirty="0"/>
              <a:t> Salman, and </a:t>
            </a:r>
            <a:r>
              <a:rPr lang="en-US" sz="1800" dirty="0" err="1"/>
              <a:t>Somak</a:t>
            </a:r>
            <a:r>
              <a:rPr lang="en-US" sz="1800" dirty="0"/>
              <a:t> Bhattacharyya. "Design of a FSS </a:t>
            </a:r>
            <a:r>
              <a:rPr lang="en-US" sz="1800" dirty="0" err="1"/>
              <a:t>Bandpass</a:t>
            </a:r>
            <a:r>
              <a:rPr lang="en-US" sz="1800" dirty="0"/>
              <a:t> Filter for C-Band Application with Equivalent Circuit Model." TENCON 2019-2019 IEEE Region 10 Conference (TENCON). IEEE, 2019.</a:t>
            </a:r>
          </a:p>
          <a:p>
            <a:r>
              <a:rPr lang="en-US" sz="1800" dirty="0"/>
              <a:t>[</a:t>
            </a:r>
            <a:r>
              <a:rPr lang="en-US" sz="1800" dirty="0" smtClean="0"/>
              <a:t>7]</a:t>
            </a:r>
            <a:r>
              <a:rPr lang="en-US" sz="1800" dirty="0" err="1" smtClean="0"/>
              <a:t>Nourinia</a:t>
            </a:r>
            <a:r>
              <a:rPr lang="en-US" sz="1800" dirty="0"/>
              <a:t>, </a:t>
            </a:r>
            <a:r>
              <a:rPr lang="en-US" sz="1800" dirty="0" err="1"/>
              <a:t>Javad</a:t>
            </a:r>
            <a:r>
              <a:rPr lang="en-US" sz="1800" dirty="0"/>
              <a:t>, et al. "RCS Reduction of </a:t>
            </a:r>
            <a:r>
              <a:rPr lang="en-US" sz="1800" dirty="0" err="1"/>
              <a:t>Reflectarray</a:t>
            </a:r>
            <a:r>
              <a:rPr lang="en-US" sz="1800" dirty="0"/>
              <a:t> Antenna Backed with Sub-Wavelength Frequency Selective Surface." 2019 27th Iranian Conference on Electrical Engineering (ICEE). IEEE, 2019</a:t>
            </a:r>
            <a:r>
              <a:rPr lang="en-US" sz="1800" dirty="0" smtClean="0"/>
              <a:t>.</a:t>
            </a:r>
          </a:p>
          <a:p>
            <a:r>
              <a:rPr lang="en-US" sz="1800" dirty="0"/>
              <a:t>[</a:t>
            </a:r>
            <a:r>
              <a:rPr lang="en-US" sz="1800" dirty="0" smtClean="0"/>
              <a:t>8]</a:t>
            </a:r>
            <a:r>
              <a:rPr lang="en-US" sz="1800" dirty="0" err="1" smtClean="0"/>
              <a:t>Azemi</a:t>
            </a:r>
            <a:r>
              <a:rPr lang="en-US" sz="1800" dirty="0"/>
              <a:t>, </a:t>
            </a:r>
            <a:r>
              <a:rPr lang="en-US" sz="1800" dirty="0" err="1"/>
              <a:t>Saidatul</a:t>
            </a:r>
            <a:r>
              <a:rPr lang="en-US" sz="1800" dirty="0"/>
              <a:t> </a:t>
            </a:r>
            <a:r>
              <a:rPr lang="en-US" sz="1800" dirty="0" err="1"/>
              <a:t>Norlyana</a:t>
            </a:r>
            <a:r>
              <a:rPr lang="en-US" sz="1800" dirty="0"/>
              <a:t>, et al. "Frequency selective surface for structural health monitoring." IOP Conference Series: Materials Science and Engineering. Vol. 318. No. 1. IOP Publishing, 2018.</a:t>
            </a:r>
          </a:p>
          <a:p>
            <a:r>
              <a:rPr lang="en-US" sz="1800" dirty="0"/>
              <a:t>[</a:t>
            </a:r>
            <a:r>
              <a:rPr lang="en-US" sz="1800" dirty="0" smtClean="0"/>
              <a:t>9]Yang</a:t>
            </a:r>
            <a:r>
              <a:rPr lang="en-US" sz="1800" dirty="0"/>
              <a:t>, </a:t>
            </a:r>
            <a:r>
              <a:rPr lang="en-US" sz="1800" dirty="0" err="1"/>
              <a:t>Chenchen</a:t>
            </a:r>
            <a:r>
              <a:rPr lang="en-US" sz="1800" dirty="0"/>
              <a:t>, et al. "A Dual-Polarized switchable active frequency selective surface for LTE-D Band." Progress In Electromagnetics Research M 48 (2016): 77-85.</a:t>
            </a:r>
          </a:p>
          <a:p>
            <a:r>
              <a:rPr lang="en-US" sz="1800" dirty="0"/>
              <a:t>[</a:t>
            </a:r>
            <a:r>
              <a:rPr lang="en-US" sz="1800" dirty="0" smtClean="0"/>
              <a:t>10]</a:t>
            </a:r>
            <a:r>
              <a:rPr lang="en-US" sz="1800" dirty="0" err="1" smtClean="0"/>
              <a:t>Xu</a:t>
            </a:r>
            <a:r>
              <a:rPr lang="en-US" sz="1800" dirty="0"/>
              <a:t>, Xiao‐Ming. "A compact angularly‐stable frequency selective surface for GSM 900/1800‐MHz shielding using cascaded 2.5‐dimension structure." International Journal of RF and Microwave Computer‐Aided Engineering 29.6 (2019): e21682.</a:t>
            </a:r>
          </a:p>
          <a:p>
            <a:r>
              <a:rPr lang="en-US" sz="1800" dirty="0"/>
              <a:t>[</a:t>
            </a:r>
            <a:r>
              <a:rPr lang="en-US" sz="1800" dirty="0" smtClean="0"/>
              <a:t>11]</a:t>
            </a:r>
            <a:r>
              <a:rPr lang="en-US" sz="1800" dirty="0" err="1" smtClean="0"/>
              <a:t>Hanzo</a:t>
            </a:r>
            <a:r>
              <a:rPr lang="en-US" sz="1800" dirty="0"/>
              <a:t>, </a:t>
            </a:r>
            <a:r>
              <a:rPr lang="en-US" sz="1800" dirty="0" err="1"/>
              <a:t>Lajos</a:t>
            </a:r>
            <a:r>
              <a:rPr lang="en-US" sz="1800" dirty="0"/>
              <a:t>, et al. Near-capacity multi-functional MIMO systems: sphere-packing, iterative detection and cooperation. Vol. 4. John Wiley &amp; Sons, 2009.</a:t>
            </a:r>
          </a:p>
          <a:p>
            <a:r>
              <a:rPr lang="en-US" sz="1800" dirty="0"/>
              <a:t>[</a:t>
            </a:r>
            <a:r>
              <a:rPr lang="en-US" sz="1800" dirty="0" smtClean="0"/>
              <a:t>12]</a:t>
            </a:r>
            <a:r>
              <a:rPr lang="en-US" sz="1800" dirty="0" err="1" smtClean="0"/>
              <a:t>Bölcskei</a:t>
            </a:r>
            <a:r>
              <a:rPr lang="en-US" sz="1800" dirty="0"/>
              <a:t>, Helmut, et al., eds. Space-time wireless systems: from array processing to MIMO communications. Cambridge University Press, 2006.</a:t>
            </a:r>
          </a:p>
          <a:p>
            <a:r>
              <a:rPr lang="en-US" sz="1800" dirty="0"/>
              <a:t>[</a:t>
            </a:r>
            <a:r>
              <a:rPr lang="en-US" sz="1800" dirty="0" smtClean="0"/>
              <a:t>13]</a:t>
            </a:r>
            <a:r>
              <a:rPr lang="en-US" sz="1800" dirty="0" err="1" smtClean="0"/>
              <a:t>Osseiran</a:t>
            </a:r>
            <a:r>
              <a:rPr lang="en-US" sz="1800" dirty="0"/>
              <a:t>, </a:t>
            </a:r>
            <a:r>
              <a:rPr lang="en-US" sz="1800" dirty="0" err="1"/>
              <a:t>Afif</a:t>
            </a:r>
            <a:r>
              <a:rPr lang="en-US" sz="1800" dirty="0"/>
              <a:t>, Jose F. Monserrat, and Werner Mohr, eds. Mobile and wireless communications for IMT-advanced and beyond. John Wiley &amp; Sons, 2011.</a:t>
            </a:r>
          </a:p>
          <a:p>
            <a:r>
              <a:rPr lang="en-US" sz="1800" dirty="0"/>
              <a:t>[14</a:t>
            </a:r>
            <a:r>
              <a:rPr lang="en-US" sz="1800" dirty="0" smtClean="0"/>
              <a:t>]"</a:t>
            </a:r>
            <a:r>
              <a:rPr lang="en-US" sz="1800" dirty="0"/>
              <a:t>HFSS Hybrid Finite Element and Integral Equation Solver for Large Scale Electromagnetic Design and Simulation ", ANSYS, </a:t>
            </a:r>
            <a:r>
              <a:rPr lang="en-US" sz="1800" dirty="0" err="1"/>
              <a:t>Inc</a:t>
            </a:r>
            <a:r>
              <a:rPr lang="en-US" sz="1800" dirty="0"/>
              <a:t>, 2011</a:t>
            </a:r>
            <a:r>
              <a:rPr lang="en-US" sz="1800" dirty="0" smtClean="0"/>
              <a:t>.</a:t>
            </a: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5438403"/>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996</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Bahij TheSansArabic Plain</vt:lpstr>
      <vt:lpstr>Arial</vt:lpstr>
      <vt:lpstr>Calibri Light</vt:lpstr>
      <vt:lpstr>Office Theme</vt:lpstr>
      <vt:lpstr>PowerPoint Presentation</vt:lpstr>
    </vt:vector>
  </TitlesOfParts>
  <Company>Comeng designer.comeng@gmail.com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Ali</cp:lastModifiedBy>
  <cp:revision>56</cp:revision>
  <dcterms:created xsi:type="dcterms:W3CDTF">2018-10-14T06:27:45Z</dcterms:created>
  <dcterms:modified xsi:type="dcterms:W3CDTF">2022-02-06T20:32:44Z</dcterms:modified>
</cp:coreProperties>
</file>