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21383625" cy="30240288"/>
  <p:notesSz cx="6858000" cy="9144000"/>
  <p:embeddedFontLst>
    <p:embeddedFont>
      <p:font typeface="Bahij TheSansArabic Plain" panose="02040503050201020203" charset="-78"/>
      <p:regular r:id="rId3"/>
    </p:embeddedFont>
    <p:embeddedFont>
      <p:font typeface="Cambria Math" panose="02040503050406030204" pitchFamily="18" charset="0"/>
      <p:regular r:id="rId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85" autoAdjust="0"/>
    <p:restoredTop sz="94660"/>
  </p:normalViewPr>
  <p:slideViewPr>
    <p:cSldViewPr snapToGrid="0" showGuides="1">
      <p:cViewPr>
        <p:scale>
          <a:sx n="51" d="100"/>
          <a:sy n="51" d="100"/>
        </p:scale>
        <p:origin x="546" y="-1530"/>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proj%20results%20-%20Co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النتوء بالقرب من المحور</c:v>
          </c:tx>
          <c:spPr>
            <a:ln w="28575" cap="rnd">
              <a:solidFill>
                <a:schemeClr val="accent1"/>
              </a:solidFill>
              <a:round/>
            </a:ln>
            <a:effectLst/>
          </c:spPr>
          <c:marker>
            <c:symbol val="none"/>
          </c:marker>
          <c:cat>
            <c:numRef>
              <c:f>Sheet1!$N$17:$N$24</c:f>
              <c:numCache>
                <c:formatCode>General</c:formatCode>
                <c:ptCount val="8"/>
                <c:pt idx="0">
                  <c:v>5.7670000000000003</c:v>
                </c:pt>
                <c:pt idx="1">
                  <c:v>2.75</c:v>
                </c:pt>
                <c:pt idx="2">
                  <c:v>1.57</c:v>
                </c:pt>
                <c:pt idx="3">
                  <c:v>0.69399999999999995</c:v>
                </c:pt>
                <c:pt idx="4">
                  <c:v>0.4</c:v>
                </c:pt>
                <c:pt idx="5">
                  <c:v>0.19500000000000001</c:v>
                </c:pt>
                <c:pt idx="6">
                  <c:v>0.15140000000000001</c:v>
                </c:pt>
                <c:pt idx="7">
                  <c:v>0.107</c:v>
                </c:pt>
              </c:numCache>
            </c:numRef>
          </c:cat>
          <c:val>
            <c:numRef>
              <c:f>Sheet1!$E$69:$E$76</c:f>
              <c:numCache>
                <c:formatCode>General</c:formatCode>
                <c:ptCount val="8"/>
                <c:pt idx="0">
                  <c:v>8</c:v>
                </c:pt>
                <c:pt idx="1">
                  <c:v>8</c:v>
                </c:pt>
                <c:pt idx="2">
                  <c:v>8</c:v>
                </c:pt>
                <c:pt idx="3">
                  <c:v>8</c:v>
                </c:pt>
                <c:pt idx="4">
                  <c:v>7.73</c:v>
                </c:pt>
                <c:pt idx="5">
                  <c:v>7.46</c:v>
                </c:pt>
                <c:pt idx="6">
                  <c:v>2.96</c:v>
                </c:pt>
                <c:pt idx="7">
                  <c:v>2.1</c:v>
                </c:pt>
              </c:numCache>
            </c:numRef>
          </c:val>
          <c:smooth val="0"/>
          <c:extLst>
            <c:ext xmlns:c16="http://schemas.microsoft.com/office/drawing/2014/chart" uri="{C3380CC4-5D6E-409C-BE32-E72D297353CC}">
              <c16:uniqueId val="{00000000-032B-4277-8D69-EF42E0CE9708}"/>
            </c:ext>
          </c:extLst>
        </c:ser>
        <c:ser>
          <c:idx val="1"/>
          <c:order val="1"/>
          <c:tx>
            <c:v>النتوء في منتصف الشفرة</c:v>
          </c:tx>
          <c:spPr>
            <a:ln w="28575" cap="rnd">
              <a:solidFill>
                <a:schemeClr val="accent2"/>
              </a:solidFill>
              <a:round/>
            </a:ln>
            <a:effectLst/>
          </c:spPr>
          <c:marker>
            <c:symbol val="none"/>
          </c:marker>
          <c:cat>
            <c:numRef>
              <c:f>Sheet1!$N$17:$N$24</c:f>
              <c:numCache>
                <c:formatCode>General</c:formatCode>
                <c:ptCount val="8"/>
                <c:pt idx="0">
                  <c:v>5.7670000000000003</c:v>
                </c:pt>
                <c:pt idx="1">
                  <c:v>2.75</c:v>
                </c:pt>
                <c:pt idx="2">
                  <c:v>1.57</c:v>
                </c:pt>
                <c:pt idx="3">
                  <c:v>0.69399999999999995</c:v>
                </c:pt>
                <c:pt idx="4">
                  <c:v>0.4</c:v>
                </c:pt>
                <c:pt idx="5">
                  <c:v>0.19500000000000001</c:v>
                </c:pt>
                <c:pt idx="6">
                  <c:v>0.15140000000000001</c:v>
                </c:pt>
                <c:pt idx="7">
                  <c:v>0.107</c:v>
                </c:pt>
              </c:numCache>
            </c:numRef>
          </c:cat>
          <c:val>
            <c:numRef>
              <c:f>Sheet1!$E$51:$E$58</c:f>
              <c:numCache>
                <c:formatCode>General</c:formatCode>
                <c:ptCount val="8"/>
                <c:pt idx="0">
                  <c:v>6</c:v>
                </c:pt>
                <c:pt idx="1">
                  <c:v>6.11</c:v>
                </c:pt>
                <c:pt idx="2">
                  <c:v>6.5</c:v>
                </c:pt>
                <c:pt idx="3">
                  <c:v>6.88</c:v>
                </c:pt>
                <c:pt idx="4">
                  <c:v>6.51</c:v>
                </c:pt>
                <c:pt idx="5">
                  <c:v>6.5</c:v>
                </c:pt>
                <c:pt idx="6">
                  <c:v>6</c:v>
                </c:pt>
                <c:pt idx="7">
                  <c:v>4.92</c:v>
                </c:pt>
              </c:numCache>
            </c:numRef>
          </c:val>
          <c:smooth val="0"/>
          <c:extLst>
            <c:ext xmlns:c16="http://schemas.microsoft.com/office/drawing/2014/chart" uri="{C3380CC4-5D6E-409C-BE32-E72D297353CC}">
              <c16:uniqueId val="{00000001-032B-4277-8D69-EF42E0CE9708}"/>
            </c:ext>
          </c:extLst>
        </c:ser>
        <c:ser>
          <c:idx val="2"/>
          <c:order val="2"/>
          <c:tx>
            <c:v>النتوء بالقرب من الغلاف</c:v>
          </c:tx>
          <c:spPr>
            <a:ln w="28575" cap="rnd">
              <a:solidFill>
                <a:schemeClr val="accent3"/>
              </a:solidFill>
              <a:round/>
            </a:ln>
            <a:effectLst/>
          </c:spPr>
          <c:marker>
            <c:symbol val="none"/>
          </c:marker>
          <c:cat>
            <c:numRef>
              <c:f>Sheet1!$N$17:$N$24</c:f>
              <c:numCache>
                <c:formatCode>General</c:formatCode>
                <c:ptCount val="8"/>
                <c:pt idx="0">
                  <c:v>5.7670000000000003</c:v>
                </c:pt>
                <c:pt idx="1">
                  <c:v>2.75</c:v>
                </c:pt>
                <c:pt idx="2">
                  <c:v>1.57</c:v>
                </c:pt>
                <c:pt idx="3">
                  <c:v>0.69399999999999995</c:v>
                </c:pt>
                <c:pt idx="4">
                  <c:v>0.4</c:v>
                </c:pt>
                <c:pt idx="5">
                  <c:v>0.19500000000000001</c:v>
                </c:pt>
                <c:pt idx="6">
                  <c:v>0.15140000000000001</c:v>
                </c:pt>
                <c:pt idx="7">
                  <c:v>0.107</c:v>
                </c:pt>
              </c:numCache>
            </c:numRef>
          </c:cat>
          <c:val>
            <c:numRef>
              <c:f>Sheet1!$H$51:$H$58</c:f>
              <c:numCache>
                <c:formatCode>General</c:formatCode>
                <c:ptCount val="8"/>
                <c:pt idx="0">
                  <c:v>8</c:v>
                </c:pt>
                <c:pt idx="1">
                  <c:v>8</c:v>
                </c:pt>
                <c:pt idx="2">
                  <c:v>8</c:v>
                </c:pt>
                <c:pt idx="3">
                  <c:v>8</c:v>
                </c:pt>
                <c:pt idx="4">
                  <c:v>7.9</c:v>
                </c:pt>
                <c:pt idx="5">
                  <c:v>7.63</c:v>
                </c:pt>
                <c:pt idx="6">
                  <c:v>6.99</c:v>
                </c:pt>
                <c:pt idx="7">
                  <c:v>1.51</c:v>
                </c:pt>
              </c:numCache>
            </c:numRef>
          </c:val>
          <c:smooth val="0"/>
          <c:extLst>
            <c:ext xmlns:c16="http://schemas.microsoft.com/office/drawing/2014/chart" uri="{C3380CC4-5D6E-409C-BE32-E72D297353CC}">
              <c16:uniqueId val="{00000002-032B-4277-8D69-EF42E0CE9708}"/>
            </c:ext>
          </c:extLst>
        </c:ser>
        <c:ser>
          <c:idx val="3"/>
          <c:order val="3"/>
          <c:tx>
            <c:v>حالة عدم وجود نتوءات</c:v>
          </c:tx>
          <c:spPr>
            <a:ln w="28575" cap="rnd">
              <a:solidFill>
                <a:schemeClr val="accent4"/>
              </a:solidFill>
              <a:round/>
            </a:ln>
            <a:effectLst/>
          </c:spPr>
          <c:marker>
            <c:symbol val="none"/>
          </c:marker>
          <c:cat>
            <c:numRef>
              <c:f>Sheet1!$N$17:$N$24</c:f>
              <c:numCache>
                <c:formatCode>General</c:formatCode>
                <c:ptCount val="8"/>
                <c:pt idx="0">
                  <c:v>5.7670000000000003</c:v>
                </c:pt>
                <c:pt idx="1">
                  <c:v>2.75</c:v>
                </c:pt>
                <c:pt idx="2">
                  <c:v>1.57</c:v>
                </c:pt>
                <c:pt idx="3">
                  <c:v>0.69399999999999995</c:v>
                </c:pt>
                <c:pt idx="4">
                  <c:v>0.4</c:v>
                </c:pt>
                <c:pt idx="5">
                  <c:v>0.19500000000000001</c:v>
                </c:pt>
                <c:pt idx="6">
                  <c:v>0.15140000000000001</c:v>
                </c:pt>
                <c:pt idx="7">
                  <c:v>0.107</c:v>
                </c:pt>
              </c:numCache>
            </c:numRef>
          </c:cat>
          <c:val>
            <c:numRef>
              <c:f>Sheet1!$C$7:$C$14</c:f>
              <c:numCache>
                <c:formatCode>General</c:formatCode>
                <c:ptCount val="8"/>
                <c:pt idx="0">
                  <c:v>8</c:v>
                </c:pt>
                <c:pt idx="1">
                  <c:v>8</c:v>
                </c:pt>
                <c:pt idx="2">
                  <c:v>8</c:v>
                </c:pt>
                <c:pt idx="3">
                  <c:v>8</c:v>
                </c:pt>
                <c:pt idx="4">
                  <c:v>8</c:v>
                </c:pt>
                <c:pt idx="5">
                  <c:v>7.1952999999999996</c:v>
                </c:pt>
                <c:pt idx="6">
                  <c:v>3.5998000000000001</c:v>
                </c:pt>
                <c:pt idx="7">
                  <c:v>1.1603000000000001</c:v>
                </c:pt>
              </c:numCache>
            </c:numRef>
          </c:val>
          <c:smooth val="0"/>
          <c:extLst>
            <c:ext xmlns:c16="http://schemas.microsoft.com/office/drawing/2014/chart" uri="{C3380CC4-5D6E-409C-BE32-E72D297353CC}">
              <c16:uniqueId val="{00000003-032B-4277-8D69-EF42E0CE9708}"/>
            </c:ext>
          </c:extLst>
        </c:ser>
        <c:dLbls>
          <c:showLegendKey val="0"/>
          <c:showVal val="0"/>
          <c:showCatName val="0"/>
          <c:showSerName val="0"/>
          <c:showPercent val="0"/>
          <c:showBubbleSize val="0"/>
        </c:dLbls>
        <c:smooth val="0"/>
        <c:axId val="1741354991"/>
        <c:axId val="1741362479"/>
      </c:lineChart>
      <c:catAx>
        <c:axId val="1741354991"/>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l-GR" sz="1000"/>
                  <a:t> </a:t>
                </a:r>
                <a:r>
                  <a:rPr lang="en-US" sz="1000" b="0" i="0" baseline="0">
                    <a:effectLst/>
                  </a:rPr>
                  <a:t>Cavitation Number    </a:t>
                </a:r>
                <a:r>
                  <a:rPr lang="el-GR" sz="1000" b="0" i="0" baseline="0">
                    <a:effectLst/>
                  </a:rPr>
                  <a:t>σ</a:t>
                </a: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362479"/>
        <c:crosses val="autoZero"/>
        <c:auto val="1"/>
        <c:lblAlgn val="ctr"/>
        <c:lblOffset val="100"/>
        <c:noMultiLvlLbl val="0"/>
      </c:catAx>
      <c:valAx>
        <c:axId val="174136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Head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354991"/>
        <c:crosses val="autoZero"/>
        <c:crossBetween val="between"/>
      </c:valAx>
      <c:spPr>
        <a:noFill/>
        <a:ln>
          <a:noFill/>
        </a:ln>
        <a:effectLst/>
      </c:spPr>
    </c:plotArea>
    <c:legend>
      <c:legendPos val="b"/>
      <c:layout>
        <c:manualLayout>
          <c:xMode val="edge"/>
          <c:yMode val="edge"/>
          <c:x val="1.6732721667273659E-2"/>
          <c:y val="0.84592049860836882"/>
          <c:w val="0.97148137833253156"/>
          <c:h val="0.129910317101600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p:txBody>
          <a:bodyPr/>
          <a:lstStyle/>
          <a:p>
            <a:r>
              <a:rPr lang="ar-SY" sz="4000" dirty="0">
                <a:latin typeface="+mj-lt"/>
              </a:rPr>
              <a:t>تخفيف أثر التكهف في المضخات الطاردة المركزية بوضع نتوءات على شفرات الدوار</a:t>
            </a:r>
            <a:endParaRPr lang="en-US" sz="4000" dirty="0">
              <a:latin typeface="+mj-lt"/>
            </a:endParaRPr>
          </a:p>
          <a:p>
            <a:endParaRPr lang="en-US" sz="4000" dirty="0"/>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p:txBody>
          <a:bodyPr/>
          <a:lstStyle/>
          <a:p>
            <a:r>
              <a:rPr lang="en-US" sz="4000" dirty="0"/>
              <a:t>Reducing Cavitation Effect in Centrifugal Pumps by Placing Protrusions on the Impeller Blades</a:t>
            </a:r>
          </a:p>
          <a:p>
            <a:endParaRPr lang="en-US" sz="4000" dirty="0"/>
          </a:p>
          <a:p>
            <a:endParaRPr lang="en-US" sz="4000" dirty="0"/>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r>
              <a:rPr lang="ar-SY" dirty="0"/>
              <a:t>يعقوب برني</a:t>
            </a:r>
            <a:endParaRPr lang="en-US" dirty="0"/>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r>
              <a:rPr lang="ar-SY" dirty="0"/>
              <a:t>د.م حمزة مكارم</a:t>
            </a:r>
            <a:endParaRPr lang="en-US" dirty="0"/>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r>
              <a:rPr lang="ar-SY" dirty="0"/>
              <a:t>قسم هندسة الميكانيك العام</a:t>
            </a:r>
            <a:endParaRPr lang="en-US" dirty="0"/>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a:xfrm>
                <a:off x="10691812" y="8119704"/>
                <a:ext cx="9556495" cy="6144936"/>
              </a:xfrm>
            </p:spPr>
            <p:txBody>
              <a:bodyPr/>
              <a:lstStyle/>
              <a:p>
                <a:r>
                  <a:rPr lang="ar-SY" sz="2380" dirty="0">
                    <a:solidFill>
                      <a:srgbClr val="000000"/>
                    </a:solidFill>
                    <a:effectLst/>
                    <a:ea typeface="Calibri" panose="020F0502020204030204" pitchFamily="34" charset="0"/>
                  </a:rPr>
                  <a:t>من أجل التخفيف من ظاهرة التكهف التي تحصل في المضخات الطاردة المركزية،  تم بوضع نتوءات على شكل قبة كروية بقطر </a:t>
                </a:r>
                <a:r>
                  <a:rPr lang="en-US" sz="2380" dirty="0">
                    <a:solidFill>
                      <a:srgbClr val="000000"/>
                    </a:solidFill>
                    <a:ea typeface="Calibri" panose="020F0502020204030204" pitchFamily="34" charset="0"/>
                  </a:rPr>
                  <a:t>mm</a:t>
                </a:r>
                <a:r>
                  <a:rPr lang="ar-SY" sz="2380" dirty="0">
                    <a:solidFill>
                      <a:srgbClr val="000000"/>
                    </a:solidFill>
                    <a:effectLst/>
                    <a:ea typeface="Calibri" panose="020F0502020204030204" pitchFamily="34" charset="0"/>
                  </a:rPr>
                  <a:t> </a:t>
                </a:r>
                <a:r>
                  <a:rPr lang="en-US" sz="2380" dirty="0">
                    <a:solidFill>
                      <a:srgbClr val="000000"/>
                    </a:solidFill>
                    <a:effectLst/>
                    <a:ea typeface="Calibri" panose="020F0502020204030204" pitchFamily="34" charset="0"/>
                  </a:rPr>
                  <a:t>4 </a:t>
                </a:r>
                <a:r>
                  <a:rPr lang="ar-SY" sz="2380">
                    <a:solidFill>
                      <a:srgbClr val="000000"/>
                    </a:solidFill>
                    <a:effectLst/>
                    <a:ea typeface="Calibri" panose="020F0502020204030204" pitchFamily="34" charset="0"/>
                  </a:rPr>
                  <a:t> على </a:t>
                </a:r>
                <a:r>
                  <a:rPr lang="ar-SY" sz="2380" dirty="0">
                    <a:solidFill>
                      <a:srgbClr val="000000"/>
                    </a:solidFill>
                    <a:effectLst/>
                    <a:ea typeface="Calibri" panose="020F0502020204030204" pitchFamily="34" charset="0"/>
                  </a:rPr>
                  <a:t>شفرات الدوار لهذه المضخة باستخدام برنامج المحاكاة </a:t>
                </a:r>
                <a:r>
                  <a:rPr lang="en-US" sz="2380" dirty="0">
                    <a:solidFill>
                      <a:srgbClr val="000000"/>
                    </a:solidFill>
                    <a:effectLst/>
                    <a:ea typeface="Calibri" panose="020F0502020204030204" pitchFamily="34" charset="0"/>
                  </a:rPr>
                  <a:t>ANSYS CFX</a:t>
                </a:r>
                <a:r>
                  <a:rPr lang="ar-SY" sz="2380" dirty="0">
                    <a:solidFill>
                      <a:srgbClr val="000000"/>
                    </a:solidFill>
                    <a:effectLst/>
                    <a:ea typeface="Calibri" panose="020F0502020204030204" pitchFamily="34" charset="0"/>
                  </a:rPr>
                  <a:t> في ستة مواقع: الأول. على جانب السحب للشفرة بالقرب من المحور، الموقع الثاني. على جانب السحب للشفرة في منتصفها، الموقع الثالث. على جانب السحب للشفرة بالقرب من الغلاف، الموقع الرابع. على جانب الضغط للشفرة بالقرب من المحور، الموقع الخامس. على جانب الضغط للشفرة في منتصفها، الموقع السادس. على جانب الضغط للشفرة بالقرب من الغلاف. حيث تم إجراء دراسة كل حالة على حدة. بينت النتائج أن النتوء بالقرب من الغلاف قد خففَ من التكهف الحاصل في المضخة وقدم أفضل أداء لها خصوصاً عند أرقام تكهف منخفضة. </a:t>
                </a:r>
                <a:r>
                  <a:rPr lang="ar-SA" sz="2380" dirty="0">
                    <a:solidFill>
                      <a:srgbClr val="000000"/>
                    </a:solidFill>
                    <a:effectLst/>
                    <a:ea typeface="Calibri" panose="020F0502020204030204" pitchFamily="34" charset="0"/>
                  </a:rPr>
                  <a:t>في حين أن النتوء بالقرب من المحور قد خففَ من التكهف أيضا ولكنه لم يقدم ضاغطاً مستقراً لهذه المضخة عند ضغوط دخول منخفضة. بالمقابل فإنّ تموضع النتوء في منتصف الشفرة قد أثرَ سلباً في أدائها حيث عَمل على زيادة التكهف وخفّضَ من ضاغطها. أما في حالة غياب التكهف، بينت النتائج أنَّ وضع النتوء على جانب السحب للشفرة بالقرب من المحور قد عَمل على تدهور أداء المضخة، في حين أنَّ النتوء المتمركز على جانب </a:t>
                </a:r>
                <a:r>
                  <a:rPr lang="ar-SY" sz="2380" dirty="0">
                    <a:solidFill>
                      <a:srgbClr val="000000"/>
                    </a:solidFill>
                    <a:effectLst/>
                    <a:ea typeface="Calibri" panose="020F0502020204030204" pitchFamily="34" charset="0"/>
                  </a:rPr>
                  <a:t>الضغط للشفرة في منتصفها وبالقرب من الغلاف قد خفضّ من ضاغط المضخة خصوصاً عند معدلات تدفق مرتفعة. بينما لم يتأثر منحني </a:t>
                </a:r>
                <a14:m>
                  <m:oMath xmlns:m="http://schemas.openxmlformats.org/officeDocument/2006/math">
                    <m:r>
                      <a:rPr lang="en-GB" sz="2380" i="1">
                        <a:solidFill>
                          <a:srgbClr val="000000"/>
                        </a:solidFill>
                        <a:effectLst/>
                        <a:latin typeface="Cambria Math" panose="02040503050406030204" pitchFamily="18" charset="0"/>
                        <a:ea typeface="Calibri" panose="020F0502020204030204" pitchFamily="34" charset="0"/>
                      </a:rPr>
                      <m:t>𝐻</m:t>
                    </m:r>
                    <m:r>
                      <a:rPr lang="en-GB" sz="2380" i="1">
                        <a:solidFill>
                          <a:srgbClr val="000000"/>
                        </a:solidFill>
                        <a:effectLst/>
                        <a:latin typeface="Cambria Math" panose="02040503050406030204" pitchFamily="18" charset="0"/>
                        <a:ea typeface="Calibri" panose="020F0502020204030204" pitchFamily="34" charset="0"/>
                      </a:rPr>
                      <m:t>−</m:t>
                    </m:r>
                    <m:r>
                      <a:rPr lang="en-GB" sz="2380" i="1">
                        <a:solidFill>
                          <a:srgbClr val="000000"/>
                        </a:solidFill>
                        <a:effectLst/>
                        <a:latin typeface="Cambria Math" panose="02040503050406030204" pitchFamily="18" charset="0"/>
                        <a:ea typeface="Calibri" panose="020F0502020204030204" pitchFamily="34" charset="0"/>
                      </a:rPr>
                      <m:t>𝑄</m:t>
                    </m:r>
                  </m:oMath>
                </a14:m>
                <a:r>
                  <a:rPr lang="en-GB" sz="2380" dirty="0">
                    <a:solidFill>
                      <a:srgbClr val="000000"/>
                    </a:solidFill>
                    <a:effectLst/>
                    <a:ea typeface="Times New Roman" panose="02020603050405020304" pitchFamily="18" charset="0"/>
                  </a:rPr>
                  <a:t> </a:t>
                </a:r>
                <a:r>
                  <a:rPr lang="ar-SY" sz="2380" dirty="0">
                    <a:solidFill>
                      <a:srgbClr val="000000"/>
                    </a:solidFill>
                    <a:effectLst/>
                    <a:ea typeface="Times New Roman" panose="02020603050405020304" pitchFamily="18" charset="0"/>
                  </a:rPr>
                  <a:t> </a:t>
                </a:r>
                <a:r>
                  <a:rPr lang="ar-SY" sz="2380" dirty="0">
                    <a:solidFill>
                      <a:srgbClr val="000000"/>
                    </a:solidFill>
                    <a:effectLst/>
                    <a:ea typeface="Calibri" panose="020F0502020204030204" pitchFamily="34" charset="0"/>
                  </a:rPr>
                  <a:t>كثيراً عند وضع النتوءات في الأماكن الأخرى.</a:t>
                </a:r>
                <a:endParaRPr lang="en-US" sz="2380" dirty="0">
                  <a:solidFill>
                    <a:srgbClr val="000000"/>
                  </a:solidFill>
                  <a:effectLst/>
                  <a:ea typeface="Calibri" panose="020F0502020204030204" pitchFamily="34" charset="0"/>
                </a:endParaRPr>
              </a:p>
              <a:p>
                <a:endParaRPr lang="en-US" sz="2380" dirty="0"/>
              </a:p>
              <a:p>
                <a:endParaRPr lang="en-US" sz="2380" dirty="0"/>
              </a:p>
            </p:txBody>
          </p:sp>
        </mc:Choice>
        <mc:Fallback xmlns="">
          <p:sp>
            <p:nvSpPr>
              <p:cNvPr id="7" name="Text Placeholder 6">
                <a:extLst>
                  <a:ext uri="{FF2B5EF4-FFF2-40B4-BE49-F238E27FC236}">
                    <a16:creationId xmlns:a16="http://schemas.microsoft.com/office/drawing/2014/main" id="{B000D5A3-2FD0-457A-B7E1-4E1EB0E35076}"/>
                  </a:ext>
                </a:extLst>
              </p:cNvPr>
              <p:cNvSpPr>
                <a:spLocks noGrp="1" noRot="1" noChangeAspect="1" noMove="1" noResize="1" noEditPoints="1" noAdjustHandles="1" noChangeArrowheads="1" noChangeShapeType="1" noTextEdit="1"/>
              </p:cNvSpPr>
              <p:nvPr>
                <p:ph type="body" sz="quarter" idx="15"/>
              </p:nvPr>
            </p:nvSpPr>
            <p:spPr>
              <a:xfrm>
                <a:off x="10691812" y="8119704"/>
                <a:ext cx="9556495" cy="6144936"/>
              </a:xfrm>
              <a:blipFill>
                <a:blip r:embed="rId2"/>
                <a:stretch>
                  <a:fillRect l="-1722" t="-1290" r="-893" b="-4861"/>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p:txBody>
          <a:bodyPr/>
          <a:lstStyle/>
          <a:p>
            <a:r>
              <a:rPr lang="ar-SY" b="1" dirty="0"/>
              <a:t>التكهف في المضخات الطاردة المركزية:</a:t>
            </a:r>
          </a:p>
          <a:p>
            <a:r>
              <a:rPr lang="ar-SY" sz="2600" dirty="0"/>
              <a:t>يعرف التكهف على أنه تشكل فقاعات البخار في مناطق الضغط المنخفض ضمن التدفق في المضخة، حيث مع ازدياد الضغط المحلي تنفجر هذه الفقاعات مؤدية الى حدوث موجات صدمة كبيرة وضغط محلي عال في المناطق القريبة منها، حيث يؤدي هذا الضغط الحاصل على إزالة طبقة رقيقة من المعدن مسببا الحت وبالتالي تخريب أجزا ء المضخة ونقصان عمرها الافتراضي.</a:t>
            </a:r>
            <a:endParaRPr lang="en-US" sz="2600" dirty="0"/>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pPr marL="457200" indent="-457200">
              <a:buFont typeface="Arial" panose="020B0604020202020204" pitchFamily="34" charset="0"/>
              <a:buChar char="•"/>
            </a:pPr>
            <a:r>
              <a:rPr lang="ar-SY" dirty="0"/>
              <a:t>انخفض التكهف الحاصل في المضخة نتيجة وضع النتوء على جانب السحب للشفرة بالقرب من المحور، حيث عمل على تخفيف أثرالتكهف ورفع أداء المضخة وذلك في حالة وجود التكهف لكنه خفض من أدائها عند حالة عدم وجود التكهف.</a:t>
            </a:r>
          </a:p>
          <a:p>
            <a:pPr marL="457200" indent="-457200">
              <a:buFont typeface="Arial" panose="020B0604020202020204" pitchFamily="34" charset="0"/>
              <a:buChar char="•"/>
            </a:pPr>
            <a:r>
              <a:rPr lang="ar-SY" dirty="0"/>
              <a:t> إضافة النتوء على جانب الضغض للشفرة قد خفف من التكهف ولكنه قد غير من طبيعة الجريان حيث ازدادت السرعة على حساب الضغط وبالتالي انخفض أداء المضخة في حال وجود التكهف وفي حال عدم وجوده.</a:t>
            </a:r>
          </a:p>
          <a:p>
            <a:pPr marL="457200" indent="-457200">
              <a:buFont typeface="Arial" panose="020B0604020202020204" pitchFamily="34" charset="0"/>
              <a:buChar char="•"/>
            </a:pPr>
            <a:r>
              <a:rPr lang="ar-SY" dirty="0"/>
              <a:t>إضافة النتوء بالقرب من الغلاف قد قدم أفضل استقرارا للضخ لهذه المضخة في حال وجود التكهف وفي حال عدم وجوده.</a:t>
            </a:r>
            <a:endParaRPr lang="en-US" dirty="0"/>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p:txBody>
          <a:bodyPr/>
          <a:lstStyle/>
          <a:p>
            <a:pPr algn="l" rtl="0">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Al-</a:t>
            </a:r>
            <a:r>
              <a:rPr lang="en-US" sz="2400" dirty="0" err="1">
                <a:solidFill>
                  <a:srgbClr val="000000"/>
                </a:solidFill>
                <a:effectLst/>
                <a:ea typeface="Times New Roman" panose="02020603050405020304" pitchFamily="18" charset="0"/>
                <a:cs typeface="Times New Roman" panose="02020603050405020304" pitchFamily="18" charset="0"/>
              </a:rPr>
              <a:t>Obaidi</a:t>
            </a:r>
            <a:r>
              <a:rPr lang="en-US" sz="2400" dirty="0">
                <a:solidFill>
                  <a:srgbClr val="000000"/>
                </a:solidFill>
                <a:effectLst/>
                <a:ea typeface="Times New Roman" panose="02020603050405020304" pitchFamily="18" charset="0"/>
                <a:cs typeface="Times New Roman" panose="02020603050405020304" pitchFamily="18" charset="0"/>
              </a:rPr>
              <a:t>, A. (2018). </a:t>
            </a:r>
            <a:r>
              <a:rPr lang="en-US" sz="2400" i="1" dirty="0">
                <a:solidFill>
                  <a:srgbClr val="000000"/>
                </a:solidFill>
                <a:effectLst/>
                <a:ea typeface="Times New Roman" panose="02020603050405020304" pitchFamily="18" charset="0"/>
                <a:cs typeface="Times New Roman" panose="02020603050405020304" pitchFamily="18" charset="0"/>
              </a:rPr>
              <a:t>Experimental and numerical investigations on the cavitation phenomenon in a centrifugal pump</a:t>
            </a:r>
            <a:r>
              <a:rPr lang="en-US" sz="2400" dirty="0">
                <a:solidFill>
                  <a:srgbClr val="000000"/>
                </a:solidFill>
                <a:effectLst/>
                <a:ea typeface="Times New Roman" panose="02020603050405020304" pitchFamily="18" charset="0"/>
                <a:cs typeface="Times New Roman" panose="02020603050405020304" pitchFamily="18" charset="0"/>
              </a:rPr>
              <a:t> (Doctoral dissertation, University of Huddersfield..</a:t>
            </a:r>
            <a:endParaRPr lang="en-US" sz="2400" dirty="0">
              <a:solidFill>
                <a:srgbClr val="000000"/>
              </a:solidFill>
              <a:effectLst/>
              <a:ea typeface="Calibri" panose="020F0502020204030204" pitchFamily="34" charset="0"/>
              <a:cs typeface="Times New Roman" panose="02020603050405020304" pitchFamily="18" charset="0"/>
            </a:endParaRPr>
          </a:p>
          <a:p>
            <a:pPr lvl="0" algn="l" rtl="0">
              <a:lnSpc>
                <a:spcPct val="150000"/>
              </a:lnSpc>
              <a:spcAft>
                <a:spcPts val="800"/>
              </a:spcAft>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Zhu, B., &amp; Chen, H. (2017). Analysis of the staggered and fixed cavitation phenomenon observed in centrifugal pumps employing a gap drainage impeller. </a:t>
            </a:r>
            <a:r>
              <a:rPr lang="en-US" sz="2400" i="1" dirty="0">
                <a:solidFill>
                  <a:srgbClr val="000000"/>
                </a:solidFill>
                <a:effectLst/>
                <a:ea typeface="Times New Roman" panose="02020603050405020304" pitchFamily="18" charset="0"/>
                <a:cs typeface="Times New Roman" panose="02020603050405020304" pitchFamily="18" charset="0"/>
              </a:rPr>
              <a:t>Journal of Fluids Engineering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i="1" dirty="0">
                <a:solidFill>
                  <a:srgbClr val="000000"/>
                </a:solidFill>
                <a:effectLst/>
                <a:ea typeface="Times New Roman" panose="02020603050405020304" pitchFamily="18" charset="0"/>
                <a:cs typeface="Times New Roman" panose="02020603050405020304" pitchFamily="18" charset="0"/>
              </a:rPr>
              <a:t>139</a:t>
            </a:r>
            <a:r>
              <a:rPr lang="en-US" sz="2400" dirty="0">
                <a:solidFill>
                  <a:srgbClr val="000000"/>
                </a:solidFill>
                <a:effectLst/>
                <a:ea typeface="Times New Roman" panose="02020603050405020304" pitchFamily="18" charset="0"/>
                <a:cs typeface="Times New Roman" panose="02020603050405020304" pitchFamily="18" charset="0"/>
              </a:rPr>
              <a:t>(3).</a:t>
            </a:r>
            <a:endParaRPr lang="en-US" sz="2400" dirty="0">
              <a:solidFill>
                <a:srgbClr val="000000"/>
              </a:solidFill>
              <a:effectLst/>
              <a:ea typeface="Calibri" panose="020F0502020204030204" pitchFamily="34" charset="0"/>
              <a:cs typeface="Times New Roman" panose="02020603050405020304" pitchFamily="18" charset="0"/>
            </a:endParaRPr>
          </a:p>
          <a:p>
            <a:pPr algn="l" rtl="0">
              <a:buFont typeface="+mj-lt"/>
              <a:buAutoNum type="arabicPeriod"/>
            </a:pPr>
            <a:r>
              <a:rPr lang="en-US" sz="2400" dirty="0">
                <a:solidFill>
                  <a:srgbClr val="000000"/>
                </a:solidFill>
                <a:effectLst/>
                <a:ea typeface="Times New Roman" panose="02020603050405020304" pitchFamily="18" charset="0"/>
                <a:cs typeface="Times New Roman" panose="02020603050405020304" pitchFamily="18" charset="0"/>
              </a:rPr>
              <a:t>Sun, W., &amp; Tan, L. (2020). Cavitation-vortex-pressure fluctuation interaction in a centrifugal pump using bubble rotation modified cavitation model under partial load. </a:t>
            </a:r>
            <a:r>
              <a:rPr lang="en-US" sz="2400" i="1" dirty="0">
                <a:solidFill>
                  <a:srgbClr val="000000"/>
                </a:solidFill>
                <a:effectLst/>
                <a:ea typeface="Times New Roman" panose="02020603050405020304" pitchFamily="18" charset="0"/>
                <a:cs typeface="Times New Roman" panose="02020603050405020304" pitchFamily="18" charset="0"/>
              </a:rPr>
              <a:t>Journal of Fluids Engineering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i="1" dirty="0">
                <a:solidFill>
                  <a:srgbClr val="000000"/>
                </a:solidFill>
                <a:effectLst/>
                <a:ea typeface="Times New Roman" panose="02020603050405020304" pitchFamily="18" charset="0"/>
                <a:cs typeface="Times New Roman" panose="02020603050405020304" pitchFamily="18" charset="0"/>
              </a:rPr>
              <a:t>142</a:t>
            </a:r>
            <a:r>
              <a:rPr lang="en-US" sz="2400" dirty="0">
                <a:solidFill>
                  <a:srgbClr val="000000"/>
                </a:solidFill>
                <a:effectLst/>
                <a:ea typeface="Times New Roman" panose="02020603050405020304" pitchFamily="18" charset="0"/>
                <a:cs typeface="Times New Roman" panose="02020603050405020304" pitchFamily="18" charset="0"/>
              </a:rPr>
              <a:t>(5).</a:t>
            </a:r>
            <a:endParaRPr lang="ar-SY" sz="2400" dirty="0">
              <a:solidFill>
                <a:srgbClr val="000000"/>
              </a:solidFill>
              <a:effectLst/>
              <a:ea typeface="Times New Roman" panose="02020603050405020304" pitchFamily="18" charset="0"/>
              <a:cs typeface="Times New Roman" panose="02020603050405020304" pitchFamily="18" charset="0"/>
            </a:endParaRPr>
          </a:p>
          <a:p>
            <a:pPr algn="l" rtl="0">
              <a:buFont typeface="+mj-lt"/>
              <a:buAutoNum type="arabicPeriod"/>
            </a:pPr>
            <a:r>
              <a:rPr lang="ar-SY" sz="2500" dirty="0">
                <a:solidFill>
                  <a:srgbClr val="000000"/>
                </a:solidFill>
                <a:ea typeface="Calibri" panose="020F0502020204030204" pitchFamily="34"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Al </a:t>
            </a:r>
            <a:r>
              <a:rPr lang="en-US" sz="2400" dirty="0" err="1">
                <a:solidFill>
                  <a:srgbClr val="000000"/>
                </a:solidFill>
                <a:effectLst/>
                <a:ea typeface="Times New Roman" panose="02020603050405020304" pitchFamily="18" charset="0"/>
                <a:cs typeface="Times New Roman" panose="02020603050405020304" pitchFamily="18" charset="0"/>
              </a:rPr>
              <a:t>Thobiani</a:t>
            </a:r>
            <a:r>
              <a:rPr lang="en-US" sz="2400" dirty="0">
                <a:solidFill>
                  <a:srgbClr val="000000"/>
                </a:solidFill>
                <a:effectLst/>
                <a:ea typeface="Times New Roman" panose="02020603050405020304" pitchFamily="18" charset="0"/>
                <a:cs typeface="Times New Roman" panose="02020603050405020304" pitchFamily="18" charset="0"/>
              </a:rPr>
              <a:t>, F. (2011). </a:t>
            </a:r>
            <a:r>
              <a:rPr lang="en-US" sz="2400" i="1" dirty="0">
                <a:solidFill>
                  <a:srgbClr val="000000"/>
                </a:solidFill>
                <a:effectLst/>
                <a:ea typeface="Times New Roman" panose="02020603050405020304" pitchFamily="18" charset="0"/>
                <a:cs typeface="Times New Roman" panose="02020603050405020304" pitchFamily="18" charset="0"/>
              </a:rPr>
              <a:t>The non-intrusive detection of incipient cavitation in centrifugal pumps</a:t>
            </a:r>
            <a:r>
              <a:rPr lang="en-US" sz="2400" dirty="0">
                <a:solidFill>
                  <a:srgbClr val="000000"/>
                </a:solidFill>
                <a:effectLst/>
                <a:ea typeface="Times New Roman" panose="02020603050405020304" pitchFamily="18" charset="0"/>
                <a:cs typeface="Times New Roman" panose="02020603050405020304" pitchFamily="18" charset="0"/>
              </a:rPr>
              <a:t> (Doctoral dissertation, University of Huddersfield</a:t>
            </a:r>
            <a:r>
              <a:rPr lang="ar-SA" sz="2400" dirty="0">
                <a:solidFill>
                  <a:srgbClr val="000000"/>
                </a:solidFill>
                <a:effectLst/>
                <a:ea typeface="Times New Roman" panose="02020603050405020304" pitchFamily="18" charset="0"/>
                <a:cs typeface="Times New Roman" panose="02020603050405020304" pitchFamily="18" charset="0"/>
              </a:rPr>
              <a:t>.</a:t>
            </a:r>
            <a:endParaRPr lang="en-US" sz="2400" dirty="0">
              <a:solidFill>
                <a:srgbClr val="000000"/>
              </a:solidFill>
              <a:effectLst/>
              <a:ea typeface="Calibri" panose="020F0502020204030204" pitchFamily="34" charset="0"/>
              <a:cs typeface="Times New Roman" panose="02020603050405020304" pitchFamily="18" charset="0"/>
            </a:endParaRPr>
          </a:p>
          <a:p>
            <a:pPr algn="l" rtl="0">
              <a:buFont typeface="+mj-lt"/>
              <a:buAutoNum type="arabicPeriod"/>
            </a:pPr>
            <a:endParaRPr lang="en-US" sz="2400" dirty="0">
              <a:solidFill>
                <a:srgbClr val="000000"/>
              </a:solidFill>
              <a:effectLst/>
              <a:ea typeface="Calibri" panose="020F0502020204030204" pitchFamily="34" charset="0"/>
              <a:cs typeface="Times New Roman" panose="02020603050405020304" pitchFamily="18" charset="0"/>
            </a:endParaRPr>
          </a:p>
          <a:p>
            <a:pPr algn="l" rtl="0">
              <a:buFont typeface="+mj-lt"/>
              <a:buAutoNum type="arabicPeriod"/>
            </a:pPr>
            <a:endParaRPr lang="en-US" sz="2400" dirty="0">
              <a:solidFill>
                <a:srgbClr val="000000"/>
              </a:solidFill>
              <a:effectLst/>
              <a:ea typeface="Calibri" panose="020F0502020204030204" pitchFamily="34" charset="0"/>
              <a:cs typeface="Times New Roman" panose="02020603050405020304" pitchFamily="18" charset="0"/>
            </a:endParaRPr>
          </a:p>
          <a:p>
            <a:pPr algn="l" rtl="0">
              <a:buFont typeface="+mj-lt"/>
              <a:buAutoNum type="arabicPeriod"/>
            </a:pPr>
            <a:endParaRPr lang="en-US" sz="2400" dirty="0"/>
          </a:p>
        </p:txBody>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a:xfrm>
            <a:off x="10446949" y="23437636"/>
            <a:ext cx="9853745" cy="5637552"/>
          </a:xfrm>
        </p:spPr>
        <p:txBody>
          <a:bodyPr/>
          <a:lstStyle/>
          <a:p>
            <a:r>
              <a:rPr lang="ar-SY" sz="2600" dirty="0"/>
              <a:t>تم تصميم مضخة طاردة مركزية بواسطة أداة </a:t>
            </a:r>
            <a:r>
              <a:rPr lang="en-US" sz="2600" dirty="0"/>
              <a:t>VISTA CPD</a:t>
            </a:r>
            <a:r>
              <a:rPr lang="ar-SY" sz="2600" dirty="0"/>
              <a:t> ضمن برنامج </a:t>
            </a:r>
            <a:r>
              <a:rPr lang="en-US" sz="2600" dirty="0"/>
              <a:t>ANSYS</a:t>
            </a:r>
            <a:r>
              <a:rPr lang="ar-SY" sz="2600" dirty="0"/>
              <a:t> بغية دراسة النموذج.بعد ذلك، تم وضع نتوءات على شكل قبة كروية عن طريق نافذة التصميم </a:t>
            </a:r>
            <a:r>
              <a:rPr lang="en-US" sz="2600" dirty="0"/>
              <a:t>Design Modeler</a:t>
            </a:r>
            <a:r>
              <a:rPr lang="ar-SY" sz="2600" dirty="0"/>
              <a:t> بقطر </a:t>
            </a:r>
            <a:r>
              <a:rPr lang="en-US" sz="2600" dirty="0"/>
              <a:t>4 mm</a:t>
            </a:r>
            <a:r>
              <a:rPr lang="ar-SY" sz="2600" dirty="0"/>
              <a:t> على شفرات الدوار في الأماكن التي بدأ حدوث التكهف فيها بغية تغيير طبيعة الجريان وبالتالي التخلص من سحابة التكهف وبالتالي تحسين ضاغط المضخة. تم دراسة أداء المضخة الطاردة المركزية في حالتين الأولى بدون تكهف والأخرى مع تكهف ورسم المنحنيات البيانية الخاصة بأداء المضخة مع وجود هذه النتوءات وفي حال عدم وجودهم لتبيان تأثيرهم على أداءها في حال وجود التكهف وفي حال عدم وجوده.</a:t>
            </a:r>
          </a:p>
        </p:txBody>
      </p:sp>
      <p:pic>
        <p:nvPicPr>
          <p:cNvPr id="13" name="Picture 12">
            <a:extLst>
              <a:ext uri="{FF2B5EF4-FFF2-40B4-BE49-F238E27FC236}">
                <a16:creationId xmlns:a16="http://schemas.microsoft.com/office/drawing/2014/main" id="{7D40BF4C-23AF-4962-8100-ABC45104D0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91812" y="19349561"/>
            <a:ext cx="3326487" cy="2007153"/>
          </a:xfrm>
          <a:prstGeom prst="rect">
            <a:avLst/>
          </a:prstGeom>
          <a:noFill/>
          <a:ln>
            <a:noFill/>
          </a:ln>
        </p:spPr>
      </p:pic>
      <p:pic>
        <p:nvPicPr>
          <p:cNvPr id="14" name="Picture 13">
            <a:extLst>
              <a:ext uri="{FF2B5EF4-FFF2-40B4-BE49-F238E27FC236}">
                <a16:creationId xmlns:a16="http://schemas.microsoft.com/office/drawing/2014/main" id="{7916919E-CDB2-4C6A-9083-E688675634E8}"/>
              </a:ext>
            </a:extLst>
          </p:cNvPr>
          <p:cNvPicPr/>
          <p:nvPr/>
        </p:nvPicPr>
        <p:blipFill rotWithShape="1">
          <a:blip r:embed="rId4">
            <a:extLst>
              <a:ext uri="{28A0092B-C50C-407E-A947-70E740481C1C}">
                <a14:useLocalDpi xmlns:a14="http://schemas.microsoft.com/office/drawing/2010/main" val="0"/>
              </a:ext>
            </a:extLst>
          </a:blip>
          <a:srcRect t="4500"/>
          <a:stretch/>
        </p:blipFill>
        <p:spPr bwMode="auto">
          <a:xfrm>
            <a:off x="14153554" y="19349561"/>
            <a:ext cx="3418829" cy="2007153"/>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2EBEB005-D3F9-46E6-A543-C6C5AE71E90A}"/>
              </a:ext>
            </a:extLst>
          </p:cNvPr>
          <p:cNvPicPr/>
          <p:nvPr/>
        </p:nvPicPr>
        <p:blipFill>
          <a:blip r:embed="rId5">
            <a:extLst>
              <a:ext uri="{28A0092B-C50C-407E-A947-70E740481C1C}">
                <a14:useLocalDpi xmlns:a14="http://schemas.microsoft.com/office/drawing/2010/main" val="0"/>
              </a:ext>
            </a:extLst>
          </a:blip>
          <a:stretch>
            <a:fillRect/>
          </a:stretch>
        </p:blipFill>
        <p:spPr>
          <a:xfrm>
            <a:off x="10691812" y="26778302"/>
            <a:ext cx="3881151" cy="2149600"/>
          </a:xfrm>
          <a:prstGeom prst="rect">
            <a:avLst/>
          </a:prstGeom>
        </p:spPr>
      </p:pic>
      <p:graphicFrame>
        <p:nvGraphicFramePr>
          <p:cNvPr id="16" name="Picture Placeholder 15">
            <a:extLst>
              <a:ext uri="{FF2B5EF4-FFF2-40B4-BE49-F238E27FC236}">
                <a16:creationId xmlns:a16="http://schemas.microsoft.com/office/drawing/2014/main" id="{5F6CC1CD-D6C0-45D7-9620-02C4F4F527AF}"/>
              </a:ext>
            </a:extLst>
          </p:cNvPr>
          <p:cNvGraphicFramePr>
            <a:graphicFrameLocks noGrp="1"/>
          </p:cNvGraphicFramePr>
          <p:nvPr>
            <p:ph type="pic" sz="quarter" idx="22"/>
            <p:extLst>
              <p:ext uri="{D42A27DB-BD31-4B8C-83A1-F6EECF244321}">
                <p14:modId xmlns:p14="http://schemas.microsoft.com/office/powerpoint/2010/main" val="923797490"/>
              </p:ext>
            </p:extLst>
          </p:nvPr>
        </p:nvGraphicFramePr>
        <p:xfrm>
          <a:off x="1135318" y="14649450"/>
          <a:ext cx="7890695" cy="47005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097607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673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Bahij TheSansArabic Plain</vt:lpstr>
      <vt:lpstr>Arial</vt:lpstr>
      <vt:lpstr>Cambria Math</vt:lpstr>
      <vt:lpstr>Office Theme</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USER</cp:lastModifiedBy>
  <cp:revision>26</cp:revision>
  <dcterms:created xsi:type="dcterms:W3CDTF">2023-01-09T11:58:18Z</dcterms:created>
  <dcterms:modified xsi:type="dcterms:W3CDTF">2023-11-21T06:38:04Z</dcterms:modified>
</cp:coreProperties>
</file>