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570" r:id="rId3"/>
    <p:sldId id="380" r:id="rId4"/>
    <p:sldId id="338" r:id="rId5"/>
    <p:sldId id="586" r:id="rId6"/>
    <p:sldId id="577" r:id="rId7"/>
    <p:sldId id="531" r:id="rId8"/>
    <p:sldId id="534" r:id="rId9"/>
    <p:sldId id="556" r:id="rId10"/>
    <p:sldId id="575" r:id="rId11"/>
    <p:sldId id="576" r:id="rId12"/>
    <p:sldId id="588" r:id="rId13"/>
    <p:sldId id="578" r:id="rId14"/>
    <p:sldId id="579" r:id="rId15"/>
    <p:sldId id="580" r:id="rId16"/>
    <p:sldId id="581" r:id="rId17"/>
    <p:sldId id="582" r:id="rId18"/>
    <p:sldId id="583" r:id="rId19"/>
    <p:sldId id="587" r:id="rId20"/>
    <p:sldId id="5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DD0AF"/>
    <a:srgbClr val="5B9BD5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7" autoAdjust="0"/>
    <p:restoredTop sz="94660"/>
  </p:normalViewPr>
  <p:slideViewPr>
    <p:cSldViewPr>
      <p:cViewPr varScale="1">
        <p:scale>
          <a:sx n="72" d="100"/>
          <a:sy n="72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5DDC1-04A8-4BFC-9D81-E178C1CD6B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24482-EA07-44B6-AF46-2058B397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6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4482-EA07-44B6-AF46-2058B397D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1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4482-EA07-44B6-AF46-2058B397D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4482-EA07-44B6-AF46-2058B397D6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6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4482-EA07-44B6-AF46-2058B397D6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 smtClean="0"/>
              <a:t>30/12/2019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www.hcsr.gov.sy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066216-2FFF-4524-93C8-16BEC5D06C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www.hcsr.gov.sy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ar-SY" smtClean="0"/>
              <a:t>30/12/2019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csr.gov.sy/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activities.hcsr.gov.sy/" TargetMode="External"/><Relationship Id="rId2" Type="http://schemas.openxmlformats.org/officeDocument/2006/relationships/hyperlink" Target="http://www.hcsr.gov.s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facebook.com/hcsr.gov.sy/" TargetMode="External"/><Relationship Id="rId4" Type="http://schemas.openxmlformats.org/officeDocument/2006/relationships/hyperlink" Target="mailto:manager@hcsr.gov.s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543800" cy="3276600"/>
          </a:xfrm>
        </p:spPr>
        <p:txBody>
          <a:bodyPr/>
          <a:lstStyle/>
          <a:p>
            <a:pPr algn="ctr" rtl="1"/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>بناء المنظومة الوطنية </a:t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>للبحث العلمي ونقل التكنولوجيا</a:t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>في سورية</a:t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2800" b="1" dirty="0" smtClean="0">
                <a:solidFill>
                  <a:schemeClr val="bg1">
                    <a:lumMod val="50000"/>
                  </a:schemeClr>
                </a:solidFill>
              </a:rPr>
              <a:t>د. مجد الجمالي- مدير عام الهيئة العليا للبحث العلمي</a:t>
            </a:r>
            <a:br>
              <a:rPr lang="ar-SY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3000" b="1" dirty="0" smtClean="0">
                <a:solidFill>
                  <a:schemeClr val="accent1">
                    <a:lumMod val="75000"/>
                  </a:schemeClr>
                </a:solidFill>
              </a:rPr>
              <a:t>ورشة عمل جامعة دمشق للبحث </a:t>
            </a:r>
            <a:r>
              <a:rPr lang="ar-SY" sz="3000" b="1" dirty="0" smtClean="0">
                <a:solidFill>
                  <a:schemeClr val="accent1">
                    <a:lumMod val="75000"/>
                  </a:schemeClr>
                </a:solidFill>
              </a:rPr>
              <a:t>العلمي</a:t>
            </a:r>
            <a:r>
              <a:rPr lang="ar-SY" sz="3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SY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Y" sz="2400" b="1" dirty="0" smtClean="0">
                <a:solidFill>
                  <a:schemeClr val="accent1">
                    <a:lumMod val="50000"/>
                  </a:schemeClr>
                </a:solidFill>
              </a:rPr>
              <a:t>13 حزيران 2021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صورة 1" descr="HCSR_logo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sz="3600" b="1" dirty="0" smtClean="0">
                <a:solidFill>
                  <a:schemeClr val="accent1"/>
                </a:solidFill>
              </a:rPr>
              <a:t>مهام المكتب الوطني لنقل التكنولوجيا</a:t>
            </a:r>
            <a:br>
              <a:rPr lang="ar-SY" sz="3600" b="1" dirty="0" smtClean="0">
                <a:solidFill>
                  <a:schemeClr val="accent1"/>
                </a:solidFill>
              </a:rPr>
            </a:br>
            <a:r>
              <a:rPr lang="ar-SY" sz="2400" b="1" dirty="0" smtClean="0">
                <a:solidFill>
                  <a:srgbClr val="00B0F0"/>
                </a:solidFill>
              </a:rPr>
              <a:t>(في الهيئة العليا للبحث العلمي)</a:t>
            </a:r>
            <a:endParaRPr lang="ar-SY" sz="2400" dirty="0">
              <a:solidFill>
                <a:srgbClr val="00B0F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800600"/>
          </a:xfrm>
        </p:spPr>
        <p:txBody>
          <a:bodyPr>
            <a:noAutofit/>
          </a:bodyPr>
          <a:lstStyle/>
          <a:p>
            <a:pPr lvl="0" algn="just" rtl="1"/>
            <a:r>
              <a:rPr lang="ar-SY" sz="2000" dirty="0"/>
              <a:t>إنشاء بنك معلومات بالمخرجات البحثية </a:t>
            </a:r>
            <a:r>
              <a:rPr lang="ar-SY" sz="2000" dirty="0" err="1"/>
              <a:t>والتقانية</a:t>
            </a:r>
            <a:r>
              <a:rPr lang="ar-SY" sz="2000" dirty="0"/>
              <a:t> للجهات العلمية البحثية، وتحديثه باستمرار؛</a:t>
            </a:r>
            <a:endParaRPr lang="en-US" sz="2000" dirty="0"/>
          </a:p>
          <a:p>
            <a:pPr lvl="0" algn="just" rtl="1"/>
            <a:r>
              <a:rPr lang="ar-SY" sz="2000" dirty="0"/>
              <a:t>سبر الاحتياجات البحثية </a:t>
            </a:r>
            <a:r>
              <a:rPr lang="ar-SY" sz="2000" dirty="0" err="1"/>
              <a:t>والتقانية</a:t>
            </a:r>
            <a:r>
              <a:rPr lang="ar-SY" sz="2000" dirty="0"/>
              <a:t> للقطاعات الإنتاجية والخدمية بشكل دوري؛</a:t>
            </a:r>
            <a:endParaRPr lang="en-US" sz="2000" dirty="0"/>
          </a:p>
          <a:p>
            <a:pPr lvl="0" algn="just" rtl="1"/>
            <a:r>
              <a:rPr lang="ar-SY" sz="2000" dirty="0"/>
              <a:t>تسويق الإمكانيات البحثية </a:t>
            </a:r>
            <a:r>
              <a:rPr lang="ar-SY" sz="2000" dirty="0" err="1"/>
              <a:t>والتقانية</a:t>
            </a:r>
            <a:r>
              <a:rPr lang="ar-SY" sz="2000" dirty="0"/>
              <a:t> لدى الجهات العلمية البحثية ونتائج البحوث المنجزة لديها وبراءات الاختراع؛</a:t>
            </a:r>
            <a:endParaRPr lang="en-US" sz="2000" dirty="0"/>
          </a:p>
          <a:p>
            <a:pPr lvl="0" algn="just" rtl="1"/>
            <a:r>
              <a:rPr lang="ar-SY" sz="2000" dirty="0"/>
              <a:t>تحويل احتياجات القطاعات الإنتاجية والخدمية إلى أفكار بحثية؛</a:t>
            </a:r>
            <a:endParaRPr lang="en-US" sz="2000" dirty="0"/>
          </a:p>
          <a:p>
            <a:pPr lvl="0" algn="just" rtl="1"/>
            <a:r>
              <a:rPr lang="ar-SY" sz="2000" b="1" dirty="0">
                <a:solidFill>
                  <a:srgbClr val="00B0F0"/>
                </a:solidFill>
              </a:rPr>
              <a:t>وضع نماذج عقود نقل التقانة وتطويرها</a:t>
            </a:r>
            <a:r>
              <a:rPr lang="ar-SY" sz="2000" dirty="0"/>
              <a:t>، ومراجعة العقود قيد الإبرام والتصديق عليها وتوثيقها ومتابعة تنفيذها؛</a:t>
            </a:r>
            <a:endParaRPr lang="en-US" sz="2000" dirty="0"/>
          </a:p>
          <a:p>
            <a:pPr lvl="0" algn="just" rtl="1"/>
            <a:r>
              <a:rPr lang="ar-SY" sz="2000" dirty="0"/>
              <a:t>تعميم ثقافة البحث العلمي التنموي؛</a:t>
            </a:r>
            <a:endParaRPr lang="en-US" sz="2000" dirty="0"/>
          </a:p>
          <a:p>
            <a:pPr lvl="0" algn="just" rtl="1"/>
            <a:r>
              <a:rPr lang="ar-SY" sz="2000" dirty="0"/>
              <a:t>مساعدة مكاتب نقل التقانة في الجهات العلمية البحثية على حل مشكلاتها؛</a:t>
            </a:r>
            <a:endParaRPr lang="en-US" sz="2000" dirty="0"/>
          </a:p>
          <a:p>
            <a:pPr lvl="0" algn="just" rtl="1"/>
            <a:r>
              <a:rPr lang="ar-SY" sz="2000" dirty="0"/>
              <a:t>التشبيك بين الجهات العلمية البحثية والقطاعات الإنتاجية والخدمية والجهات المعنية بإدارة الملكية الفكرية؛</a:t>
            </a:r>
            <a:endParaRPr lang="en-US" sz="2000" dirty="0"/>
          </a:p>
          <a:p>
            <a:pPr lvl="0" algn="just" rtl="1"/>
            <a:r>
              <a:rPr lang="ar-SY" sz="2000" dirty="0"/>
              <a:t>وضع آليات لتسويق المخرجات البحثية وبراءات الاختراع وتبسيط إجراءاتها للجهات المستفيدة؛</a:t>
            </a:r>
            <a:endParaRPr lang="en-US" sz="2000" dirty="0"/>
          </a:p>
          <a:p>
            <a:pPr lvl="0" algn="just" rtl="1"/>
            <a:r>
              <a:rPr lang="ar-SY" sz="2000" dirty="0"/>
              <a:t>إعداد تقرير سنوي عن نقل التقانة في الجمهورية العربية السورية؛</a:t>
            </a:r>
            <a:endParaRPr lang="en-US" sz="2000" dirty="0"/>
          </a:p>
          <a:p>
            <a:pPr lvl="0" algn="just" rtl="1"/>
            <a:r>
              <a:rPr lang="ar-SY" sz="2000" dirty="0"/>
              <a:t>التعاون مع منظومات نقل التقانة في المنطقة العربية والعالم في المجالات ذات الصلة.</a:t>
            </a:r>
            <a:endParaRPr lang="en-US" sz="2000" dirty="0"/>
          </a:p>
          <a:p>
            <a:pPr algn="just" rtl="1"/>
            <a:endParaRPr lang="ar-SY" sz="2000" b="1" dirty="0">
              <a:solidFill>
                <a:srgbClr val="4F81BD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10</a:t>
            </a:fld>
            <a:endParaRPr lang="en-US"/>
          </a:p>
        </p:txBody>
      </p:sp>
      <p:pic>
        <p:nvPicPr>
          <p:cNvPr id="9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sz="3600" b="1" dirty="0" smtClean="0">
                <a:solidFill>
                  <a:schemeClr val="accent1"/>
                </a:solidFill>
              </a:rPr>
              <a:t>مهام مكاتب نقل التكنولوجيا</a:t>
            </a:r>
            <a:br>
              <a:rPr lang="ar-SY" sz="3600" b="1" dirty="0" smtClean="0">
                <a:solidFill>
                  <a:schemeClr val="accent1"/>
                </a:solidFill>
              </a:rPr>
            </a:br>
            <a:r>
              <a:rPr lang="ar-SY" sz="2400" b="1" dirty="0" smtClean="0">
                <a:solidFill>
                  <a:srgbClr val="00B0F0"/>
                </a:solidFill>
              </a:rPr>
              <a:t>(في الجهات العلمية البحثية)</a:t>
            </a:r>
            <a:endParaRPr lang="ar-SY" sz="2400" dirty="0">
              <a:solidFill>
                <a:srgbClr val="00B0F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800600"/>
          </a:xfrm>
        </p:spPr>
        <p:txBody>
          <a:bodyPr>
            <a:noAutofit/>
          </a:bodyPr>
          <a:lstStyle/>
          <a:p>
            <a:pPr lvl="0" algn="just" rtl="1"/>
            <a:r>
              <a:rPr lang="ar-SY" sz="2400" dirty="0"/>
              <a:t>التنسيق مع المكتب الوطني لنقل التقانة في: نقل احتياجات القطاعات الإنتاجية والخدمية وتحويلها إلى أفكار بحثية؛ وتسويق الإمكانيات البحثية لدى الجهة العلمية البحثية ونتائج البحوث المنجزة وبراءات الاختراع؛</a:t>
            </a:r>
            <a:endParaRPr lang="en-US" sz="2400" dirty="0"/>
          </a:p>
          <a:p>
            <a:pPr lvl="0" algn="just" rtl="1"/>
            <a:r>
              <a:rPr lang="ar-SY" sz="2400" dirty="0"/>
              <a:t>وضع خطط وبرامج نقل التقانة للجهة العلمية البحثية؛</a:t>
            </a:r>
            <a:endParaRPr lang="en-US" sz="2400" dirty="0"/>
          </a:p>
          <a:p>
            <a:pPr lvl="0" algn="just" rtl="1"/>
            <a:r>
              <a:rPr lang="ar-SY" sz="2400" dirty="0"/>
              <a:t>نشر ثقافة البحث العلمي التنموي؛</a:t>
            </a:r>
            <a:endParaRPr lang="en-US" sz="2400" dirty="0"/>
          </a:p>
          <a:p>
            <a:pPr lvl="0" algn="just" rtl="1"/>
            <a:r>
              <a:rPr lang="ar-SY" sz="2400" dirty="0"/>
              <a:t>تعزيز ثقافة الملكية الفكرية ومساعدة الباحثين على حماية نتاجهم العلمي؛</a:t>
            </a:r>
            <a:endParaRPr lang="en-US" sz="2400" dirty="0"/>
          </a:p>
          <a:p>
            <a:pPr lvl="0" algn="just" rtl="1"/>
            <a:r>
              <a:rPr lang="ar-SY" sz="2400" b="1" dirty="0">
                <a:solidFill>
                  <a:srgbClr val="00B0F0"/>
                </a:solidFill>
              </a:rPr>
              <a:t>تنظيم عقود نقل التقانة</a:t>
            </a:r>
            <a:r>
              <a:rPr lang="ar-SY" sz="2400" dirty="0"/>
              <a:t>، وتصديقها من المكتب الوطني لنقل التقانة وتوثيقها لديه تمهيداً لتنفيذها؛</a:t>
            </a:r>
            <a:endParaRPr lang="en-US" sz="2400" dirty="0"/>
          </a:p>
          <a:p>
            <a:pPr lvl="0" algn="just" rtl="1"/>
            <a:r>
              <a:rPr lang="ar-SY" sz="2400" dirty="0"/>
              <a:t>نشر فكر ريادة الأعمال بين الطلاب و/أو الباحثين وتقديم الدعم لهم وتشجيعهم على إحداث شركاتهم الناشئة؛</a:t>
            </a:r>
            <a:endParaRPr lang="en-US" sz="2400" dirty="0"/>
          </a:p>
          <a:p>
            <a:pPr lvl="0" algn="just" rtl="1"/>
            <a:r>
              <a:rPr lang="ar-SY" sz="2400" dirty="0"/>
              <a:t>إعداد تقرير سنوي عن نقل التقانة في الجهة العلمية البحثية يتضمن كافة المهام والأنشطة المنفذة.</a:t>
            </a:r>
            <a:endParaRPr lang="en-US" sz="2400" dirty="0"/>
          </a:p>
          <a:p>
            <a:pPr algn="just" rtl="1"/>
            <a:endParaRPr lang="ar-SY" sz="2400" b="1" dirty="0">
              <a:solidFill>
                <a:srgbClr val="4F81BD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11</a:t>
            </a:fld>
            <a:endParaRPr lang="en-US"/>
          </a:p>
        </p:txBody>
      </p:sp>
      <p:pic>
        <p:nvPicPr>
          <p:cNvPr id="9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1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6781800" cy="1143000"/>
          </a:xfrm>
        </p:spPr>
        <p:txBody>
          <a:bodyPr/>
          <a:lstStyle/>
          <a:p>
            <a:pPr algn="ctr" rtl="1"/>
            <a:r>
              <a:rPr lang="ar-SY" sz="3600" b="1" dirty="0" smtClean="0">
                <a:solidFill>
                  <a:schemeClr val="accent1">
                    <a:lumMod val="75000"/>
                  </a:schemeClr>
                </a:solidFill>
              </a:rPr>
              <a:t>أقر إحداث المكتب الوطني لنقل التكنولوجيا ومكاتب نقل التكنولوجيا في الجامعات السورية </a:t>
            </a:r>
            <a:br>
              <a:rPr lang="ar-SY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3600" b="1" dirty="0" smtClean="0">
                <a:solidFill>
                  <a:schemeClr val="accent1">
                    <a:lumMod val="75000"/>
                  </a:schemeClr>
                </a:solidFill>
              </a:rPr>
              <a:t>بقرار مجلس التعليم العالي رقم 100 </a:t>
            </a:r>
            <a:br>
              <a:rPr lang="ar-SY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2800" b="1" dirty="0" smtClean="0">
                <a:solidFill>
                  <a:srgbClr val="00B0F0"/>
                </a:solidFill>
              </a:rPr>
              <a:t>كانون الأول للعام 2020</a:t>
            </a:r>
            <a:r>
              <a:rPr lang="ar-SY" sz="3600" b="1" dirty="0" smtClean="0">
                <a:solidFill>
                  <a:schemeClr val="accent1"/>
                </a:solidFill>
              </a:rPr>
              <a:t/>
            </a:r>
            <a:br>
              <a:rPr lang="ar-SY" sz="3600" b="1" dirty="0" smtClean="0">
                <a:solidFill>
                  <a:schemeClr val="accent1"/>
                </a:solidFill>
              </a:rPr>
            </a:br>
            <a:r>
              <a:rPr lang="ar-SY" sz="3600" b="1" dirty="0">
                <a:solidFill>
                  <a:srgbClr val="0070C0"/>
                </a:solidFill>
              </a:rPr>
              <a:t/>
            </a:r>
            <a:br>
              <a:rPr lang="ar-SY" sz="3600" b="1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ttp://www.mohe.gov.sy/mohe/images/site/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52400"/>
            <a:ext cx="2054225" cy="19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sz="3600" b="1" dirty="0">
                <a:solidFill>
                  <a:schemeClr val="accent1"/>
                </a:solidFill>
              </a:rPr>
              <a:t>مهام وحدات البحث </a:t>
            </a:r>
            <a:r>
              <a:rPr lang="ar-SY" sz="3600" b="1" dirty="0" smtClean="0">
                <a:solidFill>
                  <a:schemeClr val="accent1"/>
                </a:solidFill>
              </a:rPr>
              <a:t>والتطوير</a:t>
            </a:r>
            <a:br>
              <a:rPr lang="ar-SY" sz="3600" b="1" dirty="0" smtClean="0">
                <a:solidFill>
                  <a:schemeClr val="accent1"/>
                </a:solidFill>
              </a:rPr>
            </a:br>
            <a:r>
              <a:rPr lang="ar-SY" sz="2400" b="1" dirty="0" smtClean="0">
                <a:solidFill>
                  <a:srgbClr val="00B0F0"/>
                </a:solidFill>
              </a:rPr>
              <a:t>(في المؤسسات الإنتاجية والخدمية)</a:t>
            </a:r>
            <a:endParaRPr lang="ar-SY" sz="2400" dirty="0">
              <a:solidFill>
                <a:srgbClr val="00B0F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800600"/>
          </a:xfrm>
        </p:spPr>
        <p:txBody>
          <a:bodyPr>
            <a:normAutofit lnSpcReduction="10000"/>
          </a:bodyPr>
          <a:lstStyle/>
          <a:p>
            <a:pPr lvl="0" algn="just" rtl="1"/>
            <a:r>
              <a:rPr lang="ar-SY" b="1" dirty="0">
                <a:solidFill>
                  <a:srgbClr val="4F81BD"/>
                </a:solidFill>
              </a:rPr>
              <a:t>المساهمة في وضع خطة البحث العلمي والتطوير في الجهة العامة بشكل سنوي وتعديلها عند الحاجة.</a:t>
            </a:r>
            <a:endParaRPr lang="en-US" b="1" dirty="0">
              <a:solidFill>
                <a:srgbClr val="4F81BD"/>
              </a:solidFill>
            </a:endParaRPr>
          </a:p>
          <a:p>
            <a:pPr lvl="0" algn="just" rtl="1"/>
            <a:r>
              <a:rPr lang="ar-SY" b="1" dirty="0">
                <a:solidFill>
                  <a:srgbClr val="4F81BD"/>
                </a:solidFill>
              </a:rPr>
              <a:t>التنسيق مع المعنيين في الهيئة العليا للبحث العلمي وهيئة التخطيط والتعاون الدولي في كل ما يتعلق بإعداد البرامج والأبحاث ومتابعة تنفيذ نتائجها.</a:t>
            </a:r>
            <a:endParaRPr lang="en-US" b="1" dirty="0">
              <a:solidFill>
                <a:srgbClr val="4F81BD"/>
              </a:solidFill>
            </a:endParaRPr>
          </a:p>
          <a:p>
            <a:pPr lvl="0" algn="just" rtl="1"/>
            <a:r>
              <a:rPr lang="ar-SY" b="1" dirty="0">
                <a:solidFill>
                  <a:srgbClr val="4F81BD"/>
                </a:solidFill>
              </a:rPr>
              <a:t>متابعة نتائج الأبحاث والدراسات المحلية والعالمية وتوجيهها في الجهة العامة لاستثمارها بالشكل الأمثل.</a:t>
            </a:r>
            <a:endParaRPr lang="en-US" b="1" dirty="0">
              <a:solidFill>
                <a:srgbClr val="4F81BD"/>
              </a:solidFill>
            </a:endParaRPr>
          </a:p>
          <a:p>
            <a:pPr lvl="0" algn="just" rtl="1"/>
            <a:r>
              <a:rPr lang="ar-SY" b="1" dirty="0">
                <a:solidFill>
                  <a:srgbClr val="4F81BD"/>
                </a:solidFill>
              </a:rPr>
              <a:t>اقتراح فرق عمل الأبحاث (الباحثين) من داخل وخارج الجهة العامة وفق الاختصاصات المناسبة بالتنسيق مع الهيئة العليا للبحث العلمي، والمتابعة الدورية لنتائج تقدم العمل.</a:t>
            </a:r>
            <a:endParaRPr lang="en-US" b="1" dirty="0">
              <a:solidFill>
                <a:srgbClr val="4F81BD"/>
              </a:solidFill>
            </a:endParaRPr>
          </a:p>
          <a:p>
            <a:pPr lvl="0" algn="just" rtl="1"/>
            <a:r>
              <a:rPr lang="ar-SY" b="1" dirty="0">
                <a:solidFill>
                  <a:srgbClr val="4F81BD"/>
                </a:solidFill>
              </a:rPr>
              <a:t>الإشراف على أبحاث المتدربين من داخل الجهة العامة وخارجها فيما يتعلق بإعداد الأبحاث الجديدة المرتبطة بعمل الجهة العامة.</a:t>
            </a:r>
            <a:endParaRPr lang="en-US" b="1" dirty="0">
              <a:solidFill>
                <a:srgbClr val="4F81BD"/>
              </a:solidFill>
            </a:endParaRPr>
          </a:p>
          <a:p>
            <a:pPr lvl="0" algn="just" rtl="1"/>
            <a:r>
              <a:rPr lang="ar-SY" b="1" dirty="0">
                <a:solidFill>
                  <a:srgbClr val="00B0F0"/>
                </a:solidFill>
              </a:rPr>
              <a:t>متابعة رصد الأموال اللازمة لتنفيذ خطة البحث العلمي في موازنة الجهة العامة</a:t>
            </a:r>
            <a:r>
              <a:rPr lang="ar-SY" b="1" dirty="0">
                <a:solidFill>
                  <a:srgbClr val="4F81BD"/>
                </a:solidFill>
              </a:rPr>
              <a:t>.</a:t>
            </a:r>
            <a:endParaRPr lang="en-US" b="1" dirty="0">
              <a:solidFill>
                <a:srgbClr val="4F81BD"/>
              </a:solidFill>
            </a:endParaRPr>
          </a:p>
          <a:p>
            <a:pPr lvl="0" algn="just" rtl="1"/>
            <a:r>
              <a:rPr lang="ar-SY" b="1" dirty="0">
                <a:solidFill>
                  <a:srgbClr val="4F81BD"/>
                </a:solidFill>
              </a:rPr>
              <a:t>المساهمة في إعداد وتطوير قاعدة بيانات البحث العلمي بالتعاون مع الهيئة العليا للبحث العلمي والجهات المعنية الأخرى.</a:t>
            </a:r>
            <a:endParaRPr lang="en-US" b="1" dirty="0">
              <a:solidFill>
                <a:srgbClr val="4F81BD"/>
              </a:solidFill>
            </a:endParaRPr>
          </a:p>
          <a:p>
            <a:pPr algn="just" rtl="1"/>
            <a:endParaRPr lang="ar-SY" b="1" dirty="0">
              <a:solidFill>
                <a:srgbClr val="4F81BD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13</a:t>
            </a:fld>
            <a:endParaRPr lang="en-US"/>
          </a:p>
        </p:txBody>
      </p:sp>
      <p:pic>
        <p:nvPicPr>
          <p:cNvPr id="9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431800"/>
            <a:ext cx="5789323" cy="1168400"/>
          </a:xfrm>
        </p:spPr>
        <p:txBody>
          <a:bodyPr/>
          <a:lstStyle/>
          <a:p>
            <a:pPr algn="r" rtl="1"/>
            <a:r>
              <a:rPr lang="ar-LB" sz="3200" b="1" dirty="0" smtClean="0"/>
              <a:t>رسم السياسة الوطنية للعل</a:t>
            </a:r>
            <a:r>
              <a:rPr lang="ar-SY" sz="3200" b="1" dirty="0" err="1" smtClean="0"/>
              <a:t>وم</a:t>
            </a:r>
            <a:r>
              <a:rPr lang="ar-LB" sz="3200" b="1" dirty="0" smtClean="0"/>
              <a:t> والتقانة والابتكار</a:t>
            </a:r>
            <a:endParaRPr lang="en-US" sz="3200" b="1" dirty="0"/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3805237" cy="522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85800" y="3312454"/>
            <a:ext cx="273857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000" dirty="0">
                <a:hlinkClick r:id="rId5"/>
              </a:rPr>
              <a:t>www.hcsr.gov.sy</a:t>
            </a:r>
            <a:endParaRPr lang="ar-LB" sz="3000" dirty="0"/>
          </a:p>
          <a:p>
            <a:endParaRPr lang="ar-SY" sz="3000" dirty="0"/>
          </a:p>
        </p:txBody>
      </p:sp>
    </p:spTree>
    <p:extLst>
      <p:ext uri="{BB962C8B-B14F-4D97-AF65-F5344CB8AC3E}">
        <p14:creationId xmlns:p14="http://schemas.microsoft.com/office/powerpoint/2010/main" val="6182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431800"/>
            <a:ext cx="5410200" cy="2159000"/>
          </a:xfrm>
        </p:spPr>
        <p:txBody>
          <a:bodyPr/>
          <a:lstStyle/>
          <a:p>
            <a:pPr algn="r" rtl="1"/>
            <a:r>
              <a:rPr lang="ar-LB" sz="2400" b="1" dirty="0"/>
              <a:t>السياسة الوطنية للعل</a:t>
            </a:r>
            <a:r>
              <a:rPr lang="ar-SY" sz="2400" b="1" dirty="0"/>
              <a:t>م</a:t>
            </a:r>
            <a:r>
              <a:rPr lang="ar-LB" sz="2400" b="1" dirty="0"/>
              <a:t> والتقانة </a:t>
            </a:r>
            <a:r>
              <a:rPr lang="ar-LB" sz="2400" b="1" dirty="0" smtClean="0"/>
              <a:t>والابتكار</a:t>
            </a:r>
            <a:r>
              <a:rPr lang="ar-SY" sz="2400" b="1" dirty="0" smtClean="0"/>
              <a:t/>
            </a:r>
            <a:br>
              <a:rPr lang="ar-SY" sz="2400" b="1" dirty="0" smtClean="0"/>
            </a:br>
            <a:r>
              <a:rPr lang="ar-SY" sz="2400" b="1" dirty="0" smtClean="0">
                <a:solidFill>
                  <a:srgbClr val="00B0F0"/>
                </a:solidFill>
              </a:rPr>
              <a:t>قطاع الصحة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15</a:t>
            </a:fld>
            <a:endParaRPr lang="en-US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20594"/>
            <a:ext cx="7143919" cy="51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324600" cy="764059"/>
          </a:xfrm>
        </p:spPr>
        <p:txBody>
          <a:bodyPr/>
          <a:lstStyle/>
          <a:p>
            <a:pPr algn="r" rtl="1"/>
            <a:r>
              <a:rPr lang="ar-LB" sz="2400" b="1" dirty="0"/>
              <a:t>السياسة الوطنية للعل</a:t>
            </a:r>
            <a:r>
              <a:rPr lang="ar-SY" sz="2400" b="1" dirty="0"/>
              <a:t>م</a:t>
            </a:r>
            <a:r>
              <a:rPr lang="ar-LB" sz="2400" b="1" dirty="0"/>
              <a:t> والتقانة </a:t>
            </a:r>
            <a:r>
              <a:rPr lang="ar-LB" sz="2400" b="1" dirty="0" smtClean="0"/>
              <a:t>والابتكار</a:t>
            </a:r>
            <a:r>
              <a:rPr lang="ar-SY" sz="2400" b="1" dirty="0" smtClean="0"/>
              <a:t/>
            </a:r>
            <a:br>
              <a:rPr lang="ar-SY" sz="2400" b="1" dirty="0" smtClean="0"/>
            </a:br>
            <a:r>
              <a:rPr lang="ar-SY" sz="2400" b="1" dirty="0" smtClean="0">
                <a:solidFill>
                  <a:srgbClr val="00B0F0"/>
                </a:solidFill>
              </a:rPr>
              <a:t>قطاع الصحة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16</a:t>
            </a:fld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16459"/>
            <a:ext cx="5512059" cy="5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71800" y="101600"/>
            <a:ext cx="5410200" cy="1016000"/>
          </a:xfrm>
        </p:spPr>
        <p:txBody>
          <a:bodyPr/>
          <a:lstStyle/>
          <a:p>
            <a:pPr algn="r" rtl="1"/>
            <a:r>
              <a:rPr lang="ar-LB" sz="2400" b="1" dirty="0"/>
              <a:t>السياسة الوطنية للعل</a:t>
            </a:r>
            <a:r>
              <a:rPr lang="ar-SY" sz="2400" b="1" dirty="0"/>
              <a:t>م</a:t>
            </a:r>
            <a:r>
              <a:rPr lang="ar-LB" sz="2400" b="1" dirty="0"/>
              <a:t> والتقانة والابتكار</a:t>
            </a:r>
            <a:r>
              <a:rPr lang="ar-SY" sz="2400" b="1" dirty="0"/>
              <a:t/>
            </a:r>
            <a:br>
              <a:rPr lang="ar-SY" sz="2400" b="1" dirty="0"/>
            </a:br>
            <a:r>
              <a:rPr lang="ar-SY" sz="2400" b="1" dirty="0">
                <a:solidFill>
                  <a:srgbClr val="00B0F0"/>
                </a:solidFill>
              </a:rPr>
              <a:t>قطاع الصحة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17</a:t>
            </a:fld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17600"/>
            <a:ext cx="5439532" cy="53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410200" cy="762000"/>
          </a:xfrm>
        </p:spPr>
        <p:txBody>
          <a:bodyPr/>
          <a:lstStyle/>
          <a:p>
            <a:pPr algn="r" rtl="1"/>
            <a:r>
              <a:rPr lang="ar-LB" sz="2400" b="1" dirty="0"/>
              <a:t>السياسة الوطنية للعل</a:t>
            </a:r>
            <a:r>
              <a:rPr lang="ar-SY" sz="2400" b="1" dirty="0"/>
              <a:t>م</a:t>
            </a:r>
            <a:r>
              <a:rPr lang="ar-LB" sz="2400" b="1" dirty="0"/>
              <a:t> والتقانة والابتكار</a:t>
            </a:r>
            <a:r>
              <a:rPr lang="ar-SY" sz="2400" b="1" dirty="0"/>
              <a:t/>
            </a:r>
            <a:br>
              <a:rPr lang="ar-SY" sz="2400" b="1" dirty="0"/>
            </a:br>
            <a:r>
              <a:rPr lang="ar-SY" sz="2400" b="1" dirty="0">
                <a:solidFill>
                  <a:srgbClr val="00B0F0"/>
                </a:solidFill>
              </a:rPr>
              <a:t>قطاع الصحة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18</a:t>
            </a:fld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74389"/>
            <a:ext cx="6019800" cy="57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8270" y="404191"/>
            <a:ext cx="6499930" cy="762000"/>
          </a:xfrm>
        </p:spPr>
        <p:txBody>
          <a:bodyPr/>
          <a:lstStyle/>
          <a:p>
            <a:pPr algn="r" rtl="1"/>
            <a:r>
              <a:rPr lang="ar-LB" sz="3200" b="1" dirty="0"/>
              <a:t>السياسة الوطنية للعل</a:t>
            </a:r>
            <a:r>
              <a:rPr lang="ar-SY" sz="3200" b="1" dirty="0"/>
              <a:t>م</a:t>
            </a:r>
            <a:r>
              <a:rPr lang="ar-LB" sz="3200" b="1" dirty="0"/>
              <a:t> والتقانة والابتكار</a:t>
            </a:r>
            <a:r>
              <a:rPr lang="ar-SY" sz="3200" b="1" dirty="0"/>
              <a:t/>
            </a:r>
            <a:br>
              <a:rPr lang="ar-SY" sz="3200" b="1" dirty="0"/>
            </a:br>
            <a:r>
              <a:rPr lang="ar-SY" sz="3200" b="1" dirty="0">
                <a:solidFill>
                  <a:srgbClr val="00B0F0"/>
                </a:solidFill>
              </a:rPr>
              <a:t>قطاع </a:t>
            </a:r>
            <a:r>
              <a:rPr lang="ar-SY" sz="3200" b="1" dirty="0" smtClean="0">
                <a:solidFill>
                  <a:srgbClr val="00B0F0"/>
                </a:solidFill>
              </a:rPr>
              <a:t>الصحة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19</a:t>
            </a:fld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685800" y="1981200"/>
            <a:ext cx="7772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3600" b="1" dirty="0" smtClean="0">
                <a:solidFill>
                  <a:srgbClr val="4F81BD"/>
                </a:solidFill>
              </a:rPr>
              <a:t>تحديث السياسة</a:t>
            </a:r>
          </a:p>
          <a:p>
            <a:pPr algn="r" rtl="1"/>
            <a:r>
              <a:rPr lang="ar-SY" sz="3600" b="1" dirty="0" smtClean="0">
                <a:solidFill>
                  <a:srgbClr val="00B0F0"/>
                </a:solidFill>
              </a:rPr>
              <a:t>......</a:t>
            </a:r>
          </a:p>
          <a:p>
            <a:pPr algn="r" rtl="1"/>
            <a:r>
              <a:rPr lang="ar-SY" sz="3600" b="1" dirty="0" smtClean="0">
                <a:solidFill>
                  <a:srgbClr val="00B0F0"/>
                </a:solidFill>
              </a:rPr>
              <a:t>......</a:t>
            </a:r>
          </a:p>
          <a:p>
            <a:pPr algn="r" rtl="1"/>
            <a:r>
              <a:rPr lang="ar-SY" sz="3600" b="1" dirty="0" smtClean="0">
                <a:solidFill>
                  <a:srgbClr val="00B0F0"/>
                </a:solidFill>
              </a:rPr>
              <a:t>السياحة الطبية ؟</a:t>
            </a:r>
          </a:p>
          <a:p>
            <a:pPr algn="r" rtl="1"/>
            <a:r>
              <a:rPr lang="ar-SY" sz="2800" dirty="0" smtClean="0">
                <a:solidFill>
                  <a:srgbClr val="4F81BD"/>
                </a:solidFill>
              </a:rPr>
              <a:t>أدوار وزارة الصحة / وزارة التعليم العالي والبحث العلمي / الجامعات / الباحثين؟</a:t>
            </a:r>
            <a:endParaRPr lang="ar-SY" sz="28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10400" cy="1143000"/>
          </a:xfrm>
        </p:spPr>
        <p:txBody>
          <a:bodyPr/>
          <a:lstStyle/>
          <a:p>
            <a:pPr algn="r" rtl="1"/>
            <a:r>
              <a:rPr lang="ar-SY" sz="4000" b="1" dirty="0">
                <a:solidFill>
                  <a:srgbClr val="4F81BD"/>
                </a:solidFill>
              </a:rPr>
              <a:t>أ</a:t>
            </a:r>
            <a:r>
              <a:rPr lang="ar-SY" sz="4000" b="1" dirty="0" smtClean="0">
                <a:solidFill>
                  <a:srgbClr val="4F81BD"/>
                </a:solidFill>
              </a:rPr>
              <a:t>هداف الهيئة العليا</a:t>
            </a:r>
            <a:br>
              <a:rPr lang="ar-SY" sz="4000" b="1" dirty="0" smtClean="0">
                <a:solidFill>
                  <a:srgbClr val="4F81BD"/>
                </a:solidFill>
              </a:rPr>
            </a:br>
            <a:r>
              <a:rPr lang="ar-SY" sz="2600" b="1" dirty="0" smtClean="0">
                <a:solidFill>
                  <a:srgbClr val="4F81BD"/>
                </a:solidFill>
              </a:rPr>
              <a:t>(أحدثت الهيئة العليا للبحث العلمي بالمرسوم رقم 68 للعام 2005)</a:t>
            </a:r>
            <a:endParaRPr lang="en-US" sz="2600" dirty="0">
              <a:solidFill>
                <a:srgbClr val="4F81BD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2</a:t>
            </a:fld>
            <a:endParaRPr lang="en-US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613012" y="1676400"/>
            <a:ext cx="8229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SY" sz="2400" b="1" dirty="0">
                <a:solidFill>
                  <a:schemeClr val="bg1">
                    <a:lumMod val="75000"/>
                  </a:schemeClr>
                </a:solidFill>
              </a:rPr>
              <a:t>رسم السياسة الوطنية الشاملة للبحث العلمي والتطوير التقاني واستراتيجياتهما بما يلبي متطلبات التنمية الاقتصادية والاجتماعية المستدامة.</a:t>
            </a:r>
          </a:p>
          <a:p>
            <a:pPr algn="just" rtl="1"/>
            <a:r>
              <a:rPr lang="ar-SY" sz="2400" b="1" dirty="0" smtClean="0">
                <a:solidFill>
                  <a:schemeClr val="bg1">
                    <a:lumMod val="75000"/>
                  </a:schemeClr>
                </a:solidFill>
              </a:rPr>
              <a:t>دعم </a:t>
            </a:r>
            <a:r>
              <a:rPr lang="ar-SY" sz="2400" b="1" dirty="0">
                <a:solidFill>
                  <a:schemeClr val="bg1">
                    <a:lumMod val="75000"/>
                  </a:schemeClr>
                </a:solidFill>
              </a:rPr>
              <a:t>الهيئات العلمية البحثية </a:t>
            </a:r>
            <a:r>
              <a:rPr lang="ar-SY" sz="2400" dirty="0">
                <a:solidFill>
                  <a:schemeClr val="bg1">
                    <a:lumMod val="75000"/>
                  </a:schemeClr>
                </a:solidFill>
              </a:rPr>
              <a:t>لتحقيق أغراضها على جميع الصعد. وبصورة خاصة تعزيز </a:t>
            </a:r>
            <a:r>
              <a:rPr lang="ar-SY" sz="2400" b="1" dirty="0">
                <a:solidFill>
                  <a:schemeClr val="bg1">
                    <a:lumMod val="75000"/>
                  </a:schemeClr>
                </a:solidFill>
              </a:rPr>
              <a:t>الموازنة الداعمة للبحث العلمي </a:t>
            </a:r>
            <a:r>
              <a:rPr lang="ar-SY" sz="2400" dirty="0">
                <a:solidFill>
                  <a:schemeClr val="bg1">
                    <a:lumMod val="75000"/>
                  </a:schemeClr>
                </a:solidFill>
              </a:rPr>
              <a:t>وتوزيعها على الهيئات العلمية البحثية بما يتناسب مع دورها وأدائها في عملية البحث العلمي. </a:t>
            </a:r>
          </a:p>
          <a:p>
            <a:pPr algn="just" rtl="1"/>
            <a:r>
              <a:rPr lang="ar-SY" sz="2400" b="1" dirty="0">
                <a:solidFill>
                  <a:schemeClr val="bg1">
                    <a:lumMod val="75000"/>
                  </a:schemeClr>
                </a:solidFill>
              </a:rPr>
              <a:t>التنسيق بين الهيئات العلمية البحثية </a:t>
            </a:r>
            <a:r>
              <a:rPr lang="ar-SY" sz="2400" dirty="0">
                <a:solidFill>
                  <a:schemeClr val="bg1">
                    <a:lumMod val="75000"/>
                  </a:schemeClr>
                </a:solidFill>
              </a:rPr>
              <a:t>تنسيقا كاملا على جميع المستويات وفي جميع المجالات. 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1828800" y="4499113"/>
            <a:ext cx="5715000" cy="1549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SY" sz="2400" dirty="0" smtClean="0">
                <a:solidFill>
                  <a:srgbClr val="0070C0"/>
                </a:solidFill>
              </a:rPr>
              <a:t>تعزيز </a:t>
            </a:r>
            <a:r>
              <a:rPr lang="ar-SY" sz="2400" dirty="0">
                <a:solidFill>
                  <a:srgbClr val="0070C0"/>
                </a:solidFill>
              </a:rPr>
              <a:t>الصلة وآليات </a:t>
            </a:r>
            <a:r>
              <a:rPr lang="ar-SY" sz="2400" b="1" dirty="0">
                <a:solidFill>
                  <a:srgbClr val="0070C0"/>
                </a:solidFill>
              </a:rPr>
              <a:t>الترابط بين الهيئات العلمية البحثية والقطاعات الإنتاجية والخدمية </a:t>
            </a:r>
            <a:r>
              <a:rPr lang="ar-SY" sz="2400" dirty="0">
                <a:solidFill>
                  <a:srgbClr val="0070C0"/>
                </a:solidFill>
              </a:rPr>
              <a:t>العامة والخاصة الطالبة للبحث العلمي والمستفيدة منه، الأمر الذي يساهم في تمويله وتسويقه وربطه باحتياجات التنمية الحالية والمستقبلية.</a:t>
            </a:r>
            <a:endParaRPr lang="ar-L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620000" cy="1143000"/>
          </a:xfrm>
        </p:spPr>
        <p:txBody>
          <a:bodyPr/>
          <a:lstStyle/>
          <a:p>
            <a:pPr algn="r" rtl="1"/>
            <a:r>
              <a:rPr lang="ar-SY" sz="4000" dirty="0" smtClean="0"/>
              <a:t>شكرا لإصغائكم</a:t>
            </a:r>
            <a:br>
              <a:rPr lang="ar-SY" sz="4000" dirty="0" smtClean="0"/>
            </a:br>
            <a:r>
              <a:rPr lang="ar-SY" sz="4000" dirty="0" smtClean="0"/>
              <a:t/>
            </a:r>
            <a:br>
              <a:rPr lang="ar-SY" sz="4000" dirty="0" smtClean="0"/>
            </a:br>
            <a:r>
              <a:rPr lang="ar-SY" sz="4000" dirty="0" smtClean="0">
                <a:solidFill>
                  <a:srgbClr val="0070C0"/>
                </a:solidFill>
              </a:rPr>
              <a:t>الهيئة العليا للبحث العلمي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52040"/>
            <a:ext cx="7620000" cy="3667760"/>
          </a:xfrm>
        </p:spPr>
        <p:txBody>
          <a:bodyPr/>
          <a:lstStyle/>
          <a:p>
            <a:pPr algn="r" rtl="1"/>
            <a:r>
              <a:rPr lang="ar-LB" dirty="0"/>
              <a:t>الهاتف </a:t>
            </a:r>
            <a:r>
              <a:rPr lang="ar-LB" dirty="0" smtClean="0"/>
              <a:t>الأرضي </a:t>
            </a:r>
            <a:r>
              <a:rPr lang="en-US" dirty="0" smtClean="0"/>
              <a:t>00963-11-3341864</a:t>
            </a:r>
            <a:endParaRPr lang="ar-LB" dirty="0" smtClean="0"/>
          </a:p>
          <a:p>
            <a:pPr algn="r" rtl="1"/>
            <a:r>
              <a:rPr lang="ar-LB" dirty="0" smtClean="0"/>
              <a:t>فاكس </a:t>
            </a:r>
            <a:r>
              <a:rPr lang="en-US" dirty="0" smtClean="0"/>
              <a:t>00963-11-3342998</a:t>
            </a:r>
            <a:endParaRPr lang="ar-LB" dirty="0" smtClean="0"/>
          </a:p>
          <a:p>
            <a:pPr algn="r" rtl="1"/>
            <a:r>
              <a:rPr lang="ar-LB" dirty="0"/>
              <a:t>صندوق </a:t>
            </a:r>
            <a:r>
              <a:rPr lang="ar-LB" dirty="0" smtClean="0"/>
              <a:t>البريد </a:t>
            </a:r>
            <a:r>
              <a:rPr lang="en-US" dirty="0" smtClean="0"/>
              <a:t>30151</a:t>
            </a:r>
            <a:endParaRPr lang="ar-LB" dirty="0" smtClean="0"/>
          </a:p>
          <a:p>
            <a:pPr algn="r" rtl="1"/>
            <a:r>
              <a:rPr lang="ar-LB" dirty="0"/>
              <a:t>الموقع الرئيس للهيئة </a:t>
            </a:r>
            <a:r>
              <a:rPr lang="ar-LB" dirty="0" smtClean="0"/>
              <a:t>العليا </a:t>
            </a:r>
            <a:r>
              <a:rPr lang="en-US" dirty="0" smtClean="0">
                <a:hlinkClick r:id="rId2"/>
              </a:rPr>
              <a:t>www.hcsr.gov.sy</a:t>
            </a:r>
            <a:endParaRPr lang="ar-SY" dirty="0" smtClean="0"/>
          </a:p>
          <a:p>
            <a:pPr algn="r" rtl="1"/>
            <a:r>
              <a:rPr lang="ar-SY" dirty="0" smtClean="0"/>
              <a:t>موقع مؤتمر المغتربين </a:t>
            </a:r>
            <a:r>
              <a:rPr lang="en-US" dirty="0">
                <a:hlinkClick r:id="rId3"/>
              </a:rPr>
              <a:t>http://eactivities.hcsr.gov.sy</a:t>
            </a:r>
            <a:r>
              <a:rPr lang="en-US" dirty="0" smtClean="0">
                <a:hlinkClick r:id="rId3"/>
              </a:rPr>
              <a:t>/</a:t>
            </a:r>
            <a:endParaRPr lang="ar-SY" dirty="0" smtClean="0"/>
          </a:p>
          <a:p>
            <a:pPr algn="r" rtl="1"/>
            <a:r>
              <a:rPr lang="ar-LB" dirty="0" smtClean="0"/>
              <a:t>البريد </a:t>
            </a:r>
            <a:r>
              <a:rPr lang="ar-LB" dirty="0"/>
              <a:t>الإلكتروني للهيئة </a:t>
            </a:r>
            <a:r>
              <a:rPr lang="ar-LB" dirty="0" smtClean="0"/>
              <a:t>العليا </a:t>
            </a:r>
            <a:r>
              <a:rPr lang="en-US" dirty="0" smtClean="0">
                <a:hlinkClick r:id="rId4"/>
              </a:rPr>
              <a:t>manager@hcsr.gov.sy</a:t>
            </a:r>
            <a:endParaRPr lang="ar-LB" dirty="0" smtClean="0"/>
          </a:p>
          <a:p>
            <a:pPr algn="r" rtl="1"/>
            <a:r>
              <a:rPr lang="ar-LB" dirty="0" smtClean="0"/>
              <a:t>فيس بوك: 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</a:rPr>
              <a:t>الهيئة العليا للبحث العلمي </a:t>
            </a:r>
            <a:r>
              <a:rPr lang="en-US" dirty="0">
                <a:hlinkClick r:id="rId5"/>
              </a:rPr>
              <a:t>https://www.facebook.com/hcsr.gov.sy</a:t>
            </a:r>
            <a:r>
              <a:rPr lang="en-US" dirty="0" smtClean="0">
                <a:hlinkClick r:id="rId5"/>
              </a:rPr>
              <a:t>/</a:t>
            </a:r>
            <a:endParaRPr lang="ar-LB" dirty="0" smtClean="0"/>
          </a:p>
          <a:p>
            <a:pPr algn="r" rtl="1"/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20</a:t>
            </a:fld>
            <a:endParaRPr lang="en-US"/>
          </a:p>
        </p:txBody>
      </p:sp>
      <p:pic>
        <p:nvPicPr>
          <p:cNvPr id="6" name="صورة 1" descr="HCSR_logo_PR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6781800" cy="1143000"/>
          </a:xfrm>
        </p:spPr>
        <p:txBody>
          <a:bodyPr/>
          <a:lstStyle/>
          <a:p>
            <a:pPr algn="ctr" rtl="1"/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>الخطة الوطنية لتمكين البحث العلمي</a:t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>في الجمهورية العربية السورية</a:t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3000" b="1" dirty="0" smtClean="0">
                <a:solidFill>
                  <a:schemeClr val="accent1"/>
                </a:solidFill>
              </a:rPr>
              <a:t>(أقرّت الخطة في رئاسة مجلس الوزراء - 2019)</a:t>
            </a:r>
            <a:br>
              <a:rPr lang="ar-SY" sz="3000" b="1" dirty="0" smtClean="0">
                <a:solidFill>
                  <a:schemeClr val="accent1"/>
                </a:solidFill>
              </a:rPr>
            </a:br>
            <a:r>
              <a:rPr lang="ar-SY" sz="3000" b="1" dirty="0">
                <a:solidFill>
                  <a:srgbClr val="0070C0"/>
                </a:solidFill>
              </a:rPr>
              <a:t/>
            </a:r>
            <a:br>
              <a:rPr lang="ar-SY" sz="3000" b="1" dirty="0">
                <a:solidFill>
                  <a:srgbClr val="0070C0"/>
                </a:solidFill>
              </a:rPr>
            </a:br>
            <a:r>
              <a:rPr lang="ar-SY" sz="3600" b="1" i="1" dirty="0" smtClean="0">
                <a:solidFill>
                  <a:schemeClr val="accent1"/>
                </a:solidFill>
              </a:rPr>
              <a:t>بحث علمي تنموي يدعم الاقتصاد ويخدم التنمية </a:t>
            </a:r>
            <a:r>
              <a:rPr lang="ar-SY" sz="3600" b="1" dirty="0">
                <a:solidFill>
                  <a:srgbClr val="00B0F0"/>
                </a:solidFill>
              </a:rPr>
              <a:t>(</a:t>
            </a:r>
            <a:r>
              <a:rPr lang="ar-SY" sz="3600" b="1" dirty="0" smtClean="0">
                <a:solidFill>
                  <a:srgbClr val="00B0F0"/>
                </a:solidFill>
              </a:rPr>
              <a:t>تعزيز دور الجهة الطالبة للبحث العلمي)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://www.mohe.gov.sy/mohe/images/site/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52400"/>
            <a:ext cx="2054225" cy="19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4</a:t>
            </a:fld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228600" y="133350"/>
            <a:ext cx="8762999" cy="6572250"/>
            <a:chOff x="152400" y="133350"/>
            <a:chExt cx="8762999" cy="6572250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33350"/>
              <a:ext cx="8762999" cy="657225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" name="شكل بيضاوي 1"/>
            <p:cNvSpPr/>
            <p:nvPr/>
          </p:nvSpPr>
          <p:spPr>
            <a:xfrm>
              <a:off x="3429001" y="3581400"/>
              <a:ext cx="1752600" cy="1524001"/>
            </a:xfrm>
            <a:prstGeom prst="ellipse">
              <a:avLst/>
            </a:prstGeom>
            <a:solidFill>
              <a:srgbClr val="4F81BD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5867400" y="6031468"/>
            <a:ext cx="312906" cy="369332"/>
            <a:chOff x="7315200" y="609600"/>
            <a:chExt cx="312906" cy="369332"/>
          </a:xfrm>
        </p:grpSpPr>
        <p:sp>
          <p:nvSpPr>
            <p:cNvPr id="4" name="مربع نص 3"/>
            <p:cNvSpPr txBox="1"/>
            <p:nvPr/>
          </p:nvSpPr>
          <p:spPr>
            <a:xfrm>
              <a:off x="7315200" y="609600"/>
              <a:ext cx="3129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Y" b="1" dirty="0" smtClean="0"/>
                <a:t>1</a:t>
              </a:r>
              <a:endParaRPr lang="ar-SY" b="1" dirty="0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7315200" y="609600"/>
              <a:ext cx="312906" cy="369332"/>
            </a:xfrm>
            <a:prstGeom prst="ellipse">
              <a:avLst/>
            </a:prstGeom>
            <a:solidFill>
              <a:srgbClr val="5B9BD5">
                <a:alpha val="2196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2887494" y="2362200"/>
            <a:ext cx="321012" cy="369332"/>
            <a:chOff x="7307094" y="609600"/>
            <a:chExt cx="321012" cy="369332"/>
          </a:xfrm>
        </p:grpSpPr>
        <p:sp>
          <p:nvSpPr>
            <p:cNvPr id="11" name="مربع نص 10"/>
            <p:cNvSpPr txBox="1"/>
            <p:nvPr/>
          </p:nvSpPr>
          <p:spPr>
            <a:xfrm>
              <a:off x="7315200" y="609600"/>
              <a:ext cx="3129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Y" b="1" dirty="0" smtClean="0"/>
                <a:t>2</a:t>
              </a:r>
              <a:endParaRPr lang="ar-SY" b="1" dirty="0"/>
            </a:p>
          </p:txBody>
        </p:sp>
        <p:sp>
          <p:nvSpPr>
            <p:cNvPr id="12" name="شكل بيضاوي 11"/>
            <p:cNvSpPr/>
            <p:nvPr/>
          </p:nvSpPr>
          <p:spPr>
            <a:xfrm>
              <a:off x="7307094" y="609600"/>
              <a:ext cx="312906" cy="369332"/>
            </a:xfrm>
            <a:prstGeom prst="ellipse">
              <a:avLst/>
            </a:prstGeom>
            <a:solidFill>
              <a:srgbClr val="5B9BD5">
                <a:alpha val="2196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</p:spTree>
    <p:extLst>
      <p:ext uri="{BB962C8B-B14F-4D97-AF65-F5344CB8AC3E}">
        <p14:creationId xmlns:p14="http://schemas.microsoft.com/office/powerpoint/2010/main" val="25663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 algn="r" rtl="1"/>
            <a:r>
              <a:rPr lang="ar-SY" sz="3200" b="1" dirty="0" smtClean="0">
                <a:solidFill>
                  <a:schemeClr val="accent1">
                    <a:lumMod val="75000"/>
                  </a:schemeClr>
                </a:solidFill>
              </a:rPr>
              <a:t>مشاريع تنفيذ السياسة الوطنية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762000" y="914400"/>
          <a:ext cx="7315200" cy="5764530"/>
        </p:xfrm>
        <a:graphic>
          <a:graphicData uri="http://schemas.openxmlformats.org/drawingml/2006/table">
            <a:tbl>
              <a:tblPr rtl="1" firstRow="1" firstCol="1" bandRow="1">
                <a:tableStyleId>{7DF18680-E054-41AD-8BC1-D1AEF772440D}</a:tableStyleId>
              </a:tblPr>
              <a:tblGrid>
                <a:gridCol w="520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3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8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86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439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القطاع التنموي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عدد المشاريع البحثية المقترحة في المرحلة الأولى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عدد المشاريع البحثية المعتمدة بنهاية المرحلة </a:t>
                      </a:r>
                      <a:r>
                        <a:rPr lang="ar-LB" sz="1400" dirty="0" smtClean="0">
                          <a:effectLst/>
                        </a:rPr>
                        <a:t>الثانية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Y" sz="1400" dirty="0" smtClean="0">
                        <a:effectLst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400" dirty="0" smtClean="0">
                          <a:effectLst/>
                        </a:rPr>
                        <a:t>عدد المشاريع البحثية المعتمدة بنهاية المرحلة </a:t>
                      </a:r>
                      <a:r>
                        <a:rPr lang="ar-LB" sz="1400" dirty="0" err="1" smtClean="0">
                          <a:effectLst/>
                        </a:rPr>
                        <a:t>الثا</a:t>
                      </a:r>
                      <a:r>
                        <a:rPr lang="ar-SY" sz="1400" dirty="0" smtClean="0">
                          <a:effectLst/>
                        </a:rPr>
                        <a:t>لثة</a:t>
                      </a:r>
                      <a:r>
                        <a:rPr lang="ar-LB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r>
                        <a:rPr lang="ar-LB" sz="1400" dirty="0" smtClean="0">
                          <a:effectLst/>
                        </a:rPr>
                        <a:t>حتى تاريخه</a:t>
                      </a:r>
                      <a:r>
                        <a:rPr lang="en-US" sz="1400" dirty="0" smtClean="0">
                          <a:effectLst/>
                        </a:rPr>
                        <a:t>(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الزراعة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الطاقة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الصناعة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الصحة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8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----------------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الموارد المائية</a:t>
                      </a:r>
                      <a:endParaRPr lang="en-US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9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تقانة المعلومات والاتصالات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تنمية القدرات البشرية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----------------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التنمية الاجتماعية والثقافية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----------------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السياحة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السكان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التطوير الإداري والقانوني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----------------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البيئة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النقل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DD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DD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DD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DD0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التنمية المحلية والإقليمية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البناء والتشييد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المال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8130"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LB" sz="1400" dirty="0">
                          <a:effectLst/>
                        </a:rPr>
                        <a:t>مجموع المشاريع البحثية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302</a:t>
                      </a:r>
                      <a:endParaRPr lang="en-US" sz="1200" b="1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27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6781800" cy="4495800"/>
          </a:xfrm>
        </p:spPr>
        <p:txBody>
          <a:bodyPr/>
          <a:lstStyle/>
          <a:p>
            <a:pPr algn="ctr" rtl="1"/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>بناء منظومة </a:t>
            </a:r>
            <a:r>
              <a:rPr lang="ar-SY" sz="4400" b="1" dirty="0" smtClean="0">
                <a:solidFill>
                  <a:srgbClr val="00B0F0"/>
                </a:solidFill>
              </a:rPr>
              <a:t>نقل التكنولوجيا </a:t>
            </a: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>في الجمهورية العربية السورية</a:t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Y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i="1" dirty="0">
              <a:solidFill>
                <a:schemeClr val="accent1"/>
              </a:solidFill>
            </a:endParaRPr>
          </a:p>
        </p:txBody>
      </p:sp>
      <p:pic>
        <p:nvPicPr>
          <p:cNvPr id="4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7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618" r="2618" b="10004"/>
          <a:stretch/>
        </p:blipFill>
        <p:spPr>
          <a:xfrm>
            <a:off x="304800" y="76200"/>
            <a:ext cx="4344134" cy="66294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953000" y="596348"/>
            <a:ext cx="4127428" cy="116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000" b="1" dirty="0" smtClean="0">
                <a:solidFill>
                  <a:schemeClr val="accent1"/>
                </a:solidFill>
              </a:rPr>
              <a:t>تقرير</a:t>
            </a:r>
          </a:p>
          <a:p>
            <a:pPr algn="ctr" rtl="1"/>
            <a:r>
              <a:rPr lang="ar-SY" sz="3000" b="1" dirty="0" smtClean="0">
                <a:solidFill>
                  <a:schemeClr val="accent1"/>
                </a:solidFill>
              </a:rPr>
              <a:t> تعزيز منظومة نقل التكنولوجيا في الجمهورية العربية السورية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8</a:t>
            </a:fld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200400"/>
            <a:ext cx="5242822" cy="349521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5257800" cy="3505200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5562600" y="914400"/>
            <a:ext cx="3365428" cy="116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000" b="1" dirty="0">
                <a:solidFill>
                  <a:schemeClr val="accent1"/>
                </a:solidFill>
              </a:rPr>
              <a:t>ثمرة تعاون مع اللجنة الاقتصادية والاجتماعية لغرب آسيا </a:t>
            </a:r>
            <a:r>
              <a:rPr lang="en-US" sz="3000" b="1" dirty="0">
                <a:solidFill>
                  <a:schemeClr val="accent1"/>
                </a:solidFill>
              </a:rPr>
              <a:t>(ESCWA</a:t>
            </a:r>
            <a:r>
              <a:rPr lang="en-US" sz="3000" b="1" dirty="0" smtClean="0">
                <a:solidFill>
                  <a:schemeClr val="accent1"/>
                </a:solidFill>
              </a:rPr>
              <a:t>)</a:t>
            </a:r>
            <a:endParaRPr lang="ar-SY" sz="3000" b="1" dirty="0" smtClean="0">
              <a:solidFill>
                <a:schemeClr val="accent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81400" y="3056356"/>
            <a:ext cx="16690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21 / Aug / 2019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1913" y="3635993"/>
            <a:ext cx="16383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 / Feb / 2020</a:t>
            </a:r>
            <a:endParaRPr lang="ar-S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6216-2FFF-4524-93C8-16BEC5D06C81}" type="slidenum">
              <a:rPr lang="en-US" smtClean="0"/>
              <a:t>9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33400" y="660400"/>
            <a:ext cx="8394628" cy="116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Y" sz="3000" b="1" dirty="0" smtClean="0">
                <a:solidFill>
                  <a:schemeClr val="accent1"/>
                </a:solidFill>
              </a:rPr>
              <a:t>منظومة نقل التكنولوجيا</a:t>
            </a:r>
          </a:p>
          <a:p>
            <a:pPr algn="ctr" rtl="1"/>
            <a:r>
              <a:rPr lang="ar-SY" sz="3000" b="1" dirty="0" smtClean="0">
                <a:solidFill>
                  <a:schemeClr val="accent1"/>
                </a:solidFill>
              </a:rPr>
              <a:t> في الجمهورية العربية السورية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6" name="صورة 1" descr="HCSR_logo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172872" y="2271526"/>
            <a:ext cx="8780559" cy="3377434"/>
            <a:chOff x="172872" y="2271526"/>
            <a:chExt cx="8780559" cy="3377434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72" y="2271526"/>
              <a:ext cx="8780559" cy="3377434"/>
            </a:xfrm>
            <a:prstGeom prst="rect">
              <a:avLst/>
            </a:prstGeom>
          </p:spPr>
        </p:pic>
        <p:sp>
          <p:nvSpPr>
            <p:cNvPr id="4" name="مربع نص 3"/>
            <p:cNvSpPr txBox="1"/>
            <p:nvPr/>
          </p:nvSpPr>
          <p:spPr>
            <a:xfrm>
              <a:off x="7696200" y="3605751"/>
              <a:ext cx="1074350" cy="64633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ar-SY" sz="1200" b="1" dirty="0" smtClean="0"/>
                <a:t>الجهات المعنية بإدارة الملكية الفكرية</a:t>
              </a:r>
              <a:endParaRPr lang="ar-SY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5337</TotalTime>
  <Words>800</Words>
  <Application>Microsoft Office PowerPoint</Application>
  <PresentationFormat>عرض على الشاشة (3:4)‏</PresentationFormat>
  <Paragraphs>181</Paragraphs>
  <Slides>20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Cambria</vt:lpstr>
      <vt:lpstr>Times New Roman</vt:lpstr>
      <vt:lpstr>تجاور</vt:lpstr>
      <vt:lpstr>بناء المنظومة الوطنية  للبحث العلمي ونقل التكنولوجيا في سورية  د. مجد الجمالي- مدير عام الهيئة العليا للبحث العلمي  ورشة عمل جامعة دمشق للبحث العلمي 13 حزيران 2021</vt:lpstr>
      <vt:lpstr>أهداف الهيئة العليا (أحدثت الهيئة العليا للبحث العلمي بالمرسوم رقم 68 للعام 2005)</vt:lpstr>
      <vt:lpstr>الخطة الوطنية لتمكين البحث العلمي في الجمهورية العربية السورية (أقرّت الخطة في رئاسة مجلس الوزراء - 2019)  بحث علمي تنموي يدعم الاقتصاد ويخدم التنمية (تعزيز دور الجهة الطالبة للبحث العلمي)</vt:lpstr>
      <vt:lpstr>عرض تقديمي في PowerPoint</vt:lpstr>
      <vt:lpstr>مشاريع تنفيذ السياسة الوطنية</vt:lpstr>
      <vt:lpstr>بناء منظومة نقل التكنولوجيا  في الجمهورية العربية السورية  </vt:lpstr>
      <vt:lpstr>عرض تقديمي في PowerPoint</vt:lpstr>
      <vt:lpstr>عرض تقديمي في PowerPoint</vt:lpstr>
      <vt:lpstr>عرض تقديمي في PowerPoint</vt:lpstr>
      <vt:lpstr>مهام المكتب الوطني لنقل التكنولوجيا (في الهيئة العليا للبحث العلمي)</vt:lpstr>
      <vt:lpstr>مهام مكاتب نقل التكنولوجيا (في الجهات العلمية البحثية)</vt:lpstr>
      <vt:lpstr>أقر إحداث المكتب الوطني لنقل التكنولوجيا ومكاتب نقل التكنولوجيا في الجامعات السورية  بقرار مجلس التعليم العالي رقم 100  كانون الأول للعام 2020  </vt:lpstr>
      <vt:lpstr>مهام وحدات البحث والتطوير (في المؤسسات الإنتاجية والخدمية)</vt:lpstr>
      <vt:lpstr>رسم السياسة الوطنية للعلوم والتقانة والابتكار</vt:lpstr>
      <vt:lpstr>السياسة الوطنية للعلم والتقانة والابتكار قطاع الصحة</vt:lpstr>
      <vt:lpstr>السياسة الوطنية للعلم والتقانة والابتكار قطاع الصحة</vt:lpstr>
      <vt:lpstr>السياسة الوطنية للعلم والتقانة والابتكار قطاع الصحة</vt:lpstr>
      <vt:lpstr>السياسة الوطنية للعلم والتقانة والابتكار قطاع الصحة</vt:lpstr>
      <vt:lpstr>السياسة الوطنية للعلم والتقانة والابتكار قطاع الصحة</vt:lpstr>
      <vt:lpstr>شكرا لإصغائكم  الهيئة العليا للبحث العلمي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DR.Majd</dc:creator>
  <cp:lastModifiedBy>DR.Ahmed Saker 2O14</cp:lastModifiedBy>
  <cp:revision>784</cp:revision>
  <dcterms:created xsi:type="dcterms:W3CDTF">2019-01-09T02:08:13Z</dcterms:created>
  <dcterms:modified xsi:type="dcterms:W3CDTF">2021-06-13T03:37:52Z</dcterms:modified>
</cp:coreProperties>
</file>