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7" r:id="rId10"/>
    <p:sldId id="268" r:id="rId11"/>
    <p:sldId id="264" r:id="rId12"/>
    <p:sldId id="266"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79" autoAdjust="0"/>
    <p:restoredTop sz="94660"/>
  </p:normalViewPr>
  <p:slideViewPr>
    <p:cSldViewPr>
      <p:cViewPr>
        <p:scale>
          <a:sx n="50" d="100"/>
          <a:sy n="50" d="100"/>
        </p:scale>
        <p:origin x="-1200" y="-72"/>
      </p:cViewPr>
      <p:guideLst>
        <p:guide orient="horz" pos="2160"/>
        <p:guide pos="2880"/>
      </p:guideLst>
    </p:cSldViewPr>
  </p:slideViewPr>
  <p:notesTextViewPr>
    <p:cViewPr>
      <p:scale>
        <a:sx n="1" d="1"/>
        <a:sy n="1" d="1"/>
      </p:scale>
      <p:origin x="0" y="0"/>
    </p:cViewPr>
  </p:notesTextViewPr>
  <p:notesViewPr>
    <p:cSldViewPr>
      <p:cViewPr varScale="1">
        <p:scale>
          <a:sx n="38" d="100"/>
          <a:sy n="38" d="100"/>
        </p:scale>
        <p:origin x="-221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AAE669-DF92-4110-B517-0DDD504E354B}" type="datetimeFigureOut">
              <a:rPr lang="en-US" smtClean="0"/>
              <a:t>6/15/2021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A1A058-7A65-4BAF-9E38-E359D1DEDFF0}" type="slidenum">
              <a:rPr lang="en-US" smtClean="0"/>
              <a:t>‹#›</a:t>
            </a:fld>
            <a:endParaRPr lang="en-US"/>
          </a:p>
        </p:txBody>
      </p:sp>
    </p:spTree>
    <p:extLst>
      <p:ext uri="{BB962C8B-B14F-4D97-AF65-F5344CB8AC3E}">
        <p14:creationId xmlns:p14="http://schemas.microsoft.com/office/powerpoint/2010/main" val="364669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CA1A058-7A65-4BAF-9E38-E359D1DEDFF0}" type="slidenum">
              <a:rPr lang="en-US" smtClean="0"/>
              <a:t>1</a:t>
            </a:fld>
            <a:endParaRPr lang="en-US"/>
          </a:p>
        </p:txBody>
      </p:sp>
    </p:spTree>
    <p:extLst>
      <p:ext uri="{BB962C8B-B14F-4D97-AF65-F5344CB8AC3E}">
        <p14:creationId xmlns:p14="http://schemas.microsoft.com/office/powerpoint/2010/main" val="3524309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FCA1A058-7A65-4BAF-9E38-E359D1DEDFF0}" type="slidenum">
              <a:rPr lang="en-US" smtClean="0"/>
              <a:t>2</a:t>
            </a:fld>
            <a:endParaRPr lang="en-US"/>
          </a:p>
        </p:txBody>
      </p:sp>
    </p:spTree>
    <p:extLst>
      <p:ext uri="{BB962C8B-B14F-4D97-AF65-F5344CB8AC3E}">
        <p14:creationId xmlns:p14="http://schemas.microsoft.com/office/powerpoint/2010/main" val="169912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224079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233736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357416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265617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359800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5734B96-7EA9-44F8-86D6-86E64D609A48}" type="datetimeFigureOut">
              <a:rPr lang="en-US" smtClean="0"/>
              <a:t>6/15/2021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86076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5734B96-7EA9-44F8-86D6-86E64D609A48}" type="datetimeFigureOut">
              <a:rPr lang="en-US" smtClean="0"/>
              <a:t>6/15/2021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21808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5734B96-7EA9-44F8-86D6-86E64D609A48}" type="datetimeFigureOut">
              <a:rPr lang="en-US" smtClean="0"/>
              <a:t>6/15/2021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334527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734B96-7EA9-44F8-86D6-86E64D609A48}" type="datetimeFigureOut">
              <a:rPr lang="en-US" smtClean="0"/>
              <a:t>6/15/2021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115071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734B96-7EA9-44F8-86D6-86E64D609A48}" type="datetimeFigureOut">
              <a:rPr lang="en-US" smtClean="0"/>
              <a:t>6/15/2021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328824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734B96-7EA9-44F8-86D6-86E64D609A48}" type="datetimeFigureOut">
              <a:rPr lang="en-US" smtClean="0"/>
              <a:t>6/15/2021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99255D-88D9-4E82-9CA2-713D8737A395}" type="slidenum">
              <a:rPr lang="en-US" smtClean="0"/>
              <a:t>‹#›</a:t>
            </a:fld>
            <a:endParaRPr lang="en-US"/>
          </a:p>
        </p:txBody>
      </p:sp>
    </p:spTree>
    <p:extLst>
      <p:ext uri="{BB962C8B-B14F-4D97-AF65-F5344CB8AC3E}">
        <p14:creationId xmlns:p14="http://schemas.microsoft.com/office/powerpoint/2010/main" val="21874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34B96-7EA9-44F8-86D6-86E64D609A48}" type="datetimeFigureOut">
              <a:rPr lang="en-US" smtClean="0"/>
              <a:t>6/15/2021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255D-88D9-4E82-9CA2-713D8737A395}" type="slidenum">
              <a:rPr lang="en-US" smtClean="0"/>
              <a:t>‹#›</a:t>
            </a:fld>
            <a:endParaRPr lang="en-US"/>
          </a:p>
        </p:txBody>
      </p:sp>
    </p:spTree>
    <p:extLst>
      <p:ext uri="{BB962C8B-B14F-4D97-AF65-F5344CB8AC3E}">
        <p14:creationId xmlns:p14="http://schemas.microsoft.com/office/powerpoint/2010/main" val="42811452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80728"/>
            <a:ext cx="7772400" cy="4752527"/>
          </a:xfrm>
        </p:spPr>
        <p:txBody>
          <a:bodyPr/>
          <a:lstStyle/>
          <a:p>
            <a:endParaRPr lang="en-US" dirty="0"/>
          </a:p>
        </p:txBody>
      </p:sp>
      <p:sp>
        <p:nvSpPr>
          <p:cNvPr id="3" name="عنوان فرعي 2"/>
          <p:cNvSpPr>
            <a:spLocks noGrp="1"/>
          </p:cNvSpPr>
          <p:nvPr>
            <p:ph type="subTitle" idx="1"/>
          </p:nvPr>
        </p:nvSpPr>
        <p:spPr/>
        <p:txBody>
          <a:bodyPr/>
          <a:lstStyle/>
          <a:p>
            <a:endParaRPr lang="en-US"/>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980728"/>
            <a:ext cx="7776864" cy="4608512"/>
          </a:xfrm>
          <a:prstGeom prst="rect">
            <a:avLst/>
          </a:prstGeom>
        </p:spPr>
      </p:pic>
    </p:spTree>
    <p:extLst>
      <p:ext uri="{BB962C8B-B14F-4D97-AF65-F5344CB8AC3E}">
        <p14:creationId xmlns:p14="http://schemas.microsoft.com/office/powerpoint/2010/main" val="183606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SY" dirty="0" smtClean="0"/>
              <a:t>درجة ماجستير التأهيل والتخصص في الاختصاصات التالية</a:t>
            </a:r>
            <a:endParaRPr lang="en-US" dirty="0"/>
          </a:p>
        </p:txBody>
      </p:sp>
      <p:sp>
        <p:nvSpPr>
          <p:cNvPr id="3" name="عنصر نائب للمحتوى 2"/>
          <p:cNvSpPr>
            <a:spLocks noGrp="1"/>
          </p:cNvSpPr>
          <p:nvPr>
            <p:ph idx="1"/>
          </p:nvPr>
        </p:nvSpPr>
        <p:spPr/>
        <p:txBody>
          <a:bodyPr/>
          <a:lstStyle/>
          <a:p>
            <a:pPr marL="0" indent="0">
              <a:buNone/>
            </a:pPr>
            <a:endParaRPr lang="ar-SY" dirty="0"/>
          </a:p>
          <a:p>
            <a:pPr algn="r" rtl="1"/>
            <a:r>
              <a:rPr lang="ar-SY" dirty="0" smtClean="0"/>
              <a:t>  ماجستير </a:t>
            </a:r>
            <a:r>
              <a:rPr lang="ar-SY" dirty="0"/>
              <a:t>التأهيل والتخصص في تعليم اللغة العربية.</a:t>
            </a:r>
          </a:p>
          <a:p>
            <a:pPr algn="r" rtl="1"/>
            <a:r>
              <a:rPr lang="ar-SY" dirty="0" smtClean="0"/>
              <a:t>  ماجستير </a:t>
            </a:r>
            <a:r>
              <a:rPr lang="ar-SY" dirty="0"/>
              <a:t>التأهيل والتخصص في تعليم اللغة الإنكليزية.</a:t>
            </a:r>
          </a:p>
          <a:p>
            <a:pPr algn="r" rtl="1"/>
            <a:r>
              <a:rPr lang="ar-SY" dirty="0"/>
              <a:t> </a:t>
            </a:r>
            <a:r>
              <a:rPr lang="ar-SY" dirty="0" smtClean="0"/>
              <a:t> ماجستير </a:t>
            </a:r>
            <a:r>
              <a:rPr lang="ar-SY" dirty="0"/>
              <a:t>التأهيل والتخصص في تعليم اللغة  الفرنسية.</a:t>
            </a:r>
          </a:p>
          <a:p>
            <a:endParaRPr lang="en-US"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797152"/>
            <a:ext cx="2790825" cy="1638300"/>
          </a:xfrm>
          <a:prstGeom prst="rect">
            <a:avLst/>
          </a:prstGeom>
        </p:spPr>
      </p:pic>
    </p:spTree>
    <p:extLst>
      <p:ext uri="{BB962C8B-B14F-4D97-AF65-F5344CB8AC3E}">
        <p14:creationId xmlns:p14="http://schemas.microsoft.com/office/powerpoint/2010/main" val="180039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b="1" dirty="0" smtClean="0"/>
              <a:t>المحاور البحثية</a:t>
            </a:r>
            <a:endParaRPr lang="en-US"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ctr" rtl="1">
              <a:buNone/>
            </a:pPr>
            <a:r>
              <a:rPr lang="ar-SY" b="1" dirty="0" smtClean="0"/>
              <a:t>قسم </a:t>
            </a:r>
            <a:r>
              <a:rPr lang="ar-SY" b="1" dirty="0"/>
              <a:t>اللغة </a:t>
            </a:r>
            <a:r>
              <a:rPr lang="ar-SY" b="1" dirty="0" smtClean="0"/>
              <a:t>الإنكليزية</a:t>
            </a:r>
          </a:p>
          <a:p>
            <a:pPr marL="0" indent="0" algn="ctr" rtl="1">
              <a:buNone/>
            </a:pPr>
            <a:endParaRPr lang="ar-SY" b="1" dirty="0"/>
          </a:p>
          <a:p>
            <a:pPr algn="r" rtl="1"/>
            <a:r>
              <a:rPr lang="ar-SY" dirty="0"/>
              <a:t>استخدام التكنولوجيا في تعليم اللغة الانكليزية</a:t>
            </a:r>
          </a:p>
          <a:p>
            <a:pPr algn="r" rtl="1"/>
            <a:r>
              <a:rPr lang="ar-SY" dirty="0"/>
              <a:t>الإنكليزية لأغراض تخصصية</a:t>
            </a:r>
          </a:p>
          <a:p>
            <a:pPr algn="r" rtl="1"/>
            <a:r>
              <a:rPr lang="ar-SY" dirty="0"/>
              <a:t>مهارات التفاوض والحوار وإدارة الجلسات</a:t>
            </a:r>
          </a:p>
          <a:p>
            <a:pPr algn="r" rtl="1"/>
            <a:r>
              <a:rPr lang="ar-SY" dirty="0"/>
              <a:t>التقويم والقياس</a:t>
            </a:r>
          </a:p>
          <a:p>
            <a:pPr algn="r" rtl="1"/>
            <a:r>
              <a:rPr lang="ar-SY" dirty="0"/>
              <a:t>تدريب </a:t>
            </a:r>
            <a:r>
              <a:rPr lang="ar-SY" dirty="0" smtClean="0"/>
              <a:t>المدرسين</a:t>
            </a:r>
            <a:endParaRPr lang="ar-SY" dirty="0"/>
          </a:p>
        </p:txBody>
      </p:sp>
    </p:spTree>
    <p:extLst>
      <p:ext uri="{BB962C8B-B14F-4D97-AF65-F5344CB8AC3E}">
        <p14:creationId xmlns:p14="http://schemas.microsoft.com/office/powerpoint/2010/main" val="340553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b="1" dirty="0" smtClean="0"/>
              <a:t>المحاور البحثية</a:t>
            </a:r>
            <a:endParaRPr lang="en-US"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ctr" rtl="1">
              <a:buNone/>
            </a:pPr>
            <a:r>
              <a:rPr lang="ar-SY" b="1" dirty="0"/>
              <a:t>فسم تعليم اللغة العربية</a:t>
            </a:r>
          </a:p>
          <a:p>
            <a:pPr marL="0" indent="0" algn="r" rtl="1">
              <a:buNone/>
            </a:pPr>
            <a:endParaRPr lang="ar-SY" dirty="0"/>
          </a:p>
          <a:p>
            <a:pPr algn="r" rtl="1"/>
            <a:r>
              <a:rPr lang="ar-SY" dirty="0" err="1"/>
              <a:t>نعليم</a:t>
            </a:r>
            <a:r>
              <a:rPr lang="ar-SY" dirty="0"/>
              <a:t> اللغة لأغراض تخصصية</a:t>
            </a:r>
          </a:p>
          <a:p>
            <a:pPr algn="r" rtl="1"/>
            <a:r>
              <a:rPr lang="ar-SY" dirty="0" err="1"/>
              <a:t>تقانات</a:t>
            </a:r>
            <a:r>
              <a:rPr lang="ar-SY" dirty="0"/>
              <a:t> التعليم</a:t>
            </a:r>
          </a:p>
          <a:p>
            <a:pPr algn="r" rtl="1"/>
            <a:r>
              <a:rPr lang="ar-SY" dirty="0"/>
              <a:t>الدراسات الصوتية واللسانية</a:t>
            </a:r>
          </a:p>
          <a:p>
            <a:pPr algn="r" rtl="1"/>
            <a:r>
              <a:rPr lang="ar-SY" dirty="0"/>
              <a:t>الأساليب الحديثة في تدريس اللغة العربية</a:t>
            </a:r>
          </a:p>
          <a:p>
            <a:pPr algn="r" rtl="1"/>
            <a:r>
              <a:rPr lang="ar-SY" dirty="0"/>
              <a:t>تيسير تعليم اللغة العربية مع إجراء بحوث في تنمية المهارات الأربع</a:t>
            </a:r>
          </a:p>
        </p:txBody>
      </p:sp>
    </p:spTree>
    <p:extLst>
      <p:ext uri="{BB962C8B-B14F-4D97-AF65-F5344CB8AC3E}">
        <p14:creationId xmlns:p14="http://schemas.microsoft.com/office/powerpoint/2010/main" val="149070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Y" dirty="0" smtClean="0"/>
              <a:t>شكرا لكم</a:t>
            </a:r>
            <a:endParaRPr lang="en-US" dirty="0"/>
          </a:p>
        </p:txBody>
      </p:sp>
      <p:sp>
        <p:nvSpPr>
          <p:cNvPr id="3" name="عنوان فرعي 2"/>
          <p:cNvSpPr>
            <a:spLocks noGrp="1"/>
          </p:cNvSpPr>
          <p:nvPr>
            <p:ph type="subTitle" idx="1"/>
          </p:nvPr>
        </p:nvSpPr>
        <p:spPr/>
        <p:txBody>
          <a:bodyPr/>
          <a:lstStyle/>
          <a:p>
            <a:r>
              <a:rPr lang="en-US" dirty="0"/>
              <a:t>M</a:t>
            </a:r>
            <a:r>
              <a:rPr lang="en-US" dirty="0" smtClean="0"/>
              <a:t>erci</a:t>
            </a:r>
          </a:p>
          <a:p>
            <a:r>
              <a:rPr lang="en-US" dirty="0" smtClean="0"/>
              <a:t>Thanks</a:t>
            </a:r>
            <a:endParaRPr lang="en-US" dirty="0"/>
          </a:p>
        </p:txBody>
      </p:sp>
    </p:spTree>
    <p:extLst>
      <p:ext uri="{BB962C8B-B14F-4D97-AF65-F5344CB8AC3E}">
        <p14:creationId xmlns:p14="http://schemas.microsoft.com/office/powerpoint/2010/main" val="119891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717032"/>
            <a:ext cx="8229600" cy="1143000"/>
          </a:xfrm>
        </p:spPr>
        <p:txBody>
          <a:bodyPr>
            <a:normAutofit fontScale="90000"/>
          </a:bodyPr>
          <a:lstStyle/>
          <a:p>
            <a:r>
              <a:rPr lang="en-US" dirty="0" smtClean="0"/>
              <a:t>Higher Institute of Languages</a:t>
            </a:r>
            <a:br>
              <a:rPr lang="en-US" dirty="0" smtClean="0"/>
            </a:br>
            <a:r>
              <a:rPr lang="ar-SY" dirty="0" smtClean="0"/>
              <a:t>المعهد العالي للغات</a:t>
            </a:r>
            <a:endParaRPr lang="en-US" dirty="0"/>
          </a:p>
        </p:txBody>
      </p:sp>
      <p:pic>
        <p:nvPicPr>
          <p:cNvPr id="4" name="عنصر نائب للمحتوى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31840" y="188640"/>
            <a:ext cx="2686050" cy="1704975"/>
          </a:xfrm>
        </p:spPr>
      </p:pic>
    </p:spTree>
    <p:extLst>
      <p:ext uri="{BB962C8B-B14F-4D97-AF65-F5344CB8AC3E}">
        <p14:creationId xmlns:p14="http://schemas.microsoft.com/office/powerpoint/2010/main" val="3706484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رسالة المعهد</a:t>
            </a:r>
            <a:endParaRPr lang="en-US" dirty="0"/>
          </a:p>
        </p:txBody>
      </p:sp>
      <p:sp>
        <p:nvSpPr>
          <p:cNvPr id="3" name="عنصر نائب للمحتوى 2"/>
          <p:cNvSpPr>
            <a:spLocks noGrp="1"/>
          </p:cNvSpPr>
          <p:nvPr>
            <p:ph idx="1"/>
          </p:nvPr>
        </p:nvSpPr>
        <p:spPr/>
        <p:txBody>
          <a:bodyPr/>
          <a:lstStyle/>
          <a:p>
            <a:pPr marL="0" indent="0" algn="just" rtl="1">
              <a:buNone/>
            </a:pPr>
            <a:endParaRPr lang="ar-SY" dirty="0"/>
          </a:p>
          <a:p>
            <a:pPr algn="just" rtl="1"/>
            <a:r>
              <a:rPr lang="ar-SY" dirty="0"/>
              <a:t>يسعى المعهد من خلال كوادره أن يقدم أفضل تدريب لغوي مهني </a:t>
            </a:r>
            <a:r>
              <a:rPr lang="ar-SY"/>
              <a:t>في </a:t>
            </a:r>
            <a:r>
              <a:rPr lang="ar-SY" smtClean="0"/>
              <a:t>سوري</a:t>
            </a:r>
            <a:r>
              <a:rPr lang="ar-SY"/>
              <a:t>ة</a:t>
            </a:r>
            <a:r>
              <a:rPr lang="ar-SY" smtClean="0"/>
              <a:t> </a:t>
            </a:r>
            <a:r>
              <a:rPr lang="ar-SY" dirty="0"/>
              <a:t>بالاعتماد على أرقى المعايير العلمية والأخلاقية العالية وأن يكون على صلة دائمة بآخر المستجدات في مجال تعليم اللغات الأجنبية والانفتاح على حضارات وثقافات الشعوب الأخرى والاستفادة من تجاربهم في هذا المجال وتلبية متطلبات بيئة العمل والتوسع في عدد اللغات الأجنبية المدرسة في المعهد.</a:t>
            </a:r>
          </a:p>
          <a:p>
            <a:endParaRPr lang="en-US" dirty="0"/>
          </a:p>
        </p:txBody>
      </p:sp>
    </p:spTree>
    <p:extLst>
      <p:ext uri="{BB962C8B-B14F-4D97-AF65-F5344CB8AC3E}">
        <p14:creationId xmlns:p14="http://schemas.microsoft.com/office/powerpoint/2010/main" val="282667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أهداف المعهد</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SY" dirty="0"/>
              <a:t>أ‌-	رفد سوق العمل بالاختصاصيين المؤهلين وفقأ لأحدث المناهج ومنحهم الدرجات العلمية في تعليم اللغات لمرحلة ما بعد الإجازة من خلال تهيئة مختصين في مجال تدريس اللغات الأجنبية لغير المختصين فيها واللغات الأجنبية التخصصية.</a:t>
            </a:r>
          </a:p>
          <a:p>
            <a:pPr algn="just" rtl="1"/>
            <a:r>
              <a:rPr lang="ar-SY" dirty="0"/>
              <a:t>ب‌-	منح الدرجات العلمية في مجال الدراسات العليا والتأهيل والتخصص في مجال اللغات.</a:t>
            </a:r>
          </a:p>
          <a:p>
            <a:pPr algn="just" rtl="1"/>
            <a:r>
              <a:rPr lang="ar-SY" dirty="0"/>
              <a:t>ج‌-	منح المرشح للإيفاد إلى خارج القطر المهارات اللغوية الكافية للدراسة بلغة البلد الموفد إليه.</a:t>
            </a:r>
          </a:p>
          <a:p>
            <a:pPr algn="just" rtl="1"/>
            <a:r>
              <a:rPr lang="ar-SY" dirty="0"/>
              <a:t>د‌-	النهوض بمستوى تعليم اللغات الحيّة في كافة مناحي الحياة الأكاديمية في الجامعة عن طريق الإشراف المباشر على تدريس اللغات الأجنبية في كافة الأقسام العليمة والكليات ورفد هذه الأقسام بالمدرّسين المختصين وتزويدهم بأحدث المناهج الملائمة لاحتياجاتهم في كافة الاختصاصات.</a:t>
            </a:r>
          </a:p>
          <a:p>
            <a:pPr algn="just" rtl="1"/>
            <a:endParaRPr lang="en-US" dirty="0"/>
          </a:p>
        </p:txBody>
      </p:sp>
    </p:spTree>
    <p:extLst>
      <p:ext uri="{BB962C8B-B14F-4D97-AF65-F5344CB8AC3E}">
        <p14:creationId xmlns:p14="http://schemas.microsoft.com/office/powerpoint/2010/main" val="398478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أهداف المعهد</a:t>
            </a:r>
            <a:endParaRPr lang="en-US" dirty="0"/>
          </a:p>
        </p:txBody>
      </p:sp>
      <p:sp>
        <p:nvSpPr>
          <p:cNvPr id="3" name="عنصر نائب للمحتوى 2"/>
          <p:cNvSpPr>
            <a:spLocks noGrp="1"/>
          </p:cNvSpPr>
          <p:nvPr>
            <p:ph idx="1"/>
          </p:nvPr>
        </p:nvSpPr>
        <p:spPr/>
        <p:txBody>
          <a:bodyPr>
            <a:normAutofit fontScale="85000" lnSpcReduction="20000"/>
          </a:bodyPr>
          <a:lstStyle/>
          <a:p>
            <a:pPr marR="157480" algn="just" rtl="1">
              <a:lnSpc>
                <a:spcPct val="115000"/>
              </a:lnSpc>
              <a:spcAft>
                <a:spcPts val="0"/>
              </a:spcAft>
              <a:buFontTx/>
              <a:buChar char="-"/>
            </a:pPr>
            <a:r>
              <a:rPr lang="ar-SA" dirty="0" smtClean="0">
                <a:ea typeface="Calibri"/>
                <a:cs typeface="Times New Roman"/>
              </a:rPr>
              <a:t>إجراء </a:t>
            </a:r>
            <a:r>
              <a:rPr lang="ar-SA" dirty="0">
                <a:ea typeface="Calibri"/>
                <a:cs typeface="Times New Roman"/>
              </a:rPr>
              <a:t>الاختبارات المعيارية المختلفة والمتعلقة بتسجيل الطلاب في مراحل الدراسات العليا والمتعلقة بالتوظيف كالاختبار الوطني على سبيل المثال، والاختبارات الخاصة بأعضاء الهيئتين التعليمية والفنية في الجامعات الحكومية من أجل إجراءات التعيين والتأصيل والترفيع. </a:t>
            </a:r>
            <a:endParaRPr lang="ar-SY" dirty="0" smtClean="0">
              <a:ea typeface="Calibri"/>
              <a:cs typeface="Times New Roman"/>
            </a:endParaRPr>
          </a:p>
          <a:p>
            <a:pPr marR="157480" algn="just" rtl="1">
              <a:lnSpc>
                <a:spcPct val="115000"/>
              </a:lnSpc>
              <a:spcAft>
                <a:spcPts val="0"/>
              </a:spcAft>
              <a:buFontTx/>
              <a:buChar char="-"/>
            </a:pPr>
            <a:r>
              <a:rPr lang="ar-SA" dirty="0" smtClean="0">
                <a:ea typeface="Calibri"/>
                <a:cs typeface="Times New Roman"/>
              </a:rPr>
              <a:t>تقديم </a:t>
            </a:r>
            <a:r>
              <a:rPr lang="ar-SA" dirty="0">
                <a:ea typeface="Calibri"/>
                <a:cs typeface="Times New Roman"/>
              </a:rPr>
              <a:t>الإعداد اللغوي المناسب لأعضاء الهيئة التعليمية والفنية في الجامعات لتمكينهم من القيام بأبحاثهم </a:t>
            </a:r>
            <a:r>
              <a:rPr lang="ar-SA" dirty="0" smtClean="0">
                <a:ea typeface="Calibri"/>
                <a:cs typeface="Times New Roman"/>
              </a:rPr>
              <a:t>العلمية.</a:t>
            </a:r>
            <a:endParaRPr lang="ar-SY" sz="2800" dirty="0" smtClean="0">
              <a:ea typeface="Calibri"/>
              <a:cs typeface="Arial"/>
            </a:endParaRPr>
          </a:p>
          <a:p>
            <a:pPr marR="157480" algn="just" rtl="1">
              <a:lnSpc>
                <a:spcPct val="115000"/>
              </a:lnSpc>
              <a:spcAft>
                <a:spcPts val="0"/>
              </a:spcAft>
              <a:buFontTx/>
              <a:buChar char="-"/>
            </a:pPr>
            <a:r>
              <a:rPr lang="ar-SY" sz="2800" dirty="0" smtClean="0">
                <a:ea typeface="SimSun"/>
                <a:cs typeface="Arial"/>
              </a:rPr>
              <a:t>- </a:t>
            </a:r>
            <a:r>
              <a:rPr lang="ar-SA" dirty="0" smtClean="0">
                <a:ea typeface="SimSun"/>
                <a:cs typeface="Times New Roman"/>
              </a:rPr>
              <a:t>تعزيز </a:t>
            </a:r>
            <a:r>
              <a:rPr lang="ar-SA" dirty="0">
                <a:ea typeface="SimSun"/>
                <a:cs typeface="Times New Roman"/>
              </a:rPr>
              <a:t>المقدرات اللغوية للطالب السوري وللمواطن السوري بشكل عام عن طريق إقامة دورات تدريبية نوعية في كافة اللغات الأجنبية تكسبهم المهارات الكافية لمواكبة سوق العمل وتؤهلهم لنيل الشهادات العالمية من نوع الـ </a:t>
            </a:r>
            <a:r>
              <a:rPr lang="en-US" dirty="0">
                <a:latin typeface="Times New Roman"/>
                <a:ea typeface="SimSun"/>
              </a:rPr>
              <a:t>TOEFL</a:t>
            </a:r>
            <a:r>
              <a:rPr lang="ar-SA" dirty="0">
                <a:latin typeface="Times New Roman"/>
                <a:ea typeface="SimSun"/>
              </a:rPr>
              <a:t> والـ </a:t>
            </a:r>
            <a:r>
              <a:rPr lang="fr-FR" dirty="0">
                <a:latin typeface="Times New Roman"/>
                <a:ea typeface="SimSun"/>
              </a:rPr>
              <a:t>TCF</a:t>
            </a:r>
            <a:r>
              <a:rPr lang="ar-SY" dirty="0">
                <a:ea typeface="SimSun"/>
                <a:cs typeface="Times New Roman"/>
              </a:rPr>
              <a:t>.</a:t>
            </a:r>
            <a:endParaRPr lang="en-US" dirty="0"/>
          </a:p>
        </p:txBody>
      </p:sp>
    </p:spTree>
    <p:extLst>
      <p:ext uri="{BB962C8B-B14F-4D97-AF65-F5344CB8AC3E}">
        <p14:creationId xmlns:p14="http://schemas.microsoft.com/office/powerpoint/2010/main" val="2964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أهداف المعهد</a:t>
            </a:r>
            <a:endParaRPr lang="en-US" dirty="0"/>
          </a:p>
        </p:txBody>
      </p:sp>
      <p:sp>
        <p:nvSpPr>
          <p:cNvPr id="3" name="عنصر نائب للمحتوى 2"/>
          <p:cNvSpPr>
            <a:spLocks noGrp="1"/>
          </p:cNvSpPr>
          <p:nvPr>
            <p:ph idx="1"/>
          </p:nvPr>
        </p:nvSpPr>
        <p:spPr/>
        <p:txBody>
          <a:bodyPr>
            <a:normAutofit lnSpcReduction="10000"/>
          </a:bodyPr>
          <a:lstStyle/>
          <a:p>
            <a:pPr marL="0" indent="0" algn="just" rtl="1">
              <a:buNone/>
            </a:pPr>
            <a:r>
              <a:rPr lang="ar-SY" dirty="0" smtClean="0"/>
              <a:t>‌- تمكين </a:t>
            </a:r>
            <a:r>
              <a:rPr lang="ar-SY" dirty="0"/>
              <a:t>اللغة العربية وتدريسها لغير المختصين بأحدث الأساليب والمناهج وعلى يد اختصاصيين مؤهلين.</a:t>
            </a:r>
          </a:p>
          <a:p>
            <a:pPr marL="0" indent="0" algn="just" rtl="1">
              <a:buNone/>
            </a:pPr>
            <a:r>
              <a:rPr lang="ar-SY" dirty="0" smtClean="0"/>
              <a:t>- إقامة </a:t>
            </a:r>
            <a:r>
              <a:rPr lang="ar-SY" dirty="0"/>
              <a:t>المؤتمرات والندوات وورشات العمل المحلية والعربية والدولية من أجل تعزيز قدرات الهيئة التدريسية في المعهد ومستوى الطلاب وأداء الإدارة التنفيذية للمعهد. وخلق الروابط مع الباحثين السوريين والعرب والأجانب المهتمين بتدريس وتعلم اللغات الحية والعمل على محاور بحثية مشتركة تهم جميع الأطراف وتسعى إلى ربط المعهد بأهم وأحدث الأبحاث في هذه المجالات. </a:t>
            </a:r>
          </a:p>
        </p:txBody>
      </p:sp>
    </p:spTree>
    <p:extLst>
      <p:ext uri="{BB962C8B-B14F-4D97-AF65-F5344CB8AC3E}">
        <p14:creationId xmlns:p14="http://schemas.microsoft.com/office/powerpoint/2010/main" val="99303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أقسام المعهد</a:t>
            </a:r>
            <a:endParaRPr lang="en-US" dirty="0"/>
          </a:p>
        </p:txBody>
      </p:sp>
      <p:sp>
        <p:nvSpPr>
          <p:cNvPr id="3" name="عنصر نائب للمحتوى 2"/>
          <p:cNvSpPr>
            <a:spLocks noGrp="1"/>
          </p:cNvSpPr>
          <p:nvPr>
            <p:ph idx="1"/>
          </p:nvPr>
        </p:nvSpPr>
        <p:spPr/>
        <p:txBody>
          <a:bodyPr/>
          <a:lstStyle/>
          <a:p>
            <a:pPr algn="r" rtl="1">
              <a:buFontTx/>
              <a:buChar char="-"/>
            </a:pPr>
            <a:r>
              <a:rPr lang="ar-SY" dirty="0" smtClean="0"/>
              <a:t>قسم </a:t>
            </a:r>
            <a:r>
              <a:rPr lang="ar-SY" dirty="0"/>
              <a:t>تعليم اللغة العربية</a:t>
            </a:r>
            <a:r>
              <a:rPr lang="ar-SY" dirty="0" smtClean="0"/>
              <a:t>.</a:t>
            </a:r>
          </a:p>
          <a:p>
            <a:pPr algn="r" rtl="1">
              <a:buFontTx/>
              <a:buChar char="-"/>
            </a:pPr>
            <a:endParaRPr lang="ar-SY" dirty="0"/>
          </a:p>
          <a:p>
            <a:pPr algn="r" rtl="1">
              <a:buFontTx/>
              <a:buChar char="-"/>
            </a:pPr>
            <a:r>
              <a:rPr lang="ar-SY" dirty="0" smtClean="0"/>
              <a:t>قسم </a:t>
            </a:r>
            <a:r>
              <a:rPr lang="ar-SY" dirty="0"/>
              <a:t>تعليم اللغة الانكليزية</a:t>
            </a:r>
            <a:r>
              <a:rPr lang="ar-SY" dirty="0" smtClean="0"/>
              <a:t>. </a:t>
            </a:r>
          </a:p>
          <a:p>
            <a:pPr algn="r" rtl="1">
              <a:buFontTx/>
              <a:buChar char="-"/>
            </a:pPr>
            <a:endParaRPr lang="ar-SY" dirty="0"/>
          </a:p>
          <a:p>
            <a:pPr algn="r" rtl="1">
              <a:buFontTx/>
              <a:buChar char="-"/>
            </a:pPr>
            <a:r>
              <a:rPr lang="ar-SY" dirty="0" smtClean="0"/>
              <a:t>قسم </a:t>
            </a:r>
            <a:r>
              <a:rPr lang="ar-SY" dirty="0"/>
              <a:t>تعليم اللغة الفرنسية</a:t>
            </a:r>
            <a:r>
              <a:rPr lang="ar-SY" dirty="0" smtClean="0"/>
              <a:t>.</a:t>
            </a:r>
          </a:p>
          <a:p>
            <a:pPr algn="r" rtl="1">
              <a:buFontTx/>
              <a:buChar char="-"/>
            </a:pPr>
            <a:endParaRPr lang="ar-SY" dirty="0"/>
          </a:p>
          <a:p>
            <a:pPr marL="0" indent="0" algn="r" rtl="1">
              <a:buNone/>
            </a:pPr>
            <a:r>
              <a:rPr lang="ar-SY" dirty="0" smtClean="0"/>
              <a:t>- قسم </a:t>
            </a:r>
            <a:r>
              <a:rPr lang="ar-SY" dirty="0"/>
              <a:t>تعليم اللغات المختلفة </a:t>
            </a:r>
          </a:p>
          <a:p>
            <a:pPr algn="r" rtl="1"/>
            <a:endParaRPr lang="en-US" dirty="0"/>
          </a:p>
        </p:txBody>
      </p:sp>
    </p:spTree>
    <p:extLst>
      <p:ext uri="{BB962C8B-B14F-4D97-AF65-F5344CB8AC3E}">
        <p14:creationId xmlns:p14="http://schemas.microsoft.com/office/powerpoint/2010/main" val="52383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Y" dirty="0" smtClean="0"/>
              <a:t>الدرجات التي يمنحها المعهد</a:t>
            </a:r>
            <a:endParaRPr lang="en-US" dirty="0"/>
          </a:p>
        </p:txBody>
      </p:sp>
      <p:sp>
        <p:nvSpPr>
          <p:cNvPr id="3" name="عنصر نائب للمحتوى 2"/>
          <p:cNvSpPr>
            <a:spLocks noGrp="1"/>
          </p:cNvSpPr>
          <p:nvPr>
            <p:ph idx="1"/>
          </p:nvPr>
        </p:nvSpPr>
        <p:spPr/>
        <p:txBody>
          <a:bodyPr>
            <a:normAutofit/>
          </a:bodyPr>
          <a:lstStyle/>
          <a:p>
            <a:pPr marL="0" indent="0" algn="ctr" rtl="1">
              <a:buNone/>
            </a:pPr>
            <a:r>
              <a:rPr lang="ar-SY" sz="6300" b="1" dirty="0" smtClean="0"/>
              <a:t>درجة الماجستير في الاختصاصات الآتية:</a:t>
            </a:r>
          </a:p>
          <a:p>
            <a:pPr marL="0" indent="0" algn="r" rtl="1">
              <a:buNone/>
            </a:pPr>
            <a:r>
              <a:rPr lang="ar-SY" dirty="0" smtClean="0"/>
              <a:t>	- تعليم اللغة العربية.</a:t>
            </a:r>
          </a:p>
          <a:p>
            <a:pPr marL="0" indent="0" algn="r" rtl="1">
              <a:buNone/>
            </a:pPr>
            <a:r>
              <a:rPr lang="ar-SY" dirty="0" smtClean="0"/>
              <a:t>	- تعليم اللغة الإنكليزية.</a:t>
            </a:r>
          </a:p>
          <a:p>
            <a:pPr marL="0" indent="0" algn="r" rtl="1">
              <a:buNone/>
            </a:pPr>
            <a:r>
              <a:rPr lang="ar-SY" dirty="0" smtClean="0"/>
              <a:t>        - تعليم اللغة الفرنسية.</a:t>
            </a:r>
          </a:p>
          <a:p>
            <a:pPr algn="r" rtl="1"/>
            <a:endParaRPr lang="ar-SY"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293096"/>
            <a:ext cx="2232248" cy="1638300"/>
          </a:xfrm>
          <a:prstGeom prst="rect">
            <a:avLst/>
          </a:prstGeom>
        </p:spPr>
      </p:pic>
    </p:spTree>
    <p:extLst>
      <p:ext uri="{BB962C8B-B14F-4D97-AF65-F5344CB8AC3E}">
        <p14:creationId xmlns:p14="http://schemas.microsoft.com/office/powerpoint/2010/main" val="330451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05065"/>
            <a:ext cx="7772400" cy="2871242"/>
          </a:xfrm>
        </p:spPr>
        <p:txBody>
          <a:bodyPr/>
          <a:lstStyle/>
          <a:p>
            <a:pPr algn="r" rtl="1"/>
            <a:r>
              <a:rPr lang="ar-SY" dirty="0" smtClean="0"/>
              <a:t>- تعليم اللغة الإنكليزية</a:t>
            </a:r>
            <a:br>
              <a:rPr lang="ar-SY" dirty="0" smtClean="0"/>
            </a:br>
            <a:r>
              <a:rPr lang="ar-SY" dirty="0" smtClean="0"/>
              <a:t>- تعليم اللغة العربية</a:t>
            </a:r>
            <a:br>
              <a:rPr lang="ar-SY" dirty="0" smtClean="0"/>
            </a:br>
            <a:r>
              <a:rPr lang="ar-SY" dirty="0" smtClean="0"/>
              <a:t>- </a:t>
            </a:r>
            <a:r>
              <a:rPr lang="ar-SY" dirty="0" err="1" smtClean="0"/>
              <a:t>تغليم</a:t>
            </a:r>
            <a:r>
              <a:rPr lang="ar-SY" dirty="0" smtClean="0"/>
              <a:t> اللغة الفرنسية</a:t>
            </a:r>
            <a:endParaRPr lang="en-US" dirty="0"/>
          </a:p>
        </p:txBody>
      </p:sp>
      <p:sp>
        <p:nvSpPr>
          <p:cNvPr id="3" name="عنصر نائب للنص 2"/>
          <p:cNvSpPr>
            <a:spLocks noGrp="1"/>
          </p:cNvSpPr>
          <p:nvPr>
            <p:ph type="body" idx="1"/>
          </p:nvPr>
        </p:nvSpPr>
        <p:spPr>
          <a:xfrm>
            <a:off x="368994" y="1992660"/>
            <a:ext cx="7772400" cy="150018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Y" sz="4400" dirty="0" smtClean="0"/>
              <a:t>.</a:t>
            </a:r>
            <a:r>
              <a:rPr lang="ar-SY" sz="4400" dirty="0" smtClean="0"/>
              <a:t>درجة الدكتوراه في الاختصاصات الآتية</a:t>
            </a:r>
            <a:endParaRPr lang="ar-SY" sz="4400"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62" y="332656"/>
            <a:ext cx="2790825" cy="1638300"/>
          </a:xfrm>
          <a:prstGeom prst="rect">
            <a:avLst/>
          </a:prstGeom>
        </p:spPr>
      </p:pic>
    </p:spTree>
    <p:extLst>
      <p:ext uri="{BB962C8B-B14F-4D97-AF65-F5344CB8AC3E}">
        <p14:creationId xmlns:p14="http://schemas.microsoft.com/office/powerpoint/2010/main" val="337738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365</Words>
  <Application>Microsoft Office PowerPoint</Application>
  <PresentationFormat>عرض على الشاشة (3:4)‏</PresentationFormat>
  <Paragraphs>57</Paragraphs>
  <Slides>13</Slides>
  <Notes>2</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Higher Institute of Languages المعهد العالي للغات</vt:lpstr>
      <vt:lpstr>رسالة المعهد</vt:lpstr>
      <vt:lpstr>أهداف المعهد</vt:lpstr>
      <vt:lpstr>أهداف المعهد</vt:lpstr>
      <vt:lpstr>أهداف المعهد</vt:lpstr>
      <vt:lpstr>أقسام المعهد</vt:lpstr>
      <vt:lpstr>الدرجات التي يمنحها المعهد</vt:lpstr>
      <vt:lpstr>- تعليم اللغة الإنكليزية - تعليم اللغة العربية - تغليم اللغة الفرنسية</vt:lpstr>
      <vt:lpstr>درجة ماجستير التأهيل والتخصص في الاختصاصات التالية</vt:lpstr>
      <vt:lpstr>المحاور البحثية</vt:lpstr>
      <vt:lpstr>المحاور البحثية</vt:lpstr>
      <vt:lpstr>شكرا لكم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Windows User</cp:lastModifiedBy>
  <cp:revision>19</cp:revision>
  <dcterms:created xsi:type="dcterms:W3CDTF">2021-06-10T22:27:42Z</dcterms:created>
  <dcterms:modified xsi:type="dcterms:W3CDTF">2021-06-14T21:47:46Z</dcterms:modified>
</cp:coreProperties>
</file>