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17"/>
  </p:notesMasterIdLst>
  <p:sldIdLst>
    <p:sldId id="257" r:id="rId2"/>
    <p:sldId id="256" r:id="rId3"/>
    <p:sldId id="258" r:id="rId4"/>
    <p:sldId id="269" r:id="rId5"/>
    <p:sldId id="259" r:id="rId6"/>
    <p:sldId id="270" r:id="rId7"/>
    <p:sldId id="260" r:id="rId8"/>
    <p:sldId id="271" r:id="rId9"/>
    <p:sldId id="261" r:id="rId10"/>
    <p:sldId id="262" r:id="rId11"/>
    <p:sldId id="265" r:id="rId12"/>
    <p:sldId id="263" r:id="rId13"/>
    <p:sldId id="267" r:id="rId14"/>
    <p:sldId id="264" r:id="rId15"/>
    <p:sldId id="268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12484CF-6774-40DD-ACE2-7C8B2F023D8B}" type="datetimeFigureOut">
              <a:rPr lang="ar-SA" smtClean="0"/>
              <a:pPr/>
              <a:t>06/11/1442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1C78035-7978-4EAE-A618-F6F9B473AFA0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1331674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78035-7978-4EAE-A618-F6F9B473AFA0}" type="slidenum">
              <a:rPr lang="ar-SA" smtClean="0"/>
              <a:pPr/>
              <a:t>3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1942585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78035-7978-4EAE-A618-F6F9B473AFA0}" type="slidenum">
              <a:rPr lang="ar-SA" smtClean="0"/>
              <a:pPr/>
              <a:t>4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1854599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1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0AA21CC-3203-47F9-91B0-CBD2E456C644}" type="datetimeFigureOut">
              <a:rPr lang="ar-SA" smtClean="0"/>
              <a:pPr/>
              <a:t>06/11/1442</a:t>
            </a:fld>
            <a:endParaRPr lang="ar-SA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58005E7-8709-4861-A403-0B7A5BD4F05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AA21CC-3203-47F9-91B0-CBD2E456C644}" type="datetimeFigureOut">
              <a:rPr lang="ar-SA" smtClean="0"/>
              <a:pPr/>
              <a:t>06/11/1442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8005E7-8709-4861-A403-0B7A5BD4F05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0AA21CC-3203-47F9-91B0-CBD2E456C644}" type="datetimeFigureOut">
              <a:rPr lang="ar-SA" smtClean="0"/>
              <a:pPr/>
              <a:t>06/11/1442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8005E7-8709-4861-A403-0B7A5BD4F05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AA21CC-3203-47F9-91B0-CBD2E456C644}" type="datetimeFigureOut">
              <a:rPr lang="ar-SA" smtClean="0"/>
              <a:pPr/>
              <a:t>06/11/1442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8005E7-8709-4861-A403-0B7A5BD4F05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0AA21CC-3203-47F9-91B0-CBD2E456C644}" type="datetimeFigureOut">
              <a:rPr lang="ar-SA" smtClean="0"/>
              <a:pPr/>
              <a:t>06/11/1442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58005E7-8709-4861-A403-0B7A5BD4F05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AA21CC-3203-47F9-91B0-CBD2E456C644}" type="datetimeFigureOut">
              <a:rPr lang="ar-SA" smtClean="0"/>
              <a:pPr/>
              <a:t>06/11/1442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8005E7-8709-4861-A403-0B7A5BD4F05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AA21CC-3203-47F9-91B0-CBD2E456C644}" type="datetimeFigureOut">
              <a:rPr lang="ar-SA" smtClean="0"/>
              <a:pPr/>
              <a:t>06/11/1442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8005E7-8709-4861-A403-0B7A5BD4F05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AA21CC-3203-47F9-91B0-CBD2E456C644}" type="datetimeFigureOut">
              <a:rPr lang="ar-SA" smtClean="0"/>
              <a:pPr/>
              <a:t>06/11/1442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8005E7-8709-4861-A403-0B7A5BD4F05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0AA21CC-3203-47F9-91B0-CBD2E456C644}" type="datetimeFigureOut">
              <a:rPr lang="ar-SA" smtClean="0"/>
              <a:pPr/>
              <a:t>06/11/1442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8005E7-8709-4861-A403-0B7A5BD4F05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AA21CC-3203-47F9-91B0-CBD2E456C644}" type="datetimeFigureOut">
              <a:rPr lang="ar-SA" smtClean="0"/>
              <a:pPr/>
              <a:t>06/11/1442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8005E7-8709-4861-A403-0B7A5BD4F05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AA21CC-3203-47F9-91B0-CBD2E456C644}" type="datetimeFigureOut">
              <a:rPr lang="ar-SA" smtClean="0"/>
              <a:pPr/>
              <a:t>06/11/1442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8005E7-8709-4861-A403-0B7A5BD4F05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0AA21CC-3203-47F9-91B0-CBD2E456C644}" type="datetimeFigureOut">
              <a:rPr lang="ar-SA" smtClean="0"/>
              <a:pPr/>
              <a:t>06/11/1442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58005E7-8709-4861-A403-0B7A5BD4F05A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d"/>
  </p:transition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428992" y="714356"/>
            <a:ext cx="5062784" cy="895336"/>
          </a:xfrm>
        </p:spPr>
        <p:txBody>
          <a:bodyPr/>
          <a:lstStyle/>
          <a:p>
            <a:pPr algn="ctr"/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ar-SY" sz="1800" dirty="0" smtClean="0"/>
              <a:t/>
            </a:r>
            <a:br>
              <a:rPr lang="ar-SY" sz="1800" dirty="0" smtClean="0"/>
            </a:br>
            <a:r>
              <a:rPr lang="ar-SA" sz="1800" dirty="0" smtClean="0"/>
              <a:t> محاور كلية التربية  - </a:t>
            </a:r>
            <a:r>
              <a:rPr lang="ar-SA" sz="1800" dirty="0" err="1" smtClean="0"/>
              <a:t>أ</a:t>
            </a:r>
            <a:r>
              <a:rPr lang="ar-SA" sz="1800" dirty="0" smtClean="0"/>
              <a:t>.د.</a:t>
            </a:r>
            <a:r>
              <a:rPr lang="ar-SY" sz="1800" smtClean="0"/>
              <a:t>جمعه </a:t>
            </a:r>
            <a:r>
              <a:rPr lang="ar-SA" sz="1800" smtClean="0"/>
              <a:t>ابراهيم</a:t>
            </a:r>
            <a:endParaRPr lang="ar-SA" sz="1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71736" y="2000240"/>
            <a:ext cx="6286512" cy="2571768"/>
          </a:xfrm>
        </p:spPr>
        <p:txBody>
          <a:bodyPr>
            <a:noAutofit/>
          </a:bodyPr>
          <a:lstStyle/>
          <a:p>
            <a:r>
              <a:rPr lang="ar-SA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محاور قسم المناهج وطرائق التدريس</a:t>
            </a:r>
            <a:r>
              <a:rPr lang="ar-SY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:</a:t>
            </a:r>
            <a:endParaRPr lang="en-US" sz="28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0" algn="just"/>
            <a:r>
              <a:rPr lang="ar-SY" sz="1600" dirty="0" smtClean="0"/>
              <a:t>1</a:t>
            </a:r>
            <a:r>
              <a:rPr lang="ar-SY" sz="1600" b="1" dirty="0" smtClean="0"/>
              <a:t>- </a:t>
            </a:r>
            <a:r>
              <a:rPr lang="ar-SA" sz="1600" b="1" dirty="0" smtClean="0"/>
              <a:t>تصميم المناهج وبناؤها</a:t>
            </a:r>
            <a:r>
              <a:rPr lang="ar-SY" sz="1600" b="1" dirty="0" smtClean="0"/>
              <a:t>.</a:t>
            </a:r>
            <a:endParaRPr lang="en-US" sz="1600" b="1" dirty="0" smtClean="0"/>
          </a:p>
          <a:p>
            <a:pPr lvl="0" algn="just"/>
            <a:r>
              <a:rPr lang="ar-SY" sz="1600" b="1" dirty="0" smtClean="0"/>
              <a:t>2- </a:t>
            </a:r>
            <a:r>
              <a:rPr lang="ar-SA" sz="1600" b="1" dirty="0" smtClean="0"/>
              <a:t>الادارة المدرسية والصفية</a:t>
            </a:r>
            <a:r>
              <a:rPr lang="ar-SY" sz="1600" b="1" dirty="0" smtClean="0"/>
              <a:t>.</a:t>
            </a:r>
            <a:endParaRPr lang="en-US" sz="1600" b="1" dirty="0" smtClean="0"/>
          </a:p>
          <a:p>
            <a:pPr lvl="0" algn="just"/>
            <a:r>
              <a:rPr lang="ar-SY" sz="1600" b="1" dirty="0" smtClean="0"/>
              <a:t>3- </a:t>
            </a:r>
            <a:r>
              <a:rPr lang="ar-SA" sz="1600" b="1" dirty="0" smtClean="0"/>
              <a:t>مهارات التفكير ( الناقد – الابداعي – الابتكاري – ما وراء المعرفي ....الخ)</a:t>
            </a:r>
            <a:r>
              <a:rPr lang="ar-SY" sz="1600" b="1" dirty="0" smtClean="0"/>
              <a:t>.</a:t>
            </a:r>
            <a:endParaRPr lang="en-US" sz="1600" b="1" dirty="0" smtClean="0"/>
          </a:p>
          <a:p>
            <a:pPr lvl="0" algn="just"/>
            <a:r>
              <a:rPr lang="ar-SY" sz="1600" b="1" dirty="0" smtClean="0"/>
              <a:t>4- </a:t>
            </a:r>
            <a:r>
              <a:rPr lang="ar-SA" sz="1600" b="1" dirty="0" smtClean="0"/>
              <a:t>دمج التكنولوجيا في التعليم </a:t>
            </a:r>
            <a:r>
              <a:rPr lang="ar-SA" sz="1600" b="1" dirty="0"/>
              <a:t>.</a:t>
            </a:r>
            <a:endParaRPr lang="en-US" sz="1600" b="1" dirty="0" smtClean="0"/>
          </a:p>
          <a:p>
            <a:pPr lvl="0" algn="just"/>
            <a:r>
              <a:rPr lang="ar-SY" sz="1600" b="1" dirty="0" smtClean="0"/>
              <a:t>5- </a:t>
            </a:r>
            <a:r>
              <a:rPr lang="ar-SA" sz="1600" b="1" dirty="0" smtClean="0"/>
              <a:t>استراتيجيات وطرائق التدريس الحديثة</a:t>
            </a:r>
            <a:r>
              <a:rPr lang="ar-SY" sz="1600" b="1" dirty="0" smtClean="0"/>
              <a:t>.</a:t>
            </a:r>
            <a:endParaRPr lang="en-US" sz="1600" b="1" dirty="0" smtClean="0"/>
          </a:p>
          <a:p>
            <a:pPr lvl="0" algn="just"/>
            <a:r>
              <a:rPr lang="ar-SY" sz="1600" b="1" dirty="0" smtClean="0"/>
              <a:t>6- </a:t>
            </a:r>
            <a:r>
              <a:rPr lang="ar-SY" sz="1600" b="1" dirty="0" err="1" smtClean="0"/>
              <a:t>الاشراف</a:t>
            </a:r>
            <a:r>
              <a:rPr lang="ar-SY" sz="1600" b="1" dirty="0" smtClean="0"/>
              <a:t> التربوي.</a:t>
            </a:r>
            <a:endParaRPr lang="en-US" sz="1600" b="1" dirty="0" smtClean="0"/>
          </a:p>
          <a:p>
            <a:pPr lvl="0" algn="just"/>
            <a:endParaRPr lang="en-US" sz="1600" b="1" dirty="0" smtClean="0"/>
          </a:p>
          <a:p>
            <a:pPr lvl="0" algn="just"/>
            <a:r>
              <a:rPr lang="ar-SY" sz="1600" b="1" dirty="0" smtClean="0"/>
              <a:t>7-تربية مهنية.</a:t>
            </a:r>
          </a:p>
          <a:p>
            <a:pPr algn="just">
              <a:buFontTx/>
              <a:buChar char="-"/>
            </a:pPr>
            <a:r>
              <a:rPr lang="ar-SY" sz="1600" b="1" dirty="0" smtClean="0"/>
              <a:t>8</a:t>
            </a:r>
            <a:r>
              <a:rPr lang="ar-SA" sz="1600" b="1" dirty="0" smtClean="0"/>
              <a:t>-نماذج وطرائق التدريس الحديث</a:t>
            </a:r>
            <a:r>
              <a:rPr lang="ar-SY" sz="1600" b="1" dirty="0" smtClean="0"/>
              <a:t>.</a:t>
            </a:r>
          </a:p>
          <a:p>
            <a:pPr algn="just">
              <a:buFontTx/>
              <a:buChar char="-"/>
            </a:pPr>
            <a:r>
              <a:rPr lang="ar-SY" sz="1600" b="1" dirty="0" smtClean="0"/>
              <a:t>9-</a:t>
            </a:r>
            <a:r>
              <a:rPr lang="ar-SA" sz="1600" b="1" dirty="0" smtClean="0"/>
              <a:t>اعداد المعلم وتدريبه</a:t>
            </a:r>
            <a:r>
              <a:rPr lang="ar-SY" sz="1600" b="1" dirty="0" smtClean="0"/>
              <a:t>.</a:t>
            </a:r>
            <a:r>
              <a:rPr lang="ar-SA" sz="1600" b="1" dirty="0" smtClean="0"/>
              <a:t> </a:t>
            </a:r>
            <a:endParaRPr lang="en-US" sz="1600" b="1" dirty="0" smtClean="0"/>
          </a:p>
          <a:p>
            <a:pPr lvl="0"/>
            <a:endParaRPr lang="en-US" sz="1600" b="1" dirty="0" smtClean="0"/>
          </a:p>
          <a:p>
            <a:endParaRPr lang="ar-SA" sz="16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714744" y="642918"/>
            <a:ext cx="4848470" cy="571504"/>
          </a:xfrm>
        </p:spPr>
        <p:txBody>
          <a:bodyPr/>
          <a:lstStyle/>
          <a:p>
            <a:pPr algn="ctr"/>
            <a:r>
              <a:rPr lang="ar-SA" sz="1800" dirty="0" smtClean="0"/>
              <a:t>محاور قسم التربية الخاصة 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ar-SA" sz="1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928926" y="1357298"/>
            <a:ext cx="5857916" cy="2428892"/>
          </a:xfrm>
        </p:spPr>
        <p:txBody>
          <a:bodyPr>
            <a:noAutofit/>
          </a:bodyPr>
          <a:lstStyle/>
          <a:p>
            <a:pPr algn="just"/>
            <a:r>
              <a:rPr lang="ar-SA" sz="1800" dirty="0" smtClean="0"/>
              <a:t>1</a:t>
            </a:r>
            <a:r>
              <a:rPr lang="ar-SA" sz="1800" b="1" dirty="0" smtClean="0"/>
              <a:t>-تطوير البرامج المناسبة لتغيير نظرة المجتمع للإعاقة وتغيير نظرة المعاق لنفسه</a:t>
            </a:r>
            <a:r>
              <a:rPr lang="ar-SY" sz="1800" b="1" dirty="0" smtClean="0"/>
              <a:t>.</a:t>
            </a:r>
            <a:endParaRPr lang="en-US" sz="1800" b="1" dirty="0" smtClean="0"/>
          </a:p>
          <a:p>
            <a:pPr algn="just"/>
            <a:r>
              <a:rPr lang="ar-SA" sz="1800" b="1" dirty="0" smtClean="0"/>
              <a:t>2-( المدارس </a:t>
            </a:r>
            <a:r>
              <a:rPr lang="ar-SA" sz="1800" b="1" dirty="0" err="1" smtClean="0"/>
              <a:t>الدامجة</a:t>
            </a:r>
            <a:r>
              <a:rPr lang="ar-SA" sz="1800" b="1" dirty="0" smtClean="0"/>
              <a:t>)</a:t>
            </a:r>
            <a:r>
              <a:rPr lang="ar-SY" sz="1800" b="1" dirty="0" smtClean="0"/>
              <a:t>.</a:t>
            </a:r>
            <a:endParaRPr lang="en-US" sz="1800" b="1" dirty="0" smtClean="0"/>
          </a:p>
          <a:p>
            <a:pPr algn="just"/>
            <a:r>
              <a:rPr lang="ar-SA" sz="1800" b="1" dirty="0" smtClean="0"/>
              <a:t>3-رصد </a:t>
            </a:r>
            <a:r>
              <a:rPr lang="ar-SA" sz="1800" b="1" dirty="0" err="1" smtClean="0"/>
              <a:t>اعداد</a:t>
            </a:r>
            <a:r>
              <a:rPr lang="ar-SA" sz="1800" b="1" dirty="0" smtClean="0"/>
              <a:t> </a:t>
            </a:r>
            <a:r>
              <a:rPr lang="ar-SA" sz="1800" b="1" dirty="0" err="1" smtClean="0"/>
              <a:t>الاشخاص</a:t>
            </a:r>
            <a:r>
              <a:rPr lang="ar-SA" sz="1800" b="1" dirty="0" smtClean="0"/>
              <a:t> المعوقين حسب السن والجنس والموقع الجغرافي ونوع </a:t>
            </a:r>
            <a:r>
              <a:rPr lang="ar-SA" sz="1800" b="1" dirty="0" err="1" smtClean="0"/>
              <a:t>الاعاقة</a:t>
            </a:r>
            <a:r>
              <a:rPr lang="ar-SA" sz="1800" b="1" dirty="0" smtClean="0"/>
              <a:t> من خلال </a:t>
            </a:r>
            <a:r>
              <a:rPr lang="ar-SA" sz="1800" b="1" dirty="0" err="1" smtClean="0"/>
              <a:t>اصدار</a:t>
            </a:r>
            <a:r>
              <a:rPr lang="ar-SA" sz="1800" b="1" dirty="0" smtClean="0"/>
              <a:t> بطاقة المعاق والتعدادات السكانية الدورية والبحوث والدراسات الميدانية</a:t>
            </a:r>
            <a:r>
              <a:rPr lang="ar-SY" sz="1800" b="1" dirty="0" smtClean="0"/>
              <a:t>.</a:t>
            </a:r>
            <a:endParaRPr lang="en-US" sz="1800" b="1" dirty="0" smtClean="0"/>
          </a:p>
          <a:p>
            <a:pPr algn="just"/>
            <a:r>
              <a:rPr lang="ar-SA" sz="1800" b="1" dirty="0" smtClean="0"/>
              <a:t>4-تطوير وتحسين الخدمات والبرامج الحكومية </a:t>
            </a:r>
            <a:r>
              <a:rPr lang="ar-SA" sz="1800" b="1" dirty="0" err="1" smtClean="0"/>
              <a:t>والاهلية</a:t>
            </a:r>
            <a:r>
              <a:rPr lang="ar-SA" sz="1800" b="1" dirty="0" smtClean="0"/>
              <a:t> القائمة لتلبية احتياجات </a:t>
            </a:r>
            <a:r>
              <a:rPr lang="ar-SA" sz="1800" b="1" dirty="0" err="1" smtClean="0"/>
              <a:t>الاشخاص</a:t>
            </a:r>
            <a:r>
              <a:rPr lang="ar-SA" sz="1800" b="1" dirty="0" smtClean="0"/>
              <a:t> الموقين ووضع السياسات والخطط والبرامج للنهوض بأحوال </a:t>
            </a:r>
            <a:r>
              <a:rPr lang="ar-SA" sz="1800" b="1" dirty="0" err="1" smtClean="0"/>
              <a:t>الاشخاص</a:t>
            </a:r>
            <a:r>
              <a:rPr lang="ar-SA" sz="1800" b="1" dirty="0" smtClean="0"/>
              <a:t> المعوقين</a:t>
            </a:r>
            <a:r>
              <a:rPr lang="ar-SY" sz="1800" b="1" dirty="0" smtClean="0"/>
              <a:t>.</a:t>
            </a:r>
            <a:endParaRPr lang="en-US" sz="1800" b="1" dirty="0" smtClean="0"/>
          </a:p>
          <a:p>
            <a:pPr algn="just"/>
            <a:r>
              <a:rPr lang="ar-SA" sz="1800" b="1" dirty="0" smtClean="0"/>
              <a:t>5-</a:t>
            </a:r>
            <a:r>
              <a:rPr lang="ar-SA" sz="1800" b="1" dirty="0" err="1" smtClean="0"/>
              <a:t>الافادة</a:t>
            </a:r>
            <a:r>
              <a:rPr lang="ar-SA" sz="1800" b="1" dirty="0" smtClean="0"/>
              <a:t> من التكنولوجيا الحديثة في برامج تدريب وتأهيل المعوقين</a:t>
            </a:r>
            <a:r>
              <a:rPr lang="ar-SY" sz="1800" b="1" dirty="0" smtClean="0"/>
              <a:t>.</a:t>
            </a:r>
            <a:endParaRPr lang="en-US" sz="1800" b="1" dirty="0" smtClean="0"/>
          </a:p>
          <a:p>
            <a:endParaRPr lang="ar-SA" sz="1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438306" y="642918"/>
            <a:ext cx="4848470" cy="571504"/>
          </a:xfrm>
        </p:spPr>
        <p:txBody>
          <a:bodyPr/>
          <a:lstStyle/>
          <a:p>
            <a:pPr algn="ctr"/>
            <a:r>
              <a:rPr lang="ar-SA" sz="1800" dirty="0" smtClean="0"/>
              <a:t>محاور قسم التربية الخاصة 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ar-SA" sz="1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857488" y="1285860"/>
            <a:ext cx="5857916" cy="2428892"/>
          </a:xfrm>
        </p:spPr>
        <p:txBody>
          <a:bodyPr>
            <a:noAutofit/>
          </a:bodyPr>
          <a:lstStyle/>
          <a:p>
            <a:pPr algn="just"/>
            <a:r>
              <a:rPr lang="ar-SA" sz="1800" dirty="0" smtClean="0"/>
              <a:t>6</a:t>
            </a:r>
            <a:r>
              <a:rPr lang="ar-SA" sz="1800" b="1" dirty="0" smtClean="0"/>
              <a:t>-تصميم البرامج لدعم </a:t>
            </a:r>
            <a:r>
              <a:rPr lang="ar-SA" sz="1800" b="1" dirty="0" err="1" smtClean="0"/>
              <a:t>اسرة</a:t>
            </a:r>
            <a:r>
              <a:rPr lang="ar-SA" sz="1800" b="1" dirty="0" smtClean="0"/>
              <a:t> المعاق وتزويدهم بالمعلومات والتقنيات الحديثة اللازمة لحاجة </a:t>
            </a:r>
            <a:r>
              <a:rPr lang="ar-SA" sz="1800" b="1" dirty="0" err="1" smtClean="0"/>
              <a:t>ابائهم</a:t>
            </a:r>
            <a:endParaRPr lang="en-US" sz="1800" b="1" dirty="0" smtClean="0"/>
          </a:p>
          <a:p>
            <a:pPr algn="just"/>
            <a:r>
              <a:rPr lang="ar-SA" sz="1800" b="1" dirty="0" smtClean="0"/>
              <a:t>7-تطوير مهارات وقدرات العاملين مع </a:t>
            </a:r>
            <a:r>
              <a:rPr lang="ar-SA" sz="1800" b="1" dirty="0" err="1" smtClean="0"/>
              <a:t>الاشخاص</a:t>
            </a:r>
            <a:r>
              <a:rPr lang="ar-SA" sz="1800" b="1" dirty="0" smtClean="0"/>
              <a:t> المعوقين في مجالات التأهيل التربوي والاجتماعي والنفسي والمهني</a:t>
            </a:r>
            <a:endParaRPr lang="en-US" sz="1800" b="1" dirty="0" smtClean="0"/>
          </a:p>
          <a:p>
            <a:pPr algn="just"/>
            <a:r>
              <a:rPr lang="ar-SA" sz="1800" b="1" dirty="0" smtClean="0"/>
              <a:t>8-دراسة الظروف المناسبة لنجاح مبدأ الدمج الشامل للمعاقين في الصفوف العادية وفي المجتمع ومواقع العمل والسكن والنوادي الاجتماعية والثقافية والرياضية</a:t>
            </a:r>
            <a:endParaRPr lang="en-US" sz="1800" b="1" dirty="0" smtClean="0"/>
          </a:p>
          <a:p>
            <a:pPr algn="just"/>
            <a:r>
              <a:rPr lang="ar-SA" sz="1800" b="1" dirty="0" smtClean="0"/>
              <a:t>9-تكيف المناهج لكل فئة من فئات </a:t>
            </a:r>
            <a:r>
              <a:rPr lang="ar-SA" sz="1800" b="1" dirty="0" err="1" smtClean="0"/>
              <a:t>الاعاقة</a:t>
            </a:r>
            <a:endParaRPr lang="en-US" sz="1800" b="1" dirty="0" smtClean="0"/>
          </a:p>
          <a:p>
            <a:pPr algn="just"/>
            <a:r>
              <a:rPr lang="ar-SA" sz="1800" b="1" dirty="0" smtClean="0"/>
              <a:t>10-تكنولوجيا التعليم المناسبة لفئات </a:t>
            </a:r>
            <a:r>
              <a:rPr lang="ar-SA" sz="1800" b="1" dirty="0" err="1" smtClean="0"/>
              <a:t>الاعاقة</a:t>
            </a:r>
            <a:endParaRPr lang="en-US" sz="1800" b="1" dirty="0" smtClean="0"/>
          </a:p>
          <a:p>
            <a:pPr algn="just"/>
            <a:r>
              <a:rPr lang="ar-SA" sz="1800" b="1" dirty="0" smtClean="0"/>
              <a:t>11-التعليم عن بعد لذوي </a:t>
            </a:r>
            <a:r>
              <a:rPr lang="ar-SA" sz="1800" b="1" dirty="0" err="1" smtClean="0"/>
              <a:t>الاعاقة</a:t>
            </a:r>
            <a:r>
              <a:rPr lang="ar-SA" sz="1800" b="1" dirty="0" smtClean="0"/>
              <a:t> </a:t>
            </a:r>
            <a:endParaRPr lang="en-US" sz="1800" b="1" dirty="0" smtClean="0"/>
          </a:p>
          <a:p>
            <a:pPr algn="just"/>
            <a:r>
              <a:rPr lang="ar-SA" sz="1800" b="1" dirty="0" smtClean="0"/>
              <a:t>12-التدريب عن بعد </a:t>
            </a:r>
            <a:r>
              <a:rPr lang="ar-SA" sz="1800" b="1" dirty="0" err="1" smtClean="0"/>
              <a:t>ل</a:t>
            </a:r>
            <a:r>
              <a:rPr lang="ar-SY" sz="1800" b="1" dirty="0" smtClean="0"/>
              <a:t>ت</a:t>
            </a:r>
            <a:r>
              <a:rPr lang="ar-SA" sz="1800" b="1" dirty="0" err="1" smtClean="0"/>
              <a:t>طوير</a:t>
            </a:r>
            <a:r>
              <a:rPr lang="ar-SA" sz="1800" b="1" dirty="0" smtClean="0"/>
              <a:t> كفايات معلمي التربية الخاصة</a:t>
            </a:r>
            <a:endParaRPr lang="en-US" sz="1800" b="1" dirty="0" smtClean="0"/>
          </a:p>
          <a:p>
            <a:pPr algn="just"/>
            <a:endParaRPr lang="ar-SA" sz="18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428992" y="747714"/>
            <a:ext cx="4991346" cy="538146"/>
          </a:xfrm>
        </p:spPr>
        <p:txBody>
          <a:bodyPr/>
          <a:lstStyle/>
          <a:p>
            <a:pPr algn="ctr"/>
            <a:r>
              <a:rPr lang="ar-SA" sz="1800" dirty="0" smtClean="0"/>
              <a:t>محاور قسم </a:t>
            </a:r>
            <a:r>
              <a:rPr lang="ar-SA" sz="1800" dirty="0" err="1" smtClean="0"/>
              <a:t>اصول</a:t>
            </a:r>
            <a:r>
              <a:rPr lang="ar-SA" sz="1800" dirty="0" smtClean="0"/>
              <a:t> التربية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ar-SA" sz="1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857488" y="1571612"/>
            <a:ext cx="6072230" cy="1785950"/>
          </a:xfrm>
        </p:spPr>
        <p:txBody>
          <a:bodyPr>
            <a:noAutofit/>
          </a:bodyPr>
          <a:lstStyle/>
          <a:p>
            <a:pPr algn="just"/>
            <a:r>
              <a:rPr lang="ar-SA" sz="1800" dirty="0" smtClean="0"/>
              <a:t>1</a:t>
            </a:r>
            <a:r>
              <a:rPr lang="ar-SA" sz="1800" b="1" dirty="0" smtClean="0"/>
              <a:t>-التنمر الاسري –التنمر المدرسي-التنمر التكنولوجي –التنمر الجنسي-الزوجي وتأثيره على تربية الاسرية</a:t>
            </a:r>
            <a:endParaRPr lang="en-US" sz="1800" b="1" dirty="0" smtClean="0"/>
          </a:p>
          <a:p>
            <a:pPr algn="just"/>
            <a:r>
              <a:rPr lang="ar-SA" sz="1800" b="1" dirty="0" smtClean="0"/>
              <a:t>2-التنمر الوظيفي وتأثيره في العلاقات الانسانية داخل المؤسسة</a:t>
            </a:r>
            <a:endParaRPr lang="en-US" sz="1800" b="1" dirty="0" smtClean="0"/>
          </a:p>
          <a:p>
            <a:pPr algn="just"/>
            <a:r>
              <a:rPr lang="ar-SA" sz="1800" b="1" dirty="0" smtClean="0"/>
              <a:t>3-تأثيرات جائحة كورونا في المجالات التربوية والتعليمية والاجتماعية </a:t>
            </a:r>
            <a:endParaRPr lang="en-US" sz="1800" b="1" dirty="0" smtClean="0"/>
          </a:p>
          <a:p>
            <a:pPr algn="just"/>
            <a:r>
              <a:rPr lang="ar-SA" sz="1800" b="1" dirty="0" smtClean="0"/>
              <a:t>4-التخطيط الاستراتيجي في المؤسسات التربوية والتعليمية</a:t>
            </a:r>
            <a:endParaRPr lang="en-US" sz="1800" b="1" dirty="0" smtClean="0"/>
          </a:p>
          <a:p>
            <a:pPr algn="just"/>
            <a:r>
              <a:rPr lang="ar-SA" sz="1800" b="1" dirty="0" smtClean="0"/>
              <a:t>التعليم المنزلي ودوره في الفاقد التعليمي</a:t>
            </a:r>
            <a:endParaRPr lang="en-US" sz="1800" b="1" dirty="0" smtClean="0"/>
          </a:p>
          <a:p>
            <a:pPr algn="just"/>
            <a:r>
              <a:rPr lang="ar-SA" sz="1800" b="1" dirty="0" smtClean="0"/>
              <a:t>5-مشكلات تربوية معاصرة (الحرية –الديمقراطية- المواطنة- حقوق الانسان)</a:t>
            </a:r>
            <a:endParaRPr lang="en-US" sz="1800" b="1" dirty="0" smtClean="0"/>
          </a:p>
          <a:p>
            <a:pPr algn="just"/>
            <a:r>
              <a:rPr lang="ar-SA" sz="1800" b="1" dirty="0" smtClean="0"/>
              <a:t>6-الانشطة المدرسية ودورها في التربية الاجتماعية </a:t>
            </a:r>
            <a:endParaRPr lang="en-US" sz="1800" b="1" dirty="0" smtClean="0"/>
          </a:p>
          <a:p>
            <a:pPr algn="just"/>
            <a:r>
              <a:rPr lang="ar-SA" sz="1800" b="1" dirty="0" smtClean="0"/>
              <a:t>7-نظريات فلسفية(قديمة- معاصرة مفهوم الطبيعة عند نظريات المعرفة – تطبيقات تربوية)</a:t>
            </a:r>
            <a:endParaRPr lang="en-US" sz="1800" b="1" dirty="0" smtClean="0"/>
          </a:p>
          <a:p>
            <a:endParaRPr lang="ar-SA" sz="1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286116" y="428604"/>
            <a:ext cx="4991346" cy="538146"/>
          </a:xfrm>
        </p:spPr>
        <p:txBody>
          <a:bodyPr/>
          <a:lstStyle/>
          <a:p>
            <a:pPr algn="ctr"/>
            <a:r>
              <a:rPr lang="ar-SA" sz="2000" dirty="0" smtClean="0"/>
              <a:t>محاور قسم </a:t>
            </a:r>
            <a:r>
              <a:rPr lang="ar-SA" sz="2000" dirty="0" err="1" smtClean="0"/>
              <a:t>اصول</a:t>
            </a:r>
            <a:r>
              <a:rPr lang="ar-SA" sz="2000" dirty="0" smtClean="0"/>
              <a:t> التربية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ar-SA" sz="20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714612" y="142852"/>
            <a:ext cx="6072230" cy="785818"/>
          </a:xfrm>
        </p:spPr>
        <p:txBody>
          <a:bodyPr>
            <a:noAutofit/>
          </a:bodyPr>
          <a:lstStyle/>
          <a:p>
            <a:endParaRPr lang="ar-SY" sz="1400" dirty="0" smtClean="0"/>
          </a:p>
          <a:p>
            <a:endParaRPr lang="ar-SY" sz="1400" dirty="0" smtClean="0"/>
          </a:p>
          <a:p>
            <a:endParaRPr lang="ar-SY" sz="1400" dirty="0" smtClean="0"/>
          </a:p>
          <a:p>
            <a:pPr algn="just"/>
            <a:r>
              <a:rPr lang="ar-SA" sz="1800" b="1" dirty="0" smtClean="0"/>
              <a:t>8-دور المكتبات المدرسية في التنمية اللغوية والثقافية</a:t>
            </a:r>
            <a:r>
              <a:rPr lang="ar-SY" sz="1800" b="1" dirty="0" smtClean="0"/>
              <a:t>.</a:t>
            </a:r>
            <a:endParaRPr lang="en-US" sz="1800" b="1" dirty="0" smtClean="0"/>
          </a:p>
          <a:p>
            <a:pPr algn="just"/>
            <a:r>
              <a:rPr lang="ar-SA" sz="1800" b="1" dirty="0" smtClean="0"/>
              <a:t>9-دراسة فلسفة التربية عند فلاسفة او مدارس فلسفية</a:t>
            </a:r>
            <a:endParaRPr lang="en-US" sz="1800" b="1" dirty="0" smtClean="0"/>
          </a:p>
          <a:p>
            <a:pPr algn="just"/>
            <a:r>
              <a:rPr lang="ar-SA" sz="1800" b="1" dirty="0" smtClean="0"/>
              <a:t>10-دراسة الفكر التربوي عند المفكرين التربويين او الفلاسفة قديما وحديثا</a:t>
            </a:r>
            <a:r>
              <a:rPr lang="ar-SY" sz="1800" b="1" dirty="0" smtClean="0"/>
              <a:t>.</a:t>
            </a:r>
            <a:endParaRPr lang="en-US" sz="1800" b="1" dirty="0" smtClean="0"/>
          </a:p>
          <a:p>
            <a:pPr algn="just"/>
            <a:r>
              <a:rPr lang="ar-SA" sz="1800" b="1" dirty="0" smtClean="0"/>
              <a:t>11-دراسة الفكر التربوي عند فلاسفة ومفكرين غربيين</a:t>
            </a:r>
            <a:endParaRPr lang="en-US" sz="1800" b="1" dirty="0" smtClean="0"/>
          </a:p>
          <a:p>
            <a:pPr algn="just"/>
            <a:r>
              <a:rPr lang="ar-SA" sz="1800" b="1" dirty="0" smtClean="0"/>
              <a:t>التربية السكانية والبيئية</a:t>
            </a:r>
            <a:r>
              <a:rPr lang="ar-SY" sz="1800" b="1" dirty="0" smtClean="0"/>
              <a:t>.</a:t>
            </a:r>
            <a:endParaRPr lang="en-US" sz="1800" b="1" dirty="0" smtClean="0"/>
          </a:p>
          <a:p>
            <a:pPr algn="just"/>
            <a:r>
              <a:rPr lang="ar-SA" sz="1800" b="1" dirty="0" smtClean="0"/>
              <a:t>12-دراسة مشكلات فلسفية لها بعد تربوي (حرية –العدالة- الديمقراطية- تكافؤ الفرص)</a:t>
            </a:r>
            <a:r>
              <a:rPr lang="ar-SY" sz="1800" b="1" dirty="0" smtClean="0"/>
              <a:t>.</a:t>
            </a:r>
            <a:endParaRPr lang="en-US" sz="1800" b="1" dirty="0" smtClean="0"/>
          </a:p>
          <a:p>
            <a:pPr algn="just"/>
            <a:r>
              <a:rPr lang="ar-SA" sz="1800" b="1" dirty="0" smtClean="0"/>
              <a:t>13-العنف القائم عن النوع الاجتماعي</a:t>
            </a:r>
            <a:r>
              <a:rPr lang="ar-SY" sz="1800" b="1" dirty="0" smtClean="0"/>
              <a:t>.</a:t>
            </a:r>
            <a:endParaRPr lang="en-US" sz="1800" b="1" dirty="0" smtClean="0"/>
          </a:p>
          <a:p>
            <a:pPr algn="just"/>
            <a:r>
              <a:rPr lang="ar-SA" sz="1800" b="1" dirty="0" smtClean="0"/>
              <a:t>14-مجال المرأة في التعليم :مؤشرات دراسته(الحركات النسائية- 15-الفلسفة والفكر النسائي في سورية - دور المرأة في الاسرة-بناء جيل المستقبل في ظل الازمات والكوارث –العلاقات الاجتماعية –التنظيم الاجتماعية؟)</a:t>
            </a:r>
            <a:r>
              <a:rPr lang="ar-SY" sz="1800" b="1" dirty="0" smtClean="0"/>
              <a:t>.</a:t>
            </a:r>
            <a:endParaRPr lang="en-US" sz="1800" b="1" dirty="0" smtClean="0"/>
          </a:p>
          <a:p>
            <a:pPr algn="just"/>
            <a:r>
              <a:rPr lang="ar-SA" sz="1800" b="1" dirty="0" smtClean="0"/>
              <a:t>16-التعليم عن بعد ودوره في الفاقد التعليمي </a:t>
            </a:r>
            <a:r>
              <a:rPr lang="ar-SA" sz="1800" b="1" dirty="0" err="1" smtClean="0"/>
              <a:t>والهدر</a:t>
            </a:r>
            <a:r>
              <a:rPr lang="ar-SA" sz="1800" b="1" dirty="0" smtClean="0"/>
              <a:t> التربوي</a:t>
            </a:r>
            <a:r>
              <a:rPr lang="ar-SY" sz="1800" b="1" dirty="0" smtClean="0"/>
              <a:t>.</a:t>
            </a:r>
            <a:endParaRPr lang="en-US" sz="1800" b="1" dirty="0" smtClean="0"/>
          </a:p>
          <a:p>
            <a:pPr algn="just"/>
            <a:endParaRPr lang="ar-SA" sz="1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786050" y="357166"/>
            <a:ext cx="6143668" cy="1571636"/>
          </a:xfrm>
        </p:spPr>
        <p:txBody>
          <a:bodyPr>
            <a:noAutofit/>
          </a:bodyPr>
          <a:lstStyle/>
          <a:p>
            <a:pPr algn="ctr"/>
            <a:r>
              <a:rPr lang="ar-SY" sz="1800" dirty="0" smtClean="0">
                <a:solidFill>
                  <a:schemeClr val="accent4">
                    <a:lumMod val="75000"/>
                  </a:schemeClr>
                </a:solidFill>
              </a:rPr>
              <a:t>محاور قسم أصول التربية</a:t>
            </a:r>
          </a:p>
          <a:p>
            <a:pPr algn="just"/>
            <a:r>
              <a:rPr lang="ar-SY" sz="1800" b="1" dirty="0" smtClean="0"/>
              <a:t>17-ال</a:t>
            </a:r>
            <a:r>
              <a:rPr lang="ar-SA" sz="1800" b="1" dirty="0" smtClean="0"/>
              <a:t>تطوير التعليمي</a:t>
            </a:r>
            <a:r>
              <a:rPr lang="ar-SY" sz="1800" b="1" dirty="0" smtClean="0"/>
              <a:t>.</a:t>
            </a:r>
          </a:p>
          <a:p>
            <a:pPr algn="just"/>
            <a:r>
              <a:rPr lang="ar-SA" sz="1800" b="1" dirty="0" smtClean="0"/>
              <a:t>في ضوء مفاهيم التجديد التربوي (تدويل التعليم-التنافسية-التعليم </a:t>
            </a:r>
            <a:r>
              <a:rPr lang="ar-SA" sz="1800" b="1" dirty="0" err="1" smtClean="0"/>
              <a:t>المتج</a:t>
            </a:r>
            <a:r>
              <a:rPr lang="ar-SA" sz="1800" b="1" dirty="0" smtClean="0"/>
              <a:t>......)</a:t>
            </a:r>
            <a:r>
              <a:rPr lang="ar-SY" sz="1800" b="1" dirty="0" smtClean="0"/>
              <a:t>.</a:t>
            </a:r>
            <a:endParaRPr lang="en-US" sz="1800" b="1" dirty="0" smtClean="0"/>
          </a:p>
          <a:p>
            <a:pPr algn="just"/>
            <a:r>
              <a:rPr lang="ar-SA" sz="1800" b="1" dirty="0" smtClean="0"/>
              <a:t>18-البحث العلمي مؤشرات الدراسة مع (ترشيد سياسات تعليمية –البحثية –الحرية الاكاديمية –التأصيل النظري للبحوث-التنمية المستدامة-تطوير الموارد البشرية في القطاعات التربوية والتعليمية –التسويق البحثي-الميزة التنافسية-الدعم المادي والمعنوي للأبحاث العلمية –ربط البحث باحتياجات ومطالب المجتمع –الشراكة بين القطاعات العامة والخاصة ومؤسسات البحث العلمي-تطوير البحث العلمي لدى الباحثين –الحوافز المادية للكوادر البحثية-تطوير وتحديث التشريعات الخاصة للبحث العلمي)</a:t>
            </a:r>
            <a:endParaRPr lang="ar-SY" sz="1800" b="1" dirty="0" smtClean="0"/>
          </a:p>
          <a:p>
            <a:pPr algn="just"/>
            <a:r>
              <a:rPr lang="ar-SA" sz="1800" b="1" dirty="0" smtClean="0"/>
              <a:t>19-دور الاعلام في رفع الوعي للقضايا المجتمعية-صورة المرأة في الاعلام والمناهج المدرسية-صورة الطفل السوري بعد الازمات</a:t>
            </a:r>
            <a:endParaRPr lang="en-US" sz="1800" b="1" dirty="0" smtClean="0"/>
          </a:p>
          <a:p>
            <a:pPr algn="just"/>
            <a:r>
              <a:rPr lang="ar-SA" sz="1800" b="1" dirty="0" smtClean="0"/>
              <a:t>20-التعليم الالكتروني مؤشرات دراسة(مشكلاته-متطلباته- مهاراته-محو الامية المعلوماتية-الثورة الرقمية-الزمن الرقمي-المعرفة التكنولوجية-التحويل الرقمي)</a:t>
            </a:r>
            <a:endParaRPr lang="en-US" sz="1800" b="1" dirty="0" smtClean="0"/>
          </a:p>
          <a:p>
            <a:pPr algn="just"/>
            <a:endParaRPr lang="ar-SA" sz="18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714612" y="857232"/>
            <a:ext cx="6143668" cy="1571636"/>
          </a:xfrm>
        </p:spPr>
        <p:txBody>
          <a:bodyPr>
            <a:noAutofit/>
          </a:bodyPr>
          <a:lstStyle/>
          <a:p>
            <a:pPr algn="just"/>
            <a:r>
              <a:rPr lang="ar-SA" sz="1800" b="1" dirty="0" smtClean="0"/>
              <a:t>21-المواطنة مؤشرات دراسة مع(المواطنة الرقمية-الهوية الرقمية-الامن الوطني-الوعي السياسي-التربية والتنشئة السياسية-الامن الفكري والثقافي-التناقض الفكرية)</a:t>
            </a:r>
            <a:r>
              <a:rPr lang="ar-SY" sz="1800" b="1" dirty="0" smtClean="0"/>
              <a:t>.</a:t>
            </a:r>
            <a:endParaRPr lang="en-US" sz="1800" b="1" dirty="0" smtClean="0"/>
          </a:p>
          <a:p>
            <a:pPr algn="just"/>
            <a:r>
              <a:rPr lang="ar-SA" sz="1800" b="1" dirty="0" smtClean="0"/>
              <a:t>22-مجال التعليم(التعليم المتغير-مؤشرات دراسة المعرفة التكنولوجية-التسلط الاكاديمي-التفاعل الاجتماعي في ظل</a:t>
            </a:r>
            <a:r>
              <a:rPr lang="ar-SY" sz="1800" b="1" smtClean="0"/>
              <a:t>.</a:t>
            </a:r>
          </a:p>
          <a:p>
            <a:pPr algn="just"/>
            <a:r>
              <a:rPr lang="ar-SA" sz="1800" b="1" dirty="0" smtClean="0"/>
              <a:t> 23-الازمات زمن الحداثة وما بعد الحداثة-تطوير التعليم المهني في ضوء الاحتياجات الوطنية –التعليم الخاص وقيمته المجتمعية ومشكلاته على رأس المال الاجتماعي)</a:t>
            </a:r>
            <a:endParaRPr lang="en-US" sz="1800" b="1" dirty="0" smtClean="0"/>
          </a:p>
          <a:p>
            <a:pPr algn="just"/>
            <a:r>
              <a:rPr lang="ar-SA" sz="1800" b="1" dirty="0" smtClean="0"/>
              <a:t>24-متطلبات توظيف مخرجات العملية التعليمية في القطاعات الخدمية </a:t>
            </a:r>
            <a:r>
              <a:rPr lang="ar-SA" sz="1800" b="1" dirty="0" err="1" smtClean="0"/>
              <a:t>والانتاجية</a:t>
            </a:r>
            <a:r>
              <a:rPr lang="ar-SY" sz="1800" b="1" dirty="0" smtClean="0"/>
              <a:t>.</a:t>
            </a:r>
            <a:endParaRPr lang="en-US" sz="1800" b="1" dirty="0" smtClean="0"/>
          </a:p>
          <a:p>
            <a:pPr algn="just"/>
            <a:r>
              <a:rPr lang="ar-SA" sz="1800" b="1" dirty="0" smtClean="0"/>
              <a:t>25-وسائل التواصل الاجتماعي واهمية مواجهة الفكر التكفيري</a:t>
            </a:r>
            <a:r>
              <a:rPr lang="ar-SY" sz="1800" b="1" dirty="0" smtClean="0"/>
              <a:t>.</a:t>
            </a:r>
            <a:endParaRPr lang="en-US" sz="1800" b="1" dirty="0" smtClean="0"/>
          </a:p>
          <a:p>
            <a:pPr algn="just"/>
            <a:r>
              <a:rPr lang="ar-SA" sz="1800" b="1" dirty="0" err="1" smtClean="0"/>
              <a:t>الاثار</a:t>
            </a:r>
            <a:r>
              <a:rPr lang="ar-SA" sz="1800" b="1" dirty="0" smtClean="0"/>
              <a:t> النفسية والاجتماعية والاقتصادية التي خلفتها الحرب </a:t>
            </a:r>
            <a:r>
              <a:rPr lang="ar-SA" sz="1800" b="1" dirty="0" err="1" smtClean="0"/>
              <a:t>الارهابية</a:t>
            </a:r>
            <a:r>
              <a:rPr lang="ar-SY" sz="1800" b="1" dirty="0" smtClean="0"/>
              <a:t>.</a:t>
            </a:r>
            <a:endParaRPr lang="en-US" sz="1800" b="1" dirty="0" smtClean="0"/>
          </a:p>
          <a:p>
            <a:pPr algn="just"/>
            <a:r>
              <a:rPr lang="ar-SA" sz="1800" b="1" dirty="0" smtClean="0"/>
              <a:t>26-الدراسات العلمية المتعلقة بمعالجة  المشكلات البيئية وتطبيق نظم الادارة البيئية المتكاملة</a:t>
            </a:r>
            <a:r>
              <a:rPr lang="ar-SY" sz="1800" b="1" dirty="0" smtClean="0"/>
              <a:t>.</a:t>
            </a:r>
            <a:r>
              <a:rPr lang="ar-SA" sz="1800" b="1" dirty="0" smtClean="0"/>
              <a:t> </a:t>
            </a:r>
            <a:endParaRPr lang="en-US" sz="1800" b="1" dirty="0" smtClean="0"/>
          </a:p>
          <a:p>
            <a:pPr algn="just"/>
            <a:r>
              <a:rPr lang="ar-SA" sz="1400" b="1" dirty="0" smtClean="0"/>
              <a:t>                                     انتهت المحاور</a:t>
            </a:r>
            <a:endParaRPr lang="en-US" sz="1400" b="1" dirty="0" smtClean="0"/>
          </a:p>
          <a:p>
            <a:pPr algn="just"/>
            <a:endParaRPr lang="ar-SA" sz="1400" b="1" dirty="0"/>
          </a:p>
        </p:txBody>
      </p:sp>
      <p:sp>
        <p:nvSpPr>
          <p:cNvPr id="4" name="مستطيل 3"/>
          <p:cNvSpPr/>
          <p:nvPr/>
        </p:nvSpPr>
        <p:spPr>
          <a:xfrm>
            <a:off x="4572000" y="214290"/>
            <a:ext cx="24817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Y" dirty="0">
                <a:solidFill>
                  <a:schemeClr val="accent4">
                    <a:lumMod val="75000"/>
                  </a:schemeClr>
                </a:solidFill>
              </a:rPr>
              <a:t>محاور قسم أصول التربية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966774"/>
          </a:xfrm>
        </p:spPr>
        <p:txBody>
          <a:bodyPr vert="horz" lIns="45720" tIns="0" rIns="45720" bIns="0" anchor="b" anchorCtr="0">
            <a:noAutofit/>
          </a:bodyPr>
          <a:lstStyle/>
          <a:p>
            <a:pPr algn="ctr"/>
            <a:r>
              <a:rPr lang="ar-SA" sz="1800" dirty="0" smtClean="0"/>
              <a:t>محاور قسم القياس والتقويم التربوي والنفسي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ar-SA" sz="1800" dirty="0" smtClean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928926" y="1928802"/>
            <a:ext cx="5929354" cy="2643206"/>
          </a:xfrm>
        </p:spPr>
        <p:txBody>
          <a:bodyPr>
            <a:noAutofit/>
          </a:bodyPr>
          <a:lstStyle/>
          <a:p>
            <a:pPr marL="342900" lvl="0" indent="-342900" algn="just">
              <a:buClr>
                <a:schemeClr val="bg2"/>
              </a:buClr>
              <a:buSzPct val="100000"/>
            </a:pPr>
            <a:r>
              <a:rPr lang="ar-SA" sz="1800" b="1" dirty="0" smtClean="0">
                <a:solidFill>
                  <a:schemeClr val="bg1"/>
                </a:solidFill>
              </a:rPr>
              <a:t>1-بناء المقاييس والاختبارات العالمية.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marL="342900" lvl="0" indent="-342900" algn="just">
              <a:buClr>
                <a:schemeClr val="bg2"/>
              </a:buClr>
              <a:buSzPct val="100000"/>
            </a:pPr>
            <a:r>
              <a:rPr lang="ar-SA" sz="1800" b="1" dirty="0" smtClean="0">
                <a:solidFill>
                  <a:schemeClr val="bg1"/>
                </a:solidFill>
              </a:rPr>
              <a:t>2-تطبيق اختبارات الذكاء واختبارات التحصيل العلمي على طلبة الجامعات والمدارس .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marL="342900" lvl="0" indent="-342900" algn="just">
              <a:buClr>
                <a:schemeClr val="bg2"/>
              </a:buClr>
              <a:buSzPct val="100000"/>
            </a:pPr>
            <a:r>
              <a:rPr lang="ar-SA" sz="1800" b="1" dirty="0" smtClean="0">
                <a:solidFill>
                  <a:schemeClr val="bg1"/>
                </a:solidFill>
              </a:rPr>
              <a:t>3-اجراء دراسات إسقاطيه وتنبؤيه لعلاقة الذكاء بالتحصيل.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marL="342900" lvl="0" indent="-342900" algn="just">
              <a:buClr>
                <a:schemeClr val="bg2"/>
              </a:buClr>
              <a:buSzPct val="100000"/>
            </a:pPr>
            <a:r>
              <a:rPr lang="ar-SA" sz="1800" b="1" dirty="0" smtClean="0">
                <a:solidFill>
                  <a:schemeClr val="bg1"/>
                </a:solidFill>
              </a:rPr>
              <a:t>4-دراسية القدرات التنبؤية للأساليب الاحصائية في نتائج الطلبة بمختلف المراحل.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marL="342900" indent="-342900" algn="just">
              <a:buClr>
                <a:schemeClr val="bg2"/>
              </a:buClr>
              <a:buSzPct val="100000"/>
            </a:pPr>
            <a:r>
              <a:rPr lang="ar-SA" sz="1800" b="1" dirty="0" smtClean="0">
                <a:solidFill>
                  <a:schemeClr val="bg1"/>
                </a:solidFill>
              </a:rPr>
              <a:t>5-دراسة مقاييس التفوق والتميز والطفولة المبكرة وصعوبات التعلم فيما يتعلق بالتربية الخاصة.</a:t>
            </a:r>
            <a:endParaRPr lang="ar-SA" sz="1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857620" y="285752"/>
            <a:ext cx="4328896" cy="714356"/>
          </a:xfrm>
        </p:spPr>
        <p:txBody>
          <a:bodyPr vert="horz" lIns="45720" tIns="0" rIns="45720" bIns="0" anchor="b" anchorCtr="0">
            <a:noAutofit/>
          </a:bodyPr>
          <a:lstStyle/>
          <a:p>
            <a:pPr algn="ctr"/>
            <a:r>
              <a:rPr lang="ar-SA" sz="1800" dirty="0" smtClean="0"/>
              <a:t>محاور قسم تربية الطفل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ar-SA" sz="1800" dirty="0" smtClean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14678" y="1071546"/>
            <a:ext cx="5643570" cy="1143008"/>
          </a:xfrm>
        </p:spPr>
        <p:txBody>
          <a:bodyPr>
            <a:noAutofit/>
          </a:bodyPr>
          <a:lstStyle/>
          <a:p>
            <a:pPr marL="342900" lvl="0" indent="-342900">
              <a:buClr>
                <a:schemeClr val="bg1"/>
              </a:buClr>
              <a:buSzPct val="100000"/>
            </a:pPr>
            <a:r>
              <a:rPr lang="ar-SA" sz="1800" dirty="0" smtClean="0"/>
              <a:t>1</a:t>
            </a:r>
            <a:r>
              <a:rPr lang="ar-SA" sz="1800" b="1" dirty="0" smtClean="0"/>
              <a:t>-تحليل محتوى مناهج دراسية للصفوف من 1-4 وفقاً لمعايير عالمية.</a:t>
            </a:r>
            <a:endParaRPr lang="en-US" sz="1800" b="1" dirty="0" smtClean="0"/>
          </a:p>
          <a:p>
            <a:pPr marL="342900" lvl="0" indent="-342900">
              <a:buClr>
                <a:schemeClr val="bg1"/>
              </a:buClr>
              <a:buSzPct val="100000"/>
            </a:pPr>
            <a:r>
              <a:rPr lang="ar-SA" sz="1800" b="1" dirty="0" smtClean="0"/>
              <a:t>2-برامج تدريبية لمعلمات رياض الاطفال أو معلم الصف / مثل الحساب الذهني/</a:t>
            </a:r>
            <a:endParaRPr lang="en-US" sz="1800" b="1" dirty="0" smtClean="0"/>
          </a:p>
          <a:p>
            <a:pPr marL="342900" lvl="0" indent="-342900">
              <a:buClr>
                <a:schemeClr val="bg1"/>
              </a:buClr>
              <a:buSzPct val="100000"/>
            </a:pPr>
            <a:r>
              <a:rPr lang="ar-SA" sz="1800" b="1" dirty="0" smtClean="0"/>
              <a:t>3-محور حقوق الطفل (حق البقاء – النمو- والمشاركة والحماية).</a:t>
            </a:r>
            <a:endParaRPr lang="en-US" sz="1800" b="1" dirty="0" smtClean="0"/>
          </a:p>
          <a:p>
            <a:pPr marL="342900" lvl="0" indent="-342900">
              <a:buClr>
                <a:schemeClr val="bg1"/>
              </a:buClr>
              <a:buSzPct val="100000"/>
            </a:pPr>
            <a:r>
              <a:rPr lang="ar-SA" sz="1800" b="1" dirty="0" smtClean="0"/>
              <a:t>4-محور المواطنة.</a:t>
            </a:r>
            <a:endParaRPr lang="en-US" sz="1800" b="1" dirty="0" smtClean="0"/>
          </a:p>
          <a:p>
            <a:pPr marL="342900" lvl="0" indent="-342900">
              <a:buClr>
                <a:schemeClr val="bg1"/>
              </a:buClr>
              <a:buSzPct val="100000"/>
            </a:pPr>
            <a:r>
              <a:rPr lang="ar-SA" sz="1800" b="1" dirty="0" smtClean="0"/>
              <a:t>5-محور المهارات (الرياضية واللغوية والموسيقية التعبيرية)</a:t>
            </a:r>
            <a:endParaRPr lang="en-US" sz="1800" b="1" dirty="0" smtClean="0"/>
          </a:p>
          <a:p>
            <a:pPr marL="342900" lvl="0" indent="-342900">
              <a:buClr>
                <a:schemeClr val="bg1"/>
              </a:buClr>
              <a:buSzPct val="100000"/>
            </a:pPr>
            <a:r>
              <a:rPr lang="ar-SA" sz="1800" b="1" dirty="0" smtClean="0"/>
              <a:t>6-محور التعلم النشط.</a:t>
            </a:r>
            <a:endParaRPr lang="en-US" sz="1800" b="1" dirty="0" smtClean="0"/>
          </a:p>
          <a:p>
            <a:pPr marL="342900" lvl="0" indent="-342900">
              <a:buClr>
                <a:schemeClr val="bg1"/>
              </a:buClr>
              <a:buSzPct val="100000"/>
            </a:pPr>
            <a:r>
              <a:rPr lang="ar-SA" sz="1800" b="1" dirty="0" smtClean="0"/>
              <a:t>7-محور البنية التربوية للروضة.</a:t>
            </a:r>
            <a:endParaRPr lang="en-US" sz="1800" b="1" dirty="0" smtClean="0"/>
          </a:p>
          <a:p>
            <a:pPr marL="342900" lvl="0" indent="-342900">
              <a:buClr>
                <a:schemeClr val="bg1"/>
              </a:buClr>
              <a:buSzPct val="100000"/>
            </a:pPr>
            <a:r>
              <a:rPr lang="ar-SA" sz="1800" b="1" dirty="0" smtClean="0"/>
              <a:t>8-مهارات التعبير الادائي.</a:t>
            </a:r>
            <a:endParaRPr lang="en-US" sz="1800" b="1" dirty="0" smtClean="0"/>
          </a:p>
          <a:p>
            <a:pPr marL="342900" lvl="0" indent="-342900">
              <a:buClr>
                <a:schemeClr val="bg1"/>
              </a:buClr>
              <a:buSzPct val="100000"/>
            </a:pPr>
            <a:r>
              <a:rPr lang="ar-SA" sz="1800" b="1" dirty="0" smtClean="0"/>
              <a:t>9-محور توظيف اغنية الطفل في شتى المجالات .</a:t>
            </a:r>
          </a:p>
          <a:p>
            <a:pPr marL="342900" lvl="0" indent="-342900">
              <a:buClr>
                <a:schemeClr val="bg1"/>
              </a:buClr>
              <a:buSzPct val="100000"/>
            </a:pPr>
            <a:r>
              <a:rPr lang="ar-SA" sz="1800" b="1" dirty="0" smtClean="0"/>
              <a:t>10-أنشطة الرياض والتعليم الاساسي.</a:t>
            </a:r>
            <a:endParaRPr lang="en-US" sz="1800" b="1" dirty="0" smtClean="0"/>
          </a:p>
          <a:p>
            <a:pPr marL="342900" indent="-342900">
              <a:buClr>
                <a:schemeClr val="bg1"/>
              </a:buClr>
              <a:buSzPct val="100000"/>
            </a:pPr>
            <a:r>
              <a:rPr lang="ar-SA" sz="1800" b="1" dirty="0" smtClean="0"/>
              <a:t>11-الذكاء الموسيقي.</a:t>
            </a:r>
            <a:endParaRPr lang="en-US" sz="1800" b="1" dirty="0" smtClean="0"/>
          </a:p>
          <a:p>
            <a:pPr marL="342900" indent="-342900">
              <a:buClr>
                <a:schemeClr val="bg1"/>
              </a:buClr>
              <a:buSzPct val="100000"/>
            </a:pPr>
            <a:r>
              <a:rPr lang="ar-SY" sz="1800" b="1" dirty="0" smtClean="0"/>
              <a:t>12</a:t>
            </a:r>
            <a:r>
              <a:rPr lang="ar-SA" sz="1800" b="1" dirty="0" smtClean="0"/>
              <a:t>-التعبير الادائي (لغة الجسد).</a:t>
            </a:r>
            <a:endParaRPr lang="en-US" sz="1800" b="1" dirty="0" smtClean="0"/>
          </a:p>
          <a:p>
            <a:pPr marL="342900" indent="-342900">
              <a:buClr>
                <a:schemeClr val="bg1"/>
              </a:buClr>
              <a:buSzPct val="100000"/>
            </a:pPr>
            <a:endParaRPr lang="ar-SA" sz="1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071802" y="1142984"/>
            <a:ext cx="5643570" cy="1143008"/>
          </a:xfrm>
        </p:spPr>
        <p:txBody>
          <a:bodyPr>
            <a:noAutofit/>
          </a:bodyPr>
          <a:lstStyle/>
          <a:p>
            <a:pPr algn="just"/>
            <a:r>
              <a:rPr lang="ar-SY" sz="1800" dirty="0" smtClean="0"/>
              <a:t>13</a:t>
            </a:r>
            <a:r>
              <a:rPr lang="ar-SY" sz="1800" b="1" dirty="0" smtClean="0"/>
              <a:t>-</a:t>
            </a:r>
            <a:r>
              <a:rPr lang="ar-SA" sz="1800" b="1" dirty="0" smtClean="0"/>
              <a:t>صميم انشطة تربوية متنوعة في مجال رياض الاطفال.</a:t>
            </a:r>
            <a:endParaRPr lang="en-US" sz="1800" b="1" dirty="0" smtClean="0"/>
          </a:p>
          <a:p>
            <a:pPr algn="just"/>
            <a:r>
              <a:rPr lang="ar-SA" sz="1800" b="1" dirty="0" smtClean="0"/>
              <a:t>14- خيال الظل والتفكير الابداعي.</a:t>
            </a:r>
            <a:endParaRPr lang="ar-SA" sz="1800" b="1" dirty="0"/>
          </a:p>
          <a:p>
            <a:pPr algn="just"/>
            <a:r>
              <a:rPr lang="ar-SA" sz="1800" b="1" dirty="0" smtClean="0"/>
              <a:t>15-الانشطة الابداعية ومهارات التعبير عن المشاعر</a:t>
            </a:r>
            <a:endParaRPr lang="en-US" sz="1800" b="1" dirty="0" smtClean="0"/>
          </a:p>
          <a:p>
            <a:pPr algn="just"/>
            <a:r>
              <a:rPr lang="ar-SY" sz="1800" b="1" dirty="0" smtClean="0"/>
              <a:t>16-ا</a:t>
            </a:r>
            <a:r>
              <a:rPr lang="ar-SA" sz="1800" b="1" dirty="0" smtClean="0"/>
              <a:t>لكتاب التفاعلي ودروره في تنمية مهارات التعلم الذاتي.</a:t>
            </a:r>
            <a:endParaRPr lang="en-US" sz="1800" b="1" dirty="0" smtClean="0"/>
          </a:p>
          <a:p>
            <a:pPr algn="just"/>
            <a:r>
              <a:rPr lang="ar-SA" sz="1800" b="1" dirty="0" smtClean="0"/>
              <a:t>17-الحقيبة التدريبية  للتعليم المبكر</a:t>
            </a:r>
            <a:endParaRPr lang="en-US" sz="1800" b="1" dirty="0" smtClean="0"/>
          </a:p>
          <a:p>
            <a:pPr algn="just"/>
            <a:r>
              <a:rPr lang="ar-SA" sz="1800" b="1" dirty="0" smtClean="0"/>
              <a:t>18-توظيف استراتيجيات حديثة في تنمية مهارات الطفل المختلفة.</a:t>
            </a:r>
            <a:endParaRPr lang="en-US" sz="1800" b="1" dirty="0" smtClean="0"/>
          </a:p>
          <a:p>
            <a:pPr algn="just"/>
            <a:r>
              <a:rPr lang="ar-SY" sz="1800" b="1" dirty="0" smtClean="0"/>
              <a:t>19-ال</a:t>
            </a:r>
            <a:r>
              <a:rPr lang="ar-SA" sz="1800" b="1" dirty="0" smtClean="0"/>
              <a:t>دراما والطفل في مرحلة رياض الاطفال والتعليم الاساسي.</a:t>
            </a:r>
            <a:endParaRPr lang="en-US" sz="1800" b="1" dirty="0" smtClean="0"/>
          </a:p>
          <a:p>
            <a:pPr algn="just"/>
            <a:r>
              <a:rPr lang="ar-SY" sz="1800" b="1" dirty="0" smtClean="0"/>
              <a:t>20</a:t>
            </a:r>
            <a:r>
              <a:rPr lang="ar-SA" sz="1800" b="1" dirty="0" smtClean="0"/>
              <a:t>-تعلم </a:t>
            </a:r>
            <a:r>
              <a:rPr lang="ar-SA" sz="1800" b="1" dirty="0" err="1" smtClean="0"/>
              <a:t>الاقران</a:t>
            </a:r>
            <a:r>
              <a:rPr lang="ar-SA" sz="1800" b="1" dirty="0" smtClean="0"/>
              <a:t>.</a:t>
            </a:r>
            <a:endParaRPr lang="en-US" sz="1800" b="1" dirty="0" smtClean="0"/>
          </a:p>
          <a:p>
            <a:endParaRPr lang="ar-SA" sz="1800" dirty="0"/>
          </a:p>
        </p:txBody>
      </p:sp>
      <p:sp>
        <p:nvSpPr>
          <p:cNvPr id="5" name="عنوان 1"/>
          <p:cNvSpPr>
            <a:spLocks noGrp="1"/>
          </p:cNvSpPr>
          <p:nvPr>
            <p:ph type="ctrTitle"/>
          </p:nvPr>
        </p:nvSpPr>
        <p:spPr>
          <a:xfrm>
            <a:off x="3857620" y="285752"/>
            <a:ext cx="4328896" cy="714356"/>
          </a:xfrm>
        </p:spPr>
        <p:txBody>
          <a:bodyPr vert="horz" lIns="45720" tIns="0" rIns="45720" bIns="0" anchor="b" anchorCtr="0">
            <a:noAutofit/>
          </a:bodyPr>
          <a:lstStyle/>
          <a:p>
            <a:pPr algn="ctr"/>
            <a:r>
              <a:rPr lang="ar-SA" sz="1800" dirty="0" smtClean="0"/>
              <a:t>محاور قسم تربية الطفل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ar-SA" sz="18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428992" y="-71462"/>
            <a:ext cx="5062784" cy="785818"/>
          </a:xfrm>
        </p:spPr>
        <p:txBody>
          <a:bodyPr/>
          <a:lstStyle/>
          <a:p>
            <a:pPr algn="ctr"/>
            <a:r>
              <a:rPr lang="ar-SA" sz="1800" dirty="0" smtClean="0"/>
              <a:t>محاور قسم علم النفس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ar-SA" sz="1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071802" y="785794"/>
            <a:ext cx="5643602" cy="2571768"/>
          </a:xfrm>
        </p:spPr>
        <p:txBody>
          <a:bodyPr>
            <a:noAutofit/>
          </a:bodyPr>
          <a:lstStyle/>
          <a:p>
            <a:pPr algn="just"/>
            <a:r>
              <a:rPr lang="ar-SY" sz="1800" dirty="0" smtClean="0"/>
              <a:t>1</a:t>
            </a:r>
            <a:r>
              <a:rPr lang="ar-SA" sz="1800" b="1" dirty="0" smtClean="0"/>
              <a:t>-علم النفس الايجابي وما يتضمنه من عناوين مرتبطة بمتغيرات الشخصية والانفعالات والدوافع </a:t>
            </a:r>
            <a:r>
              <a:rPr lang="ar-SA" sz="1800" b="1" dirty="0" err="1" smtClean="0"/>
              <a:t>وادارة</a:t>
            </a:r>
            <a:r>
              <a:rPr lang="ar-SA" sz="1800" b="1" dirty="0" smtClean="0"/>
              <a:t> </a:t>
            </a:r>
            <a:r>
              <a:rPr lang="ar-SA" sz="1800" b="1" dirty="0" err="1" smtClean="0"/>
              <a:t>الازمات</a:t>
            </a:r>
            <a:r>
              <a:rPr lang="ar-SA" sz="1800" b="1" dirty="0" smtClean="0"/>
              <a:t> والضغوط النفسية</a:t>
            </a:r>
            <a:r>
              <a:rPr lang="ar-SY" sz="1800" b="1" dirty="0" smtClean="0"/>
              <a:t>.</a:t>
            </a:r>
            <a:endParaRPr lang="en-US" sz="1800" b="1" dirty="0" smtClean="0"/>
          </a:p>
          <a:p>
            <a:pPr algn="just"/>
            <a:r>
              <a:rPr lang="ar-SA" sz="1800" b="1" dirty="0" smtClean="0"/>
              <a:t>2-علم النفس الافتراضي بما يتضمنه من عناوين تتعلق بمواقع التواصل الاجتماعي على اختلافها وعلاقتها بمتغيرات الشخصية والانفعالات والدوافع</a:t>
            </a:r>
            <a:r>
              <a:rPr lang="ar-SY" sz="1800" b="1" dirty="0" smtClean="0"/>
              <a:t>.</a:t>
            </a:r>
            <a:endParaRPr lang="en-US" sz="1800" b="1" dirty="0" smtClean="0"/>
          </a:p>
          <a:p>
            <a:pPr algn="just"/>
            <a:r>
              <a:rPr lang="ar-SA" sz="1800" b="1" dirty="0" smtClean="0"/>
              <a:t>3-مواضيع تتعلق بالقدرات العقلية والمهارات والاستراتيجيات المعرفية والعمليات العقلية المعرفية على اختلافها (الانتباه-</a:t>
            </a:r>
            <a:r>
              <a:rPr lang="ar-SA" sz="1800" b="1" dirty="0" err="1" smtClean="0"/>
              <a:t>الادراك</a:t>
            </a:r>
            <a:r>
              <a:rPr lang="ar-SA" sz="1800" b="1" dirty="0" smtClean="0"/>
              <a:t>- التخيل – التصور – التفكير وتنمية مهارات الذاكرة والذكاء )</a:t>
            </a:r>
            <a:r>
              <a:rPr lang="ar-SY" sz="1800" b="1" dirty="0" smtClean="0"/>
              <a:t>.</a:t>
            </a:r>
            <a:endParaRPr lang="en-US" sz="1800" b="1" dirty="0" smtClean="0"/>
          </a:p>
          <a:p>
            <a:pPr algn="just"/>
            <a:r>
              <a:rPr lang="ar-SA" sz="1800" b="1" dirty="0" smtClean="0"/>
              <a:t>4-مواضيع تتعلق بالطالب والمعلم والبيئة الصفية</a:t>
            </a:r>
            <a:r>
              <a:rPr lang="ar-SY" sz="1800" b="1" dirty="0" smtClean="0"/>
              <a:t>.</a:t>
            </a:r>
            <a:endParaRPr lang="en-US" sz="1800" b="1" dirty="0" smtClean="0"/>
          </a:p>
          <a:p>
            <a:pPr algn="just"/>
            <a:r>
              <a:rPr lang="ar-SA" sz="1800" b="1" dirty="0" smtClean="0"/>
              <a:t>5-مواضيع تتعلق بمراحل النمو المختلفة من الطفولة </a:t>
            </a:r>
            <a:r>
              <a:rPr lang="ar-SA" sz="1800" b="1" dirty="0" err="1" smtClean="0"/>
              <a:t>الى</a:t>
            </a:r>
            <a:r>
              <a:rPr lang="ar-SA" sz="1800" b="1" dirty="0" smtClean="0"/>
              <a:t> الشيخوخة وخصائص هذه المراحل وبما يتعلق </a:t>
            </a:r>
            <a:r>
              <a:rPr lang="ar-SY" sz="1800" b="1" dirty="0" smtClean="0"/>
              <a:t>ب</a:t>
            </a:r>
            <a:r>
              <a:rPr lang="ar-SA" sz="1800" b="1" dirty="0" smtClean="0"/>
              <a:t>جوانب النمو المختلفة (اللغوي – الحركي- النفسي – </a:t>
            </a:r>
            <a:r>
              <a:rPr lang="ar-SA" sz="1800" b="1" dirty="0" err="1" smtClean="0"/>
              <a:t>الاخلاقي</a:t>
            </a:r>
            <a:r>
              <a:rPr lang="ar-SA" sz="1800" b="1" dirty="0" smtClean="0"/>
              <a:t> – الاجتماعي – الانفعالي) وما يتصل بجوانب السواء والاضطرابات النفسية</a:t>
            </a:r>
            <a:r>
              <a:rPr lang="ar-SY" sz="1800" b="1" dirty="0" smtClean="0"/>
              <a:t>.</a:t>
            </a:r>
            <a:endParaRPr lang="en-US" sz="1800" b="1" dirty="0" smtClean="0"/>
          </a:p>
          <a:p>
            <a:pPr algn="just"/>
            <a:r>
              <a:rPr lang="ar-SA" sz="1800" b="1" dirty="0" smtClean="0"/>
              <a:t>6-مواضيع تتعلق بعلم النفس </a:t>
            </a:r>
            <a:r>
              <a:rPr lang="ar-SA" sz="1800" b="1" dirty="0" err="1" smtClean="0"/>
              <a:t>الاعلامي</a:t>
            </a:r>
            <a:r>
              <a:rPr lang="ar-SA" sz="1800" b="1" dirty="0" smtClean="0"/>
              <a:t> كمهارات الاتصال – وسائل الاتصال والتواصل وعلاقتها بالمجتمع والفرد</a:t>
            </a:r>
            <a:r>
              <a:rPr lang="ar-SY" sz="1800" b="1" dirty="0" smtClean="0"/>
              <a:t>.</a:t>
            </a:r>
            <a:endParaRPr lang="en-US" sz="1800" b="1" dirty="0" smtClean="0"/>
          </a:p>
          <a:p>
            <a:pPr algn="just"/>
            <a:endParaRPr lang="ar-SA" sz="18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071802" y="1214422"/>
            <a:ext cx="5643602" cy="2571768"/>
          </a:xfrm>
        </p:spPr>
        <p:txBody>
          <a:bodyPr>
            <a:noAutofit/>
          </a:bodyPr>
          <a:lstStyle/>
          <a:p>
            <a:pPr algn="just"/>
            <a:r>
              <a:rPr lang="ar-SA" sz="1800" b="1" dirty="0" smtClean="0"/>
              <a:t>7-مواضيع تتعلق بعلم النفس الاجتماعي كالقيادة وعلاقة المجتمع بالفرد والسلوك الجماعي</a:t>
            </a:r>
            <a:r>
              <a:rPr lang="ar-SY" sz="1800" b="1" dirty="0" smtClean="0"/>
              <a:t>.</a:t>
            </a:r>
            <a:endParaRPr lang="en-US" sz="1800" b="1" dirty="0" smtClean="0"/>
          </a:p>
          <a:p>
            <a:pPr algn="just"/>
            <a:r>
              <a:rPr lang="ar-SA" sz="1800" b="1" dirty="0" smtClean="0"/>
              <a:t>8-مواضيع تتعلق بتطبيق اختبارات الشخصية </a:t>
            </a:r>
            <a:r>
              <a:rPr lang="ar-SY" sz="1800" b="1" dirty="0" smtClean="0"/>
              <a:t>.</a:t>
            </a:r>
            <a:endParaRPr lang="en-US" sz="1800" b="1" dirty="0" smtClean="0"/>
          </a:p>
          <a:p>
            <a:pPr algn="just"/>
            <a:r>
              <a:rPr lang="ar-SA" sz="1800" b="1" dirty="0" smtClean="0"/>
              <a:t>9-مواضيع تتعلق بعلم النفس البيئي تأثير البيئة على السلوك </a:t>
            </a:r>
            <a:r>
              <a:rPr lang="ar-SA" sz="1800" b="1" dirty="0" err="1" smtClean="0"/>
              <a:t>الانساني</a:t>
            </a:r>
            <a:r>
              <a:rPr lang="ar-SY" sz="1800" b="1" dirty="0" smtClean="0"/>
              <a:t>.</a:t>
            </a:r>
            <a:endParaRPr lang="en-US" sz="1800" b="1" dirty="0" smtClean="0"/>
          </a:p>
          <a:p>
            <a:pPr algn="just"/>
            <a:r>
              <a:rPr lang="ar-SA" sz="1800" b="1" dirty="0" smtClean="0"/>
              <a:t>10-مواضيع علم النفس في مجال العمل وعلاقة العامل بالإدارة وضغوط العمل على اختلافها</a:t>
            </a:r>
            <a:r>
              <a:rPr lang="ar-SY" sz="1800" b="1" dirty="0" smtClean="0"/>
              <a:t>.</a:t>
            </a:r>
            <a:endParaRPr lang="en-US" sz="1800" b="1" dirty="0" smtClean="0"/>
          </a:p>
          <a:p>
            <a:pPr algn="just"/>
            <a:r>
              <a:rPr lang="ar-SA" sz="1800" b="1" dirty="0" smtClean="0"/>
              <a:t>11-مواضيع تتعلق بعلم النفس </a:t>
            </a:r>
            <a:r>
              <a:rPr lang="ar-SA" sz="1800" b="1" dirty="0" err="1" smtClean="0"/>
              <a:t>الفيزيولوجي</a:t>
            </a:r>
            <a:r>
              <a:rPr lang="ar-SA" sz="1800" b="1" dirty="0" smtClean="0"/>
              <a:t> وعلاقة النفس بالجسد ودراسة العقبات وعمل الغدد </a:t>
            </a:r>
            <a:r>
              <a:rPr lang="ar-SA" sz="1800" b="1" dirty="0" err="1" smtClean="0"/>
              <a:t>والنواقل</a:t>
            </a:r>
            <a:r>
              <a:rPr lang="ar-SA" sz="1800" b="1" dirty="0" smtClean="0"/>
              <a:t> العصبية وتأثيرها على النفس</a:t>
            </a:r>
            <a:r>
              <a:rPr lang="ar-SY" sz="1800" b="1" dirty="0" smtClean="0"/>
              <a:t>.</a:t>
            </a:r>
            <a:endParaRPr lang="en-US" sz="1800" b="1" dirty="0" smtClean="0"/>
          </a:p>
          <a:p>
            <a:pPr algn="just"/>
            <a:r>
              <a:rPr lang="ar-SA" sz="1800" b="1" dirty="0" smtClean="0"/>
              <a:t>12-مواضيع تتعلق بعلم النفس القضائي والجنائي بجميع محاوره (القاضي – المحامي-المحقق- المتهم- المجرم)</a:t>
            </a:r>
            <a:r>
              <a:rPr lang="ar-SY" sz="1800" b="1" dirty="0" smtClean="0"/>
              <a:t>.</a:t>
            </a:r>
            <a:endParaRPr lang="en-US" sz="1800" b="1" dirty="0" smtClean="0"/>
          </a:p>
          <a:p>
            <a:endParaRPr lang="ar-SA" sz="1800" dirty="0"/>
          </a:p>
        </p:txBody>
      </p:sp>
      <p:sp>
        <p:nvSpPr>
          <p:cNvPr id="5" name="عنوان 1"/>
          <p:cNvSpPr>
            <a:spLocks noGrp="1"/>
          </p:cNvSpPr>
          <p:nvPr>
            <p:ph type="ctrTitle"/>
          </p:nvPr>
        </p:nvSpPr>
        <p:spPr>
          <a:xfrm>
            <a:off x="3428992" y="285728"/>
            <a:ext cx="5062784" cy="785818"/>
          </a:xfrm>
        </p:spPr>
        <p:txBody>
          <a:bodyPr/>
          <a:lstStyle/>
          <a:p>
            <a:pPr algn="ctr"/>
            <a:r>
              <a:rPr lang="ar-SA" sz="1800" dirty="0" smtClean="0"/>
              <a:t>محاور قسم علم النفس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ar-SA" sz="1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366868" y="747714"/>
            <a:ext cx="5105400" cy="538146"/>
          </a:xfrm>
        </p:spPr>
        <p:txBody>
          <a:bodyPr/>
          <a:lstStyle/>
          <a:p>
            <a:pPr algn="ctr"/>
            <a:r>
              <a:rPr lang="ar-SA" sz="1800" dirty="0" smtClean="0"/>
              <a:t>محاور قسم التربية المقارنة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ar-SA" sz="1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71736" y="1571612"/>
            <a:ext cx="6357950" cy="1571636"/>
          </a:xfrm>
        </p:spPr>
        <p:txBody>
          <a:bodyPr>
            <a:noAutofit/>
          </a:bodyPr>
          <a:lstStyle/>
          <a:p>
            <a:pPr algn="just"/>
            <a:r>
              <a:rPr lang="ar-SY" sz="1800" dirty="0" smtClean="0"/>
              <a:t>1</a:t>
            </a:r>
            <a:r>
              <a:rPr lang="ar-SA" sz="1800" b="1" dirty="0" smtClean="0"/>
              <a:t>-دراسة مقارنة لمشكلات التعليم في سورية مع بعض الدول واقتراح الحلول لها</a:t>
            </a:r>
            <a:r>
              <a:rPr lang="ar-SY" sz="1800" b="1" dirty="0" smtClean="0"/>
              <a:t>.</a:t>
            </a:r>
            <a:endParaRPr lang="en-US" sz="1800" b="1" dirty="0" smtClean="0"/>
          </a:p>
          <a:p>
            <a:pPr algn="just"/>
            <a:r>
              <a:rPr lang="ar-SA" sz="1800" b="1" dirty="0" smtClean="0"/>
              <a:t>2-تطوير التعليم العام والجامعي في سورية في ضوء خبرات بعض الدول</a:t>
            </a:r>
            <a:r>
              <a:rPr lang="ar-SY" sz="1800" b="1" dirty="0" smtClean="0"/>
              <a:t>.</a:t>
            </a:r>
            <a:endParaRPr lang="en-US" sz="1800" b="1" dirty="0" smtClean="0"/>
          </a:p>
          <a:p>
            <a:pPr algn="just"/>
            <a:r>
              <a:rPr lang="ar-SY" sz="1800" b="1" dirty="0" smtClean="0"/>
              <a:t>3</a:t>
            </a:r>
            <a:r>
              <a:rPr lang="ar-SA" sz="1800" b="1" dirty="0" smtClean="0"/>
              <a:t>-سبل تطوير </a:t>
            </a:r>
            <a:r>
              <a:rPr lang="ar-SA" sz="1800" b="1" dirty="0" err="1" smtClean="0"/>
              <a:t>اداء</a:t>
            </a:r>
            <a:r>
              <a:rPr lang="ar-SA" sz="1800" b="1" dirty="0" smtClean="0"/>
              <a:t> منظمات التربوية تطوير السياسات التربوية في ضوء خبرات بعض الدول</a:t>
            </a:r>
            <a:r>
              <a:rPr lang="ar-SY" sz="1800" b="1" dirty="0" smtClean="0"/>
              <a:t>.</a:t>
            </a:r>
            <a:endParaRPr lang="en-US" sz="1800" b="1" dirty="0" smtClean="0"/>
          </a:p>
          <a:p>
            <a:pPr algn="just"/>
            <a:r>
              <a:rPr lang="ar-SY" sz="1800" b="1" dirty="0" smtClean="0"/>
              <a:t>4</a:t>
            </a:r>
            <a:r>
              <a:rPr lang="ar-SA" sz="1800" b="1" dirty="0" smtClean="0"/>
              <a:t>-تناول مرحلة من مراحل التعليم وسبل تطويرها في سورية بضوء بعض الاتجاهات التربوية المعاصرة</a:t>
            </a:r>
            <a:r>
              <a:rPr lang="ar-SY" sz="1800" b="1" dirty="0" smtClean="0"/>
              <a:t>.</a:t>
            </a:r>
            <a:endParaRPr lang="en-US" sz="1800" b="1" dirty="0" smtClean="0"/>
          </a:p>
          <a:p>
            <a:pPr algn="just"/>
            <a:r>
              <a:rPr lang="ar-SY" sz="1800" b="1" dirty="0" smtClean="0"/>
              <a:t>5</a:t>
            </a:r>
            <a:r>
              <a:rPr lang="ar-SA" sz="1800" b="1" dirty="0" smtClean="0"/>
              <a:t>-التنمية المهنية للمديرين</a:t>
            </a:r>
            <a:r>
              <a:rPr lang="ar-SY" sz="1800" b="1" dirty="0" smtClean="0"/>
              <a:t>.</a:t>
            </a:r>
            <a:r>
              <a:rPr lang="ar-SA" sz="1800" b="1" dirty="0" smtClean="0"/>
              <a:t> </a:t>
            </a:r>
            <a:endParaRPr lang="en-US" sz="1800" b="1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366868" y="747714"/>
            <a:ext cx="5105400" cy="538146"/>
          </a:xfrm>
        </p:spPr>
        <p:txBody>
          <a:bodyPr/>
          <a:lstStyle/>
          <a:p>
            <a:pPr algn="ctr"/>
            <a:r>
              <a:rPr lang="ar-SA" sz="1800" dirty="0" smtClean="0"/>
              <a:t>محاور قسم التربية المقارنة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ar-SA" sz="1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71736" y="1714488"/>
            <a:ext cx="6357950" cy="1571636"/>
          </a:xfrm>
        </p:spPr>
        <p:txBody>
          <a:bodyPr>
            <a:noAutofit/>
          </a:bodyPr>
          <a:lstStyle/>
          <a:p>
            <a:pPr algn="just"/>
            <a:r>
              <a:rPr lang="ar-SA" sz="1800" b="1" dirty="0" smtClean="0"/>
              <a:t>7-مواضيع بتحسين الجودة في رياض </a:t>
            </a:r>
            <a:r>
              <a:rPr lang="ar-SA" sz="1800" b="1" dirty="0" err="1" smtClean="0"/>
              <a:t>الاطفال</a:t>
            </a:r>
            <a:r>
              <a:rPr lang="ar-SA" sz="1800" b="1" dirty="0" smtClean="0"/>
              <a:t> </a:t>
            </a:r>
            <a:r>
              <a:rPr lang="ar-SY" sz="1800" b="1" dirty="0" smtClean="0"/>
              <a:t>.</a:t>
            </a:r>
            <a:endParaRPr lang="en-US" sz="1800" b="1" dirty="0" smtClean="0"/>
          </a:p>
          <a:p>
            <a:pPr algn="just"/>
            <a:r>
              <a:rPr lang="ar-SA" sz="1800" b="1" dirty="0" smtClean="0"/>
              <a:t>8-دراسة لبعض المشكلات في </a:t>
            </a:r>
            <a:r>
              <a:rPr lang="ar-SA" sz="1800" b="1" dirty="0" err="1" smtClean="0"/>
              <a:t>الادارة</a:t>
            </a:r>
            <a:r>
              <a:rPr lang="ar-SA" sz="1800" b="1" dirty="0" smtClean="0"/>
              <a:t> التربوية في سورية</a:t>
            </a:r>
            <a:endParaRPr lang="en-US" sz="1800" b="1" dirty="0" smtClean="0"/>
          </a:p>
          <a:p>
            <a:pPr algn="just"/>
            <a:r>
              <a:rPr lang="ar-SA" sz="1800" b="1" dirty="0" smtClean="0"/>
              <a:t>9-دراسة مقارنة لبعض النظريات </a:t>
            </a:r>
            <a:r>
              <a:rPr lang="ar-SA" sz="1800" b="1" dirty="0" err="1" smtClean="0"/>
              <a:t>الادارية</a:t>
            </a:r>
            <a:r>
              <a:rPr lang="ar-SA" sz="1800" b="1" dirty="0" smtClean="0"/>
              <a:t> المعاصرة وتطبيقاتها في التعليم العام ورياض </a:t>
            </a:r>
            <a:r>
              <a:rPr lang="ar-SA" sz="1800" b="1" dirty="0" err="1" smtClean="0"/>
              <a:t>الاطفال</a:t>
            </a:r>
            <a:r>
              <a:rPr lang="ar-SY" sz="1800" b="1" dirty="0" smtClean="0"/>
              <a:t>.</a:t>
            </a:r>
            <a:endParaRPr lang="en-US" sz="1800" b="1" dirty="0" smtClean="0"/>
          </a:p>
          <a:p>
            <a:pPr algn="just"/>
            <a:r>
              <a:rPr lang="ar-SA" sz="1800" b="1" dirty="0" smtClean="0"/>
              <a:t>10-تقييم </a:t>
            </a:r>
            <a:r>
              <a:rPr lang="ar-SA" sz="1800" b="1" dirty="0" err="1" smtClean="0"/>
              <a:t>الاداء</a:t>
            </a:r>
            <a:r>
              <a:rPr lang="ar-SA" sz="1800" b="1" dirty="0" smtClean="0"/>
              <a:t> </a:t>
            </a:r>
            <a:r>
              <a:rPr lang="ar-SA" sz="1800" b="1" dirty="0" err="1" smtClean="0"/>
              <a:t>الاداري</a:t>
            </a:r>
            <a:r>
              <a:rPr lang="ar-SA" sz="1800" b="1" dirty="0" smtClean="0"/>
              <a:t> للمدارس في ضوء جائحة كورونا</a:t>
            </a:r>
            <a:r>
              <a:rPr lang="ar-SY" sz="1800" b="1" dirty="0" smtClean="0"/>
              <a:t>.</a:t>
            </a:r>
            <a:endParaRPr lang="en-US" sz="1800" b="1" dirty="0" smtClean="0"/>
          </a:p>
          <a:p>
            <a:pPr algn="just"/>
            <a:r>
              <a:rPr lang="ar-SA" sz="1800" b="1" dirty="0" smtClean="0"/>
              <a:t>11-دراسة لبعض </a:t>
            </a:r>
            <a:r>
              <a:rPr lang="ar-SA" sz="1800" b="1" dirty="0" err="1" smtClean="0"/>
              <a:t>اعلام</a:t>
            </a:r>
            <a:r>
              <a:rPr lang="ar-SA" sz="1800" b="1" dirty="0" smtClean="0"/>
              <a:t> التربية ممن لهم </a:t>
            </a:r>
            <a:r>
              <a:rPr lang="ar-SA" sz="1800" b="1" dirty="0" err="1" smtClean="0"/>
              <a:t>اثرا</a:t>
            </a:r>
            <a:r>
              <a:rPr lang="ar-SA" sz="1800" b="1" dirty="0" smtClean="0"/>
              <a:t> في الفكر التربوي</a:t>
            </a:r>
            <a:r>
              <a:rPr lang="ar-SY" sz="1800" b="1" dirty="0" smtClean="0"/>
              <a:t>.</a:t>
            </a:r>
            <a:endParaRPr lang="en-US" sz="1800" b="1" dirty="0" smtClean="0"/>
          </a:p>
          <a:p>
            <a:pPr algn="just"/>
            <a:r>
              <a:rPr lang="ar-SA" sz="1800" b="1" dirty="0" smtClean="0"/>
              <a:t>12-دراسة التربية في سورية وبلاد الشام في حقبة من </a:t>
            </a:r>
            <a:r>
              <a:rPr lang="ar-SA" sz="1800" b="1" dirty="0" err="1" smtClean="0"/>
              <a:t>الاحقاب</a:t>
            </a:r>
            <a:r>
              <a:rPr lang="ar-SA" sz="1800" b="1" dirty="0" smtClean="0"/>
              <a:t> التاريخية</a:t>
            </a:r>
            <a:r>
              <a:rPr lang="ar-SY" sz="1800" b="1" dirty="0" smtClean="0"/>
              <a:t>.</a:t>
            </a:r>
            <a:endParaRPr lang="en-US" sz="1800" b="1" dirty="0" smtClean="0"/>
          </a:p>
          <a:p>
            <a:pPr algn="just"/>
            <a:r>
              <a:rPr lang="ar-SA" sz="1800" b="1" dirty="0" smtClean="0"/>
              <a:t>13-سبل تطوير </a:t>
            </a:r>
            <a:r>
              <a:rPr lang="ar-SA" sz="1800" b="1" dirty="0" err="1" smtClean="0"/>
              <a:t>اداء</a:t>
            </a:r>
            <a:r>
              <a:rPr lang="ar-SA" sz="1800" b="1" dirty="0" smtClean="0"/>
              <a:t> المنظمات التربوية</a:t>
            </a:r>
            <a:r>
              <a:rPr lang="ar-SY" sz="1800" b="1" dirty="0" smtClean="0"/>
              <a:t>.</a:t>
            </a:r>
            <a:endParaRPr lang="ar-SA" sz="18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366868" y="571480"/>
            <a:ext cx="5062784" cy="323832"/>
          </a:xfrm>
        </p:spPr>
        <p:txBody>
          <a:bodyPr/>
          <a:lstStyle/>
          <a:p>
            <a:pPr algn="ctr"/>
            <a:r>
              <a:rPr lang="ar-SA" sz="1800" dirty="0" smtClean="0"/>
              <a:t>محاور قسم </a:t>
            </a:r>
            <a:r>
              <a:rPr lang="ar-SA" sz="1800" dirty="0" err="1" smtClean="0"/>
              <a:t>الارشاد</a:t>
            </a:r>
            <a:r>
              <a:rPr lang="ar-SA" sz="1800" dirty="0" smtClean="0"/>
              <a:t> النفسي 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ar-SA" sz="1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643174" y="928670"/>
            <a:ext cx="6286544" cy="3857652"/>
          </a:xfrm>
        </p:spPr>
        <p:txBody>
          <a:bodyPr>
            <a:noAutofit/>
          </a:bodyPr>
          <a:lstStyle/>
          <a:p>
            <a:pPr algn="just"/>
            <a:r>
              <a:rPr lang="ar-SA" sz="1800" dirty="0" smtClean="0"/>
              <a:t>1</a:t>
            </a:r>
            <a:r>
              <a:rPr lang="ar-SA" sz="1800" b="1" dirty="0" smtClean="0"/>
              <a:t>-مشكلات مدرسية متنوعة مع برامج </a:t>
            </a:r>
            <a:r>
              <a:rPr lang="ar-SA" sz="1800" b="1" dirty="0" err="1" smtClean="0"/>
              <a:t>ارشادية</a:t>
            </a:r>
            <a:r>
              <a:rPr lang="ar-SA" sz="1800" b="1" dirty="0" smtClean="0"/>
              <a:t> لها</a:t>
            </a:r>
            <a:r>
              <a:rPr lang="ar-SY" sz="1800" b="1" dirty="0" smtClean="0"/>
              <a:t>.</a:t>
            </a:r>
            <a:endParaRPr lang="en-US" sz="1800" b="1" dirty="0" smtClean="0"/>
          </a:p>
          <a:p>
            <a:pPr algn="just"/>
            <a:r>
              <a:rPr lang="ar-SA" sz="1800" b="1" dirty="0" smtClean="0"/>
              <a:t>2-مشكلات مهنية نفسية متنوعة مع برامج </a:t>
            </a:r>
            <a:r>
              <a:rPr lang="ar-SA" sz="1800" b="1" dirty="0" err="1" smtClean="0"/>
              <a:t>ارشادية</a:t>
            </a:r>
            <a:r>
              <a:rPr lang="ar-SA" sz="1800" b="1" dirty="0" smtClean="0"/>
              <a:t> لها</a:t>
            </a:r>
            <a:r>
              <a:rPr lang="ar-SY" sz="1800" b="1" dirty="0" smtClean="0"/>
              <a:t>.</a:t>
            </a:r>
            <a:endParaRPr lang="en-US" sz="1800" b="1" dirty="0" smtClean="0"/>
          </a:p>
          <a:p>
            <a:pPr algn="just"/>
            <a:r>
              <a:rPr lang="ar-SA" sz="1800" b="1" dirty="0" smtClean="0"/>
              <a:t>3-دراسة الاضطرابات النفسية وفق </a:t>
            </a:r>
            <a:r>
              <a:rPr lang="en-US" sz="1800" b="1" dirty="0" smtClean="0"/>
              <a:t>DSM5 </a:t>
            </a:r>
            <a:r>
              <a:rPr lang="ar-SA" sz="1800" b="1" dirty="0" smtClean="0"/>
              <a:t>– وتصنيف </a:t>
            </a:r>
            <a:r>
              <a:rPr lang="en-US" sz="1800" b="1" dirty="0" smtClean="0"/>
              <a:t>&gt;IDS10</a:t>
            </a:r>
          </a:p>
          <a:p>
            <a:pPr algn="just"/>
            <a:r>
              <a:rPr lang="ar-SY" sz="1800" b="1" dirty="0" smtClean="0"/>
              <a:t>4-مشكلات اضطرابات نفسية متنوعة يتصدى لها العلاج النفسي وعلم النفس العيادي.</a:t>
            </a:r>
            <a:endParaRPr lang="en-US" sz="1800" b="1" dirty="0" smtClean="0"/>
          </a:p>
          <a:p>
            <a:pPr algn="just"/>
            <a:r>
              <a:rPr lang="ar-SY" sz="1800" b="1" dirty="0" smtClean="0"/>
              <a:t>5-مشكلات المتصلة بالصحة النفسية لكافة المراحل العمرية(صحة نفسية).</a:t>
            </a:r>
            <a:endParaRPr lang="en-US" sz="1800" b="1" dirty="0" smtClean="0"/>
          </a:p>
          <a:p>
            <a:pPr algn="just"/>
            <a:r>
              <a:rPr lang="ar-SY" sz="1800" b="1" dirty="0" smtClean="0"/>
              <a:t>6-مشكلات نفسية لكافة المراحل العمرية مع برامجها </a:t>
            </a:r>
            <a:r>
              <a:rPr lang="ar-SY" sz="1800" b="1" dirty="0" err="1" smtClean="0"/>
              <a:t>الارشادية</a:t>
            </a:r>
            <a:r>
              <a:rPr lang="ar-SY" sz="1800" b="1" dirty="0" smtClean="0"/>
              <a:t>(</a:t>
            </a:r>
            <a:r>
              <a:rPr lang="ar-SY" sz="1800" b="1" dirty="0" err="1" smtClean="0"/>
              <a:t>ارشاد</a:t>
            </a:r>
            <a:r>
              <a:rPr lang="ar-SY" sz="1800" b="1" dirty="0" smtClean="0"/>
              <a:t> نفسي).</a:t>
            </a:r>
            <a:endParaRPr lang="en-US" sz="1800" b="1" dirty="0" smtClean="0"/>
          </a:p>
          <a:p>
            <a:pPr algn="just"/>
            <a:r>
              <a:rPr lang="ar-SY" sz="1800" b="1" dirty="0" smtClean="0"/>
              <a:t>7-مشكلات ذوي الاحتياجات الخاصة.</a:t>
            </a:r>
            <a:endParaRPr lang="en-US" sz="1800" b="1" dirty="0" smtClean="0"/>
          </a:p>
          <a:p>
            <a:pPr algn="just"/>
            <a:r>
              <a:rPr lang="ar-SY" sz="1800" b="1" dirty="0" smtClean="0"/>
              <a:t>8-مشكلات نفسية </a:t>
            </a:r>
            <a:r>
              <a:rPr lang="ar-SY" sz="1800" b="1" dirty="0" err="1" smtClean="0"/>
              <a:t>واسرية</a:t>
            </a:r>
            <a:r>
              <a:rPr lang="ar-SY" sz="1800" b="1" dirty="0" smtClean="0"/>
              <a:t> وزوجية.</a:t>
            </a:r>
            <a:endParaRPr lang="en-US" sz="1800" b="1" dirty="0" smtClean="0"/>
          </a:p>
          <a:p>
            <a:pPr algn="just"/>
            <a:r>
              <a:rPr lang="ar-SY" sz="1800" b="1" dirty="0" smtClean="0"/>
              <a:t>9-الاضطرابات النفسية الجسمية والاضطرابات الجسمية النفسية.</a:t>
            </a:r>
            <a:endParaRPr lang="en-US" sz="1800" b="1" dirty="0" smtClean="0"/>
          </a:p>
          <a:p>
            <a:pPr algn="just"/>
            <a:r>
              <a:rPr lang="ar-SY" sz="1800" b="1" dirty="0" smtClean="0"/>
              <a:t>10-</a:t>
            </a:r>
            <a:r>
              <a:rPr lang="ar-SY" sz="1800" b="1" dirty="0" err="1" smtClean="0"/>
              <a:t>اعداد</a:t>
            </a:r>
            <a:r>
              <a:rPr lang="ar-SY" sz="1800" b="1" dirty="0" smtClean="0"/>
              <a:t> برامج </a:t>
            </a:r>
            <a:r>
              <a:rPr lang="ar-SY" sz="1800" b="1" dirty="0" err="1" smtClean="0"/>
              <a:t>ارشادية</a:t>
            </a:r>
            <a:r>
              <a:rPr lang="ar-SY" sz="1800" b="1" dirty="0" smtClean="0"/>
              <a:t> قائمة على النظريات </a:t>
            </a:r>
            <a:r>
              <a:rPr lang="ar-SY" sz="1800" b="1" dirty="0" err="1" smtClean="0"/>
              <a:t>الارشادية</a:t>
            </a:r>
            <a:r>
              <a:rPr lang="ar-SY" sz="1800" b="1" dirty="0" smtClean="0"/>
              <a:t> الحديثة والمتطورة للتصدي للمشكلات النفسية المعاصرة.</a:t>
            </a:r>
            <a:endParaRPr lang="en-US" sz="1800" b="1" dirty="0" smtClean="0"/>
          </a:p>
          <a:p>
            <a:pPr algn="just"/>
            <a:endParaRPr lang="ar-SA" sz="18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فر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واف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واف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131</TotalTime>
  <Words>1239</Words>
  <Application>Microsoft Office PowerPoint</Application>
  <PresentationFormat>عرض على الشاشة (3:4)‏</PresentationFormat>
  <Paragraphs>132</Paragraphs>
  <Slides>15</Slides>
  <Notes>2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وافر</vt:lpstr>
      <vt:lpstr>   محاور كلية التربية  - أ.د.جمعه ابراهيم</vt:lpstr>
      <vt:lpstr>محاور قسم القياس والتقويم التربوي والنفسي </vt:lpstr>
      <vt:lpstr>محاور قسم تربية الطفل </vt:lpstr>
      <vt:lpstr>محاور قسم تربية الطفل </vt:lpstr>
      <vt:lpstr>محاور قسم علم النفس </vt:lpstr>
      <vt:lpstr>محاور قسم علم النفس </vt:lpstr>
      <vt:lpstr>محاور قسم التربية المقارنة </vt:lpstr>
      <vt:lpstr>محاور قسم التربية المقارنة </vt:lpstr>
      <vt:lpstr>محاور قسم الارشاد النفسي  </vt:lpstr>
      <vt:lpstr>محاور قسم التربية الخاصة  </vt:lpstr>
      <vt:lpstr>محاور قسم التربية الخاصة  </vt:lpstr>
      <vt:lpstr>محاور قسم اصول التربية </vt:lpstr>
      <vt:lpstr>محاور قسم اصول التربية </vt:lpstr>
      <vt:lpstr>الشريحة 14</vt:lpstr>
      <vt:lpstr>الشريحة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محاور قسم المناهج وطرائق التدريس  الاشراف والتوجيه التربوي الاستاذة الدكتورة عميد كلية التربية محاور كلية التربية</dc:title>
  <dc:creator>NCS</dc:creator>
  <cp:lastModifiedBy>NCS</cp:lastModifiedBy>
  <cp:revision>59</cp:revision>
  <dcterms:created xsi:type="dcterms:W3CDTF">2021-06-14T08:38:17Z</dcterms:created>
  <dcterms:modified xsi:type="dcterms:W3CDTF">2021-06-15T05:06:13Z</dcterms:modified>
</cp:coreProperties>
</file>