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4" r:id="rId8"/>
    <p:sldId id="265" r:id="rId9"/>
    <p:sldId id="267" r:id="rId10"/>
    <p:sldId id="26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32618"/>
          <a:stretch/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95600"/>
            <a:ext cx="7772400" cy="1470025"/>
          </a:xfrm>
        </p:spPr>
        <p:txBody>
          <a:bodyPr/>
          <a:lstStyle/>
          <a:p>
            <a:r>
              <a:rPr lang="ar-SY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المعهد العالي للبحوث والدراسات الزلزالية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81100" y="4343400"/>
            <a:ext cx="6781800" cy="1752600"/>
          </a:xfrm>
        </p:spPr>
        <p:txBody>
          <a:bodyPr>
            <a:normAutofit/>
          </a:bodyPr>
          <a:lstStyle/>
          <a:p>
            <a:r>
              <a:rPr lang="en-US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Higher Institute of Earthquake Studies and Research (HIESR)</a:t>
            </a:r>
            <a:endParaRPr lang="en-US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image1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03789"/>
            <a:ext cx="1504950" cy="1227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0608577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839200" cy="4525963"/>
          </a:xfrm>
        </p:spPr>
        <p:txBody>
          <a:bodyPr>
            <a:normAutofit fontScale="92500" lnSpcReduction="10000"/>
          </a:bodyPr>
          <a:lstStyle/>
          <a:p>
            <a:pPr marL="0" indent="0" algn="r">
              <a:buNone/>
            </a:pPr>
            <a:r>
              <a:rPr lang="ar-SY" sz="2400" dirty="0" smtClean="0"/>
              <a:t>         </a:t>
            </a:r>
          </a:p>
          <a:p>
            <a:pPr marL="0" indent="0" algn="ctr" rtl="1">
              <a:buNone/>
            </a:pPr>
            <a:r>
              <a:rPr lang="ar-SY" dirty="0"/>
              <a:t>النائب العلمي</a:t>
            </a:r>
          </a:p>
          <a:p>
            <a:pPr marL="0" indent="0" algn="r">
              <a:buNone/>
            </a:pPr>
            <a:endParaRPr lang="ar-SY" dirty="0"/>
          </a:p>
          <a:p>
            <a:pPr marL="0" indent="0" algn="ctr" rtl="1">
              <a:buNone/>
              <a:tabLst>
                <a:tab pos="571500" algn="l"/>
              </a:tabLst>
            </a:pPr>
            <a:r>
              <a:rPr lang="ar-SY" dirty="0"/>
              <a:t>الاستاذ المساعد  الدكتورة هاله حسن</a:t>
            </a:r>
          </a:p>
          <a:p>
            <a:pPr marL="0" indent="0" algn="r">
              <a:buNone/>
            </a:pPr>
            <a:r>
              <a:rPr lang="ar-SY" dirty="0"/>
              <a:t> </a:t>
            </a:r>
          </a:p>
          <a:p>
            <a:pPr marL="0" indent="0" algn="ctr">
              <a:buNone/>
            </a:pPr>
            <a:endParaRPr lang="ar-SY" dirty="0"/>
          </a:p>
          <a:p>
            <a:pPr marL="0" indent="0" algn="ctr">
              <a:buNone/>
            </a:pPr>
            <a:r>
              <a:rPr lang="ar-SY" dirty="0"/>
              <a:t>عميد المعهد العالي للبحثوث والدراسات </a:t>
            </a:r>
            <a:r>
              <a:rPr lang="ar-SY" dirty="0" smtClean="0"/>
              <a:t>الزلزالية</a:t>
            </a:r>
          </a:p>
          <a:p>
            <a:pPr marL="0" indent="0" algn="ctr">
              <a:buNone/>
            </a:pPr>
            <a:endParaRPr lang="ar-SY" dirty="0"/>
          </a:p>
          <a:p>
            <a:pPr marL="0" indent="0" algn="ctr">
              <a:buNone/>
            </a:pPr>
            <a:r>
              <a:rPr lang="ar-SY" dirty="0"/>
              <a:t>الأستاذ  الدكتور نزيه راشد عبود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72484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/>
          <p:cNvPicPr>
            <a:picLocks noChangeAspect="1"/>
          </p:cNvPicPr>
          <p:nvPr/>
        </p:nvPicPr>
        <p:blipFill rotWithShape="1">
          <a:blip r:embed="rId2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32618"/>
          <a:stretch/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ar-SY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anose="02020603050405020304" pitchFamily="18" charset="-34"/>
              </a:rPr>
              <a:t>أقسام المعهد :</a:t>
            </a:r>
            <a:endParaRPr lang="en-US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4" name="Left Brace 3"/>
          <p:cNvSpPr/>
          <p:nvPr/>
        </p:nvSpPr>
        <p:spPr>
          <a:xfrm rot="5400000">
            <a:off x="3760931" y="-1322531"/>
            <a:ext cx="1409702" cy="6264566"/>
          </a:xfrm>
          <a:prstGeom prst="leftBrace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4465783" y="1104900"/>
            <a:ext cx="30017" cy="2605701"/>
          </a:xfrm>
          <a:prstGeom prst="straightConnector1">
            <a:avLst/>
          </a:prstGeom>
          <a:ln>
            <a:solidFill>
              <a:schemeClr val="accent4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6019800" y="2796201"/>
            <a:ext cx="2987965" cy="1402001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6477000" y="3055203"/>
            <a:ext cx="22421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400" dirty="0"/>
              <a:t>قسم الهندسة الإنشائية الزلزالية </a:t>
            </a:r>
            <a:endParaRPr lang="en-US" sz="2400" dirty="0"/>
          </a:p>
        </p:txBody>
      </p:sp>
      <p:sp>
        <p:nvSpPr>
          <p:cNvPr id="18" name="Oval 17"/>
          <p:cNvSpPr/>
          <p:nvPr/>
        </p:nvSpPr>
        <p:spPr>
          <a:xfrm>
            <a:off x="2895600" y="3869928"/>
            <a:ext cx="3200400" cy="1616472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76200" y="2796201"/>
            <a:ext cx="2743200" cy="1402001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3276600" y="4198203"/>
            <a:ext cx="2438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400" dirty="0"/>
              <a:t>قسم الهندسة </a:t>
            </a:r>
            <a:r>
              <a:rPr lang="ar-SY" sz="2400" dirty="0" smtClean="0"/>
              <a:t>الجيوتكنيكية </a:t>
            </a:r>
            <a:r>
              <a:rPr lang="ar-SY" sz="2400" dirty="0"/>
              <a:t>الزلزالية 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419100" y="3239868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400" dirty="0"/>
              <a:t>قسم </a:t>
            </a:r>
            <a:r>
              <a:rPr lang="ar-SY" sz="2400" dirty="0" smtClean="0"/>
              <a:t>علم الزلازل</a:t>
            </a:r>
            <a:endParaRPr lang="en-US" sz="2400" dirty="0"/>
          </a:p>
        </p:txBody>
      </p:sp>
      <p:sp>
        <p:nvSpPr>
          <p:cNvPr id="23" name="Down Arrow 22"/>
          <p:cNvSpPr/>
          <p:nvPr/>
        </p:nvSpPr>
        <p:spPr>
          <a:xfrm>
            <a:off x="7355749" y="2069592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Down Arrow 23"/>
          <p:cNvSpPr/>
          <p:nvPr/>
        </p:nvSpPr>
        <p:spPr>
          <a:xfrm>
            <a:off x="4239768" y="2831592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Down Arrow 24"/>
          <p:cNvSpPr/>
          <p:nvPr/>
        </p:nvSpPr>
        <p:spPr>
          <a:xfrm>
            <a:off x="1115568" y="2069592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887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9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17" grpId="0" animBg="1"/>
      <p:bldP spid="10" grpId="0"/>
      <p:bldP spid="18" grpId="0" animBg="1"/>
      <p:bldP spid="19" grpId="0" animBg="1"/>
      <p:bldP spid="15" grpId="0"/>
      <p:bldP spid="16" grpId="0"/>
      <p:bldP spid="23" grpId="0" animBg="1"/>
      <p:bldP spid="24" grpId="0" animBg="1"/>
      <p:bldP spid="2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32618"/>
          <a:stretch/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1294"/>
            <a:ext cx="8229600" cy="1143000"/>
          </a:xfr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ar-SY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anose="02020603050405020304" pitchFamily="18" charset="-34"/>
              </a:rPr>
              <a:t>أولاً: محاور </a:t>
            </a:r>
            <a:r>
              <a:rPr lang="ar-SY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anose="02020603050405020304" pitchFamily="18" charset="-34"/>
              </a:rPr>
              <a:t>ومواضيع الهندسة الإنشائية الزلزالية</a:t>
            </a:r>
            <a:endParaRPr lang="en-US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anose="02020603050405020304" pitchFamily="18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481932"/>
            <a:ext cx="8915400" cy="5224461"/>
          </a:xfrm>
        </p:spPr>
        <p:txBody>
          <a:bodyPr>
            <a:noAutofit/>
          </a:bodyPr>
          <a:lstStyle/>
          <a:p>
            <a:pPr marL="400050" indent="-400050" algn="r" rtl="1">
              <a:buFont typeface="+mj-lt"/>
              <a:buAutoNum type="arabicPeriod"/>
            </a:pPr>
            <a:r>
              <a:rPr lang="ar-JO" sz="3000" b="1" dirty="0">
                <a:latin typeface="AIGDT" panose="00000400000000000000" pitchFamily="2" charset="2"/>
              </a:rPr>
              <a:t>دراسة </a:t>
            </a:r>
            <a:r>
              <a:rPr lang="ar-JO" sz="3000" b="1" dirty="0">
                <a:latin typeface="AIGDT" panose="00000400000000000000" pitchFamily="2" charset="2"/>
              </a:rPr>
              <a:t>قابلية الإصابة الزلزالية للأبنية القائمة في سوريا </a:t>
            </a:r>
            <a:r>
              <a:rPr lang="ar-JO" sz="3000" b="1" dirty="0">
                <a:latin typeface="AIGDT" panose="00000400000000000000" pitchFamily="2" charset="2"/>
              </a:rPr>
              <a:t>وسبل </a:t>
            </a:r>
            <a:r>
              <a:rPr lang="ar-JO" sz="3000" b="1" dirty="0">
                <a:latin typeface="AIGDT" panose="00000400000000000000" pitchFamily="2" charset="2"/>
              </a:rPr>
              <a:t>حمايتها من مخاطر الهزات الأرضية.</a:t>
            </a:r>
            <a:endParaRPr lang="en-US" sz="3000" b="1" dirty="0">
              <a:latin typeface="AIGDT" panose="00000400000000000000" pitchFamily="2" charset="2"/>
            </a:endParaRPr>
          </a:p>
          <a:p>
            <a:pPr marL="400050" indent="-400050" algn="r" rtl="1">
              <a:buFont typeface="+mj-lt"/>
              <a:buAutoNum type="arabicPeriod"/>
            </a:pPr>
            <a:r>
              <a:rPr lang="ar-JO" sz="3000" b="1" dirty="0">
                <a:latin typeface="AIGDT" panose="00000400000000000000" pitchFamily="2" charset="2"/>
              </a:rPr>
              <a:t> </a:t>
            </a:r>
            <a:r>
              <a:rPr lang="ar-JO" sz="3000" b="1" dirty="0">
                <a:latin typeface="AIGDT" panose="00000400000000000000" pitchFamily="2" charset="2"/>
              </a:rPr>
              <a:t>تطوير الكود الزلزالي السوري وتقييمه بإجراء دراسات تجريبية لتقييم مدى فعالية وكفاءة هذا الكود وتلافي نقاط الخلل والقصور فيه.</a:t>
            </a:r>
            <a:endParaRPr lang="en-US" sz="3000" b="1" dirty="0">
              <a:latin typeface="AIGDT" panose="00000400000000000000" pitchFamily="2" charset="2"/>
            </a:endParaRPr>
          </a:p>
          <a:p>
            <a:pPr marL="400050" indent="-400050" algn="r" rtl="1">
              <a:buFont typeface="+mj-lt"/>
              <a:buAutoNum type="arabicPeriod"/>
            </a:pPr>
            <a:r>
              <a:rPr lang="ar-JO" sz="3000" b="1" dirty="0">
                <a:latin typeface="AIGDT" panose="00000400000000000000" pitchFamily="2" charset="2"/>
              </a:rPr>
              <a:t>سلوك </a:t>
            </a:r>
            <a:r>
              <a:rPr lang="ar-JO" sz="3000" b="1" dirty="0">
                <a:latin typeface="AIGDT" panose="00000400000000000000" pitchFamily="2" charset="2"/>
              </a:rPr>
              <a:t>الأبنية العالية ذات الجمل الإنشائية (أنبوب داخل أنبوب) تحت تأثير الحمولات </a:t>
            </a:r>
            <a:r>
              <a:rPr lang="ar-JO" sz="3000" b="1" dirty="0">
                <a:latin typeface="AIGDT" panose="00000400000000000000" pitchFamily="2" charset="2"/>
              </a:rPr>
              <a:t>الزلزالية</a:t>
            </a:r>
            <a:r>
              <a:rPr lang="en-US" sz="3000" b="1" dirty="0">
                <a:latin typeface="AIGDT" panose="00000400000000000000" pitchFamily="2" charset="2"/>
              </a:rPr>
              <a:t> </a:t>
            </a:r>
            <a:r>
              <a:rPr lang="ar-SY" sz="3000" b="1" dirty="0">
                <a:latin typeface="AIGDT" panose="00000400000000000000" pitchFamily="2" charset="2"/>
              </a:rPr>
              <a:t>كجملة انشائية مناسبة   للابراج العالية في ماروتا سيتي </a:t>
            </a:r>
            <a:r>
              <a:rPr lang="ar-JO" sz="3000" b="1" dirty="0">
                <a:latin typeface="AIGDT" panose="00000400000000000000" pitchFamily="2" charset="2"/>
              </a:rPr>
              <a:t>.</a:t>
            </a:r>
            <a:endParaRPr lang="en-US" sz="3000" b="1" dirty="0">
              <a:latin typeface="AIGDT" panose="00000400000000000000" pitchFamily="2" charset="2"/>
            </a:endParaRPr>
          </a:p>
          <a:p>
            <a:pPr marL="400050" indent="-400050" algn="r" rtl="1">
              <a:buFont typeface="+mj-lt"/>
              <a:buAutoNum type="arabicPeriod"/>
            </a:pPr>
            <a:r>
              <a:rPr lang="ar-SY" sz="3000" b="1" dirty="0" smtClean="0">
                <a:latin typeface="AIGDT" panose="00000400000000000000" pitchFamily="2" charset="2"/>
              </a:rPr>
              <a:t>استخدام تقنيات العزل الزلزالي في حماية وتحسين  </a:t>
            </a:r>
            <a:r>
              <a:rPr lang="ar-JO" sz="3000" b="1" dirty="0" smtClean="0">
                <a:latin typeface="AIGDT" panose="00000400000000000000" pitchFamily="2" charset="2"/>
              </a:rPr>
              <a:t>الاستجابة </a:t>
            </a:r>
            <a:r>
              <a:rPr lang="ar-JO" sz="3000" b="1" dirty="0">
                <a:latin typeface="AIGDT" panose="00000400000000000000" pitchFamily="2" charset="2"/>
              </a:rPr>
              <a:t>الزلزالية </a:t>
            </a:r>
            <a:r>
              <a:rPr lang="ar-JO" sz="3000" b="1" dirty="0" smtClean="0">
                <a:latin typeface="AIGDT" panose="00000400000000000000" pitchFamily="2" charset="2"/>
              </a:rPr>
              <a:t>للمنشآت</a:t>
            </a:r>
            <a:endParaRPr lang="en-US" sz="3000" b="1" dirty="0">
              <a:latin typeface="AIGDT" panose="00000400000000000000" pitchFamily="2" charset="2"/>
            </a:endParaRPr>
          </a:p>
          <a:p>
            <a:pPr marL="514350" indent="-514350" algn="r" rtl="1">
              <a:buFont typeface="+mj-lt"/>
              <a:buAutoNum type="arabicPeriod" startAt="7"/>
            </a:pPr>
            <a:r>
              <a:rPr lang="ar-JO" sz="3000" b="1" dirty="0">
                <a:latin typeface="AIGDT" panose="00000400000000000000" pitchFamily="2" charset="2"/>
              </a:rPr>
              <a:t>تقييم </a:t>
            </a:r>
            <a:r>
              <a:rPr lang="ar-JO" sz="3000" b="1" dirty="0">
                <a:latin typeface="AIGDT" panose="00000400000000000000" pitchFamily="2" charset="2"/>
              </a:rPr>
              <a:t>أضرار عدم كفاية الفاصل الزلزالي بين الأبنية المتجاورة.</a:t>
            </a:r>
            <a:endParaRPr lang="en-US" sz="3000" b="1" dirty="0">
              <a:latin typeface="AIGDT" panose="00000400000000000000" pitchFamily="2" charset="2"/>
            </a:endParaRPr>
          </a:p>
          <a:p>
            <a:pPr marL="0" indent="0" algn="r" rtl="1">
              <a:buNone/>
            </a:pPr>
            <a:endParaRPr lang="en-US" sz="3000" b="1" dirty="0">
              <a:latin typeface="AIGDT" panose="00000400000000000000" pitchFamily="2" charset="2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38239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32618"/>
          <a:stretch/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" y="1905000"/>
            <a:ext cx="8610600" cy="4038600"/>
          </a:xfrm>
        </p:spPr>
        <p:txBody>
          <a:bodyPr vert="horz" lIns="91440" tIns="45720" rIns="91440" bIns="45720" rtlCol="0">
            <a:noAutofit/>
          </a:bodyPr>
          <a:lstStyle/>
          <a:p>
            <a:pPr marL="514350" indent="-514350" algn="r" rtl="1">
              <a:buFont typeface="+mj-lt"/>
              <a:buAutoNum type="arabicPeriod" startAt="9"/>
            </a:pPr>
            <a:r>
              <a:rPr lang="ar-JO" b="1" dirty="0" smtClean="0">
                <a:latin typeface="AIGDT" panose="00000400000000000000" pitchFamily="2" charset="2"/>
              </a:rPr>
              <a:t>سلوك </a:t>
            </a:r>
            <a:r>
              <a:rPr lang="ar-JO" b="1" dirty="0">
                <a:latin typeface="AIGDT" panose="00000400000000000000" pitchFamily="2" charset="2"/>
              </a:rPr>
              <a:t>الأبنية المعزولة زلزالياً باستخدام المساند المطاطية.</a:t>
            </a:r>
            <a:endParaRPr lang="en-US" b="1" dirty="0">
              <a:latin typeface="AIGDT" panose="00000400000000000000" pitchFamily="2" charset="2"/>
            </a:endParaRPr>
          </a:p>
          <a:p>
            <a:pPr marL="514350" indent="-514350" algn="r" rtl="1">
              <a:buFont typeface="+mj-lt"/>
              <a:buAutoNum type="arabicPeriod" startAt="9"/>
            </a:pPr>
            <a:r>
              <a:rPr lang="ar-JO" b="1" dirty="0" smtClean="0">
                <a:latin typeface="AIGDT" panose="00000400000000000000" pitchFamily="2" charset="2"/>
              </a:rPr>
              <a:t>دراسة </a:t>
            </a:r>
            <a:r>
              <a:rPr lang="ar-JO" b="1" dirty="0">
                <a:latin typeface="AIGDT" panose="00000400000000000000" pitchFamily="2" charset="2"/>
              </a:rPr>
              <a:t>السلوك الديناميكي للخزانات البيتونية السطحية تحت تأثير الأحمال </a:t>
            </a:r>
            <a:r>
              <a:rPr lang="ar-JO" b="1" dirty="0" smtClean="0">
                <a:latin typeface="AIGDT" panose="00000400000000000000" pitchFamily="2" charset="2"/>
              </a:rPr>
              <a:t>الزلزالية</a:t>
            </a:r>
            <a:r>
              <a:rPr lang="ar-SY" b="1" dirty="0" smtClean="0">
                <a:latin typeface="AIGDT" panose="00000400000000000000" pitchFamily="2" charset="2"/>
              </a:rPr>
              <a:t>والاثر المتبادل بينها </a:t>
            </a:r>
            <a:r>
              <a:rPr lang="ar-JO" b="1" dirty="0" smtClean="0">
                <a:latin typeface="AIGDT" panose="00000400000000000000" pitchFamily="2" charset="2"/>
              </a:rPr>
              <a:t>.</a:t>
            </a:r>
            <a:endParaRPr lang="en-US" b="1" dirty="0">
              <a:latin typeface="AIGDT" panose="00000400000000000000" pitchFamily="2" charset="2"/>
            </a:endParaRPr>
          </a:p>
          <a:p>
            <a:pPr marL="514350" indent="-514350" algn="r" rtl="1">
              <a:buFont typeface="+mj-lt"/>
              <a:buAutoNum type="arabicPeriod" startAt="9"/>
            </a:pPr>
            <a:r>
              <a:rPr lang="ar-JO" b="1" dirty="0" smtClean="0">
                <a:latin typeface="AIGDT" panose="00000400000000000000" pitchFamily="2" charset="2"/>
              </a:rPr>
              <a:t>دراسة </a:t>
            </a:r>
            <a:r>
              <a:rPr lang="ar-JO" b="1" dirty="0">
                <a:latin typeface="AIGDT" panose="00000400000000000000" pitchFamily="2" charset="2"/>
              </a:rPr>
              <a:t>مقارنة بين معايير تقييم الأبنية القائمة على الزلازل.</a:t>
            </a:r>
            <a:endParaRPr lang="en-US" b="1" dirty="0">
              <a:latin typeface="AIGDT" panose="00000400000000000000" pitchFamily="2" charset="2"/>
            </a:endParaRPr>
          </a:p>
          <a:p>
            <a:pPr marL="514350" lvl="0" indent="-514350" algn="r" rtl="1">
              <a:buFont typeface="+mj-lt"/>
              <a:buAutoNum type="arabicPeriod" startAt="9"/>
            </a:pPr>
            <a:r>
              <a:rPr lang="ar-JO" b="1" dirty="0">
                <a:solidFill>
                  <a:prstClr val="black"/>
                </a:solidFill>
                <a:latin typeface="AIGDT" panose="00000400000000000000" pitchFamily="2" charset="2"/>
              </a:rPr>
              <a:t>التقييم الزلزالي للجسور البيتونية </a:t>
            </a:r>
            <a:r>
              <a:rPr lang="ar-JO" b="1" dirty="0" smtClean="0">
                <a:solidFill>
                  <a:prstClr val="black"/>
                </a:solidFill>
                <a:latin typeface="AIGDT" panose="00000400000000000000" pitchFamily="2" charset="2"/>
              </a:rPr>
              <a:t>القائمة</a:t>
            </a:r>
            <a:r>
              <a:rPr lang="ar-SY" b="1" dirty="0" smtClean="0">
                <a:solidFill>
                  <a:prstClr val="black"/>
                </a:solidFill>
                <a:latin typeface="AIGDT" panose="00000400000000000000" pitchFamily="2" charset="2"/>
              </a:rPr>
              <a:t>وتحسين استجابتها باستخدام تقنيات العزل الزلزالي </a:t>
            </a:r>
            <a:r>
              <a:rPr lang="ar-JO" b="1" dirty="0" smtClean="0">
                <a:latin typeface="AIGDT" panose="00000400000000000000" pitchFamily="2" charset="2"/>
              </a:rPr>
              <a:t>تحت </a:t>
            </a:r>
            <a:r>
              <a:rPr lang="ar-JO" b="1" dirty="0">
                <a:latin typeface="AIGDT" panose="00000400000000000000" pitchFamily="2" charset="2"/>
              </a:rPr>
              <a:t>تأثير الهزات الأرضية.</a:t>
            </a:r>
            <a:endParaRPr lang="en-US" b="1" dirty="0">
              <a:latin typeface="AIGDT" panose="00000400000000000000" pitchFamily="2" charset="2"/>
            </a:endParaRPr>
          </a:p>
          <a:p>
            <a:pPr marL="514350" indent="-514350" algn="r" rtl="1">
              <a:buFont typeface="+mj-lt"/>
              <a:buAutoNum type="arabicPeriod" startAt="9"/>
            </a:pPr>
            <a:endParaRPr lang="en-US" sz="2800" b="1" dirty="0">
              <a:latin typeface="AIGDT" panose="00000400000000000000" pitchFamily="2" charset="2"/>
              <a:cs typeface="Arabic Typesetting" panose="03020402040406030203" pitchFamily="66" charset="-78"/>
            </a:endParaRPr>
          </a:p>
          <a:p>
            <a:pPr marL="514350" indent="-514350" algn="r" rtl="1">
              <a:buFont typeface="+mj-lt"/>
              <a:buAutoNum type="arabicPeriod" startAt="9"/>
            </a:pPr>
            <a:endParaRPr lang="en-US" sz="2800" b="1" dirty="0">
              <a:latin typeface="AIGDT" panose="00000400000000000000" pitchFamily="2" charset="2"/>
              <a:cs typeface="Arabic Typesetting" panose="03020402040406030203" pitchFamily="66" charset="-78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ar-SY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anose="02020603050405020304" pitchFamily="18" charset="-34"/>
              </a:rPr>
              <a:t>محاور ومواضيع الهندسة الإنشائية الزلزالية</a:t>
            </a:r>
            <a:endParaRPr lang="en-US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228456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32618"/>
          <a:stretch/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92276"/>
            <a:ext cx="8686800" cy="5013324"/>
          </a:xfrm>
        </p:spPr>
        <p:txBody>
          <a:bodyPr>
            <a:noAutofit/>
          </a:bodyPr>
          <a:lstStyle/>
          <a:p>
            <a:pPr marL="514350" indent="-514350" algn="r" rtl="1">
              <a:buFont typeface="+mj-lt"/>
              <a:buAutoNum type="arabicPeriod"/>
            </a:pPr>
            <a:r>
              <a:rPr lang="ar-JO" sz="2800" b="1" dirty="0" smtClean="0">
                <a:latin typeface="AIGDT" panose="00000400000000000000" pitchFamily="2" charset="2"/>
              </a:rPr>
              <a:t>دراسة </a:t>
            </a:r>
            <a:r>
              <a:rPr lang="ar-JO" sz="2800" b="1" dirty="0">
                <a:latin typeface="AIGDT" panose="00000400000000000000" pitchFamily="2" charset="2"/>
              </a:rPr>
              <a:t>حساسية المواد الرابطة في الأبنية الحجرية لسرعة التشوه بتأثير أحمال </a:t>
            </a:r>
            <a:r>
              <a:rPr lang="ar-JO" sz="2800" b="1" dirty="0" smtClean="0">
                <a:latin typeface="AIGDT" panose="00000400000000000000" pitchFamily="2" charset="2"/>
              </a:rPr>
              <a:t>ضاغطة</a:t>
            </a:r>
            <a:r>
              <a:rPr lang="ar-SY" sz="2800" b="1" dirty="0" smtClean="0">
                <a:latin typeface="AIGDT" panose="00000400000000000000" pitchFamily="2" charset="2"/>
              </a:rPr>
              <a:t> و زلزالية  لاستخدامها في تدعيم ورفع كفاءة المباني الحجرية والاثرية</a:t>
            </a:r>
            <a:r>
              <a:rPr lang="ar-JO" sz="2800" b="1" dirty="0" smtClean="0">
                <a:latin typeface="AIGDT" panose="00000400000000000000" pitchFamily="2" charset="2"/>
              </a:rPr>
              <a:t>.</a:t>
            </a:r>
            <a:endParaRPr lang="ar-SY" sz="2800" b="1" dirty="0">
              <a:latin typeface="AIGDT" panose="00000400000000000000" pitchFamily="2" charset="2"/>
            </a:endParaRPr>
          </a:p>
          <a:p>
            <a:pPr marL="514350" indent="-514350" algn="r" rtl="1">
              <a:buFont typeface="+mj-lt"/>
              <a:buAutoNum type="arabicPeriod"/>
            </a:pPr>
            <a:r>
              <a:rPr lang="ar-JO" b="1" dirty="0" smtClean="0">
                <a:solidFill>
                  <a:prstClr val="black"/>
                </a:solidFill>
                <a:latin typeface="AIGDT" panose="00000400000000000000" pitchFamily="2" charset="2"/>
              </a:rPr>
              <a:t>برمجيات متقدمة لحساب الأضرار والخسائر الناجمة عن المخاطر الزلزالية.</a:t>
            </a:r>
            <a:endParaRPr lang="ar-SY" b="1" dirty="0">
              <a:solidFill>
                <a:prstClr val="black"/>
              </a:solidFill>
              <a:latin typeface="AIGDT" panose="00000400000000000000" pitchFamily="2" charset="2"/>
            </a:endParaRPr>
          </a:p>
          <a:p>
            <a:pPr marL="514350" indent="-514350" algn="r" rtl="1">
              <a:buFont typeface="+mj-lt"/>
              <a:buAutoNum type="arabicPeriod"/>
            </a:pPr>
            <a:r>
              <a:rPr lang="ar-JO" b="1" dirty="0" smtClean="0">
                <a:solidFill>
                  <a:prstClr val="black"/>
                </a:solidFill>
                <a:latin typeface="AIGDT" panose="00000400000000000000" pitchFamily="2" charset="2"/>
              </a:rPr>
              <a:t> نظم إنذار مبكر للتنبؤ عن المخاطر ذات الطبيعة الجيولوجية (الزلازل، تسونامي).</a:t>
            </a:r>
            <a:endParaRPr lang="ar-SY" b="1" dirty="0">
              <a:solidFill>
                <a:prstClr val="black"/>
              </a:solidFill>
              <a:latin typeface="AIGDT" panose="00000400000000000000" pitchFamily="2" charset="2"/>
            </a:endParaRPr>
          </a:p>
          <a:p>
            <a:pPr marL="514350" indent="-514350" algn="r" rtl="1">
              <a:buFont typeface="+mj-lt"/>
              <a:buAutoNum type="arabicPeriod"/>
            </a:pPr>
            <a:r>
              <a:rPr lang="ar-SY" b="1" dirty="0" smtClean="0">
                <a:solidFill>
                  <a:prstClr val="black"/>
                </a:solidFill>
                <a:latin typeface="AIGDT" panose="00000400000000000000" pitchFamily="2" charset="2"/>
              </a:rPr>
              <a:t>اجراء دراسات حول التقدير المبكر للخطر الزلزالي واعداد خطط الطوارئ وخطط ادارة الكوارث في حال وقوعها لا قدر الله وتقييم خط الطوارئ باستخدام المحاكمات الرقمية.</a:t>
            </a:r>
          </a:p>
          <a:p>
            <a:pPr marL="0" indent="0" algn="r" rtl="1">
              <a:buNone/>
            </a:pPr>
            <a:endParaRPr lang="en-US" sz="2800" b="1" dirty="0">
              <a:latin typeface="AIGDT" panose="00000400000000000000" pitchFamily="2" charset="2"/>
            </a:endParaRPr>
          </a:p>
          <a:p>
            <a:pPr marL="514350" indent="-514350" algn="r" rtl="1">
              <a:buFont typeface="+mj-lt"/>
              <a:buAutoNum type="arabicPeriod" startAt="17"/>
            </a:pPr>
            <a:endParaRPr lang="en-US" sz="2800" dirty="0"/>
          </a:p>
          <a:p>
            <a:pPr marL="514350" indent="-514350" algn="r" rtl="1">
              <a:buFont typeface="+mj-lt"/>
              <a:buAutoNum type="arabicPeriod" startAt="17"/>
            </a:pPr>
            <a:endParaRPr lang="en-US" sz="2800" dirty="0">
              <a:latin typeface="AIGDT" panose="00000400000000000000" pitchFamily="2" charset="2"/>
              <a:cs typeface="Arabic Typesetting" panose="03020402040406030203" pitchFamily="66" charset="-78"/>
            </a:endParaRPr>
          </a:p>
          <a:p>
            <a:pPr marL="514350" indent="-514350" algn="r" rtl="1">
              <a:buFont typeface="+mj-lt"/>
              <a:buAutoNum type="arabicPeriod" startAt="17"/>
            </a:pPr>
            <a:endParaRPr lang="en-US" sz="28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ar-SY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anose="02020603050405020304" pitchFamily="18" charset="-34"/>
              </a:rPr>
              <a:t>محاور ومواضيع الهندسة الإنشائية الزلزالية</a:t>
            </a:r>
            <a:endParaRPr lang="en-US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269064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32618"/>
          <a:stretch/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534400" cy="4876800"/>
          </a:xfrm>
        </p:spPr>
        <p:txBody>
          <a:bodyPr>
            <a:noAutofit/>
          </a:bodyPr>
          <a:lstStyle/>
          <a:p>
            <a:pPr marL="514350" indent="-514350" algn="r" rtl="1">
              <a:buFont typeface="+mj-lt"/>
              <a:buAutoNum type="arabicPeriod"/>
            </a:pPr>
            <a:r>
              <a:rPr lang="ar-SA" sz="2800" b="1" dirty="0" smtClean="0"/>
              <a:t> </a:t>
            </a:r>
            <a:r>
              <a:rPr lang="ar-SA" sz="2800" b="1" dirty="0">
                <a:latin typeface="AIGDT" panose="00000400000000000000" pitchFamily="2" charset="2"/>
              </a:rPr>
              <a:t>دراسة حول آليات اختيار وتقييم مواقع المنشآت الهامة والحساسة مثل "السدود" بحيث تشمل هذه </a:t>
            </a:r>
            <a:r>
              <a:rPr lang="ar-SA" sz="2800" b="1" dirty="0" smtClean="0">
                <a:latin typeface="AIGDT" panose="00000400000000000000" pitchFamily="2" charset="2"/>
              </a:rPr>
              <a:t>الدراسة:</a:t>
            </a:r>
            <a:r>
              <a:rPr lang="ar-SY" sz="2800" b="1" dirty="0">
                <a:latin typeface="AIGDT" panose="00000400000000000000" pitchFamily="2" charset="2"/>
              </a:rPr>
              <a:t> </a:t>
            </a:r>
            <a:r>
              <a:rPr lang="ar-SY" sz="2800" b="1" dirty="0" smtClean="0">
                <a:latin typeface="AIGDT" panose="00000400000000000000" pitchFamily="2" charset="2"/>
              </a:rPr>
              <a:t>1- </a:t>
            </a:r>
            <a:r>
              <a:rPr lang="ar-SA" sz="2800" b="1" dirty="0" smtClean="0">
                <a:latin typeface="AIGDT" panose="00000400000000000000" pitchFamily="2" charset="2"/>
              </a:rPr>
              <a:t>دراسة </a:t>
            </a:r>
            <a:r>
              <a:rPr lang="ar-SA" sz="2800" b="1" dirty="0">
                <a:latin typeface="AIGDT" panose="00000400000000000000" pitchFamily="2" charset="2"/>
              </a:rPr>
              <a:t>جيوتكنيكية للمواقع المقترحة باستخدام الطرق الجيوفيزيائية وتحليل البارمترات وخواص الترب لكي تحدد صلاحية تلك المواقع</a:t>
            </a:r>
            <a:r>
              <a:rPr lang="ar-SA" sz="2800" b="1" dirty="0" smtClean="0">
                <a:latin typeface="AIGDT" panose="00000400000000000000" pitchFamily="2" charset="2"/>
              </a:rPr>
              <a:t>.</a:t>
            </a:r>
            <a:r>
              <a:rPr lang="ar-SY" sz="2800" b="1" dirty="0">
                <a:latin typeface="AIGDT" panose="00000400000000000000" pitchFamily="2" charset="2"/>
              </a:rPr>
              <a:t> </a:t>
            </a:r>
            <a:r>
              <a:rPr lang="ar-SY" sz="2800" b="1" dirty="0" smtClean="0">
                <a:latin typeface="AIGDT" panose="00000400000000000000" pitchFamily="2" charset="2"/>
              </a:rPr>
              <a:t>2-</a:t>
            </a:r>
            <a:r>
              <a:rPr lang="ar-SA" sz="2800" b="1" dirty="0" smtClean="0">
                <a:latin typeface="AIGDT" panose="00000400000000000000" pitchFamily="2" charset="2"/>
              </a:rPr>
              <a:t> </a:t>
            </a:r>
            <a:r>
              <a:rPr lang="ar-SA" sz="2800" b="1" dirty="0">
                <a:latin typeface="AIGDT" panose="00000400000000000000" pitchFamily="2" charset="2"/>
              </a:rPr>
              <a:t>دراسة المخاطر الزلزالية لتلك المواقع وأخذ تلك المخاطر بعين الاعتبار في تصميم الأساسات والبنى التحتية للمنشآت.</a:t>
            </a:r>
            <a:endParaRPr lang="en-US" sz="2800" b="1" dirty="0">
              <a:latin typeface="AIGDT" panose="00000400000000000000" pitchFamily="2" charset="2"/>
            </a:endParaRPr>
          </a:p>
          <a:p>
            <a:pPr marL="514350" indent="-514350" algn="r" rtl="1">
              <a:buFont typeface="+mj-lt"/>
              <a:buAutoNum type="arabicPeriod"/>
            </a:pPr>
            <a:r>
              <a:rPr lang="ar-SA" sz="2800" b="1" dirty="0">
                <a:latin typeface="AIGDT" panose="00000400000000000000" pitchFamily="2" charset="2"/>
              </a:rPr>
              <a:t> إعداد خرائط جيوتكنيكية زلزالية بحيث تبين أنواع الترب في المنطقة ومدى صلاحيتها وتحملها للأبنية عند تعرضها </a:t>
            </a:r>
            <a:r>
              <a:rPr lang="ar-SY" sz="2800" b="1" dirty="0" smtClean="0">
                <a:latin typeface="AIGDT" panose="00000400000000000000" pitchFamily="2" charset="2"/>
              </a:rPr>
              <a:t> ل</a:t>
            </a:r>
            <a:r>
              <a:rPr lang="ar-SA" sz="2800" b="1" dirty="0" smtClean="0">
                <a:latin typeface="AIGDT" panose="00000400000000000000" pitchFamily="2" charset="2"/>
              </a:rPr>
              <a:t>لزلازل</a:t>
            </a:r>
            <a:r>
              <a:rPr lang="ar-SA" sz="2800" b="1" dirty="0">
                <a:latin typeface="AIGDT" panose="00000400000000000000" pitchFamily="2" charset="2"/>
              </a:rPr>
              <a:t>.</a:t>
            </a:r>
            <a:endParaRPr lang="en-US" sz="2800" b="1" dirty="0">
              <a:latin typeface="AIGDT" panose="00000400000000000000" pitchFamily="2" charset="2"/>
            </a:endParaRPr>
          </a:p>
          <a:p>
            <a:pPr marL="514350" indent="-514350" algn="r" rtl="1">
              <a:buFont typeface="+mj-lt"/>
              <a:buAutoNum type="arabicPeriod"/>
            </a:pPr>
            <a:r>
              <a:rPr lang="ar-SA" sz="2800" b="1" dirty="0">
                <a:latin typeface="AIGDT" panose="00000400000000000000" pitchFamily="2" charset="2"/>
              </a:rPr>
              <a:t> سلوكية واستقرار المنحدرات تحت تأثير الأحمال الزلزالية</a:t>
            </a:r>
            <a:r>
              <a:rPr lang="ar-SA" sz="2800" b="1" dirty="0" smtClean="0">
                <a:latin typeface="AIGDT" panose="00000400000000000000" pitchFamily="2" charset="2"/>
              </a:rPr>
              <a:t>.</a:t>
            </a:r>
            <a:endParaRPr lang="ar-SY" sz="2800" b="1" dirty="0" smtClean="0">
              <a:latin typeface="AIGDT" panose="00000400000000000000" pitchFamily="2" charset="2"/>
            </a:endParaRPr>
          </a:p>
          <a:p>
            <a:pPr marL="514350" indent="-514350" algn="r" rtl="1">
              <a:buFont typeface="+mj-lt"/>
              <a:buAutoNum type="arabicPeriod"/>
            </a:pPr>
            <a:r>
              <a:rPr lang="ar-SY" sz="2700" b="1" dirty="0">
                <a:solidFill>
                  <a:prstClr val="black"/>
                </a:solidFill>
              </a:rPr>
              <a:t>دراسة تأثير الزلازل على الأنفاق بمختلف أنواعها واستخداماتها</a:t>
            </a:r>
            <a:endParaRPr lang="en-US" sz="2800" b="1" dirty="0">
              <a:latin typeface="AIGDT" panose="00000400000000000000" pitchFamily="2" charset="2"/>
            </a:endParaRPr>
          </a:p>
          <a:p>
            <a:pPr marL="0" indent="0" algn="r" rtl="1">
              <a:buNone/>
            </a:pPr>
            <a:endParaRPr lang="en-US" sz="28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427038"/>
            <a:ext cx="8229600" cy="1143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SY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anose="02020603050405020304" pitchFamily="18" charset="-34"/>
              </a:rPr>
              <a:t>ثانياً: محاور ومواضيع الهندسة الجيوتكنيكية الزلزالية</a:t>
            </a:r>
            <a:endParaRPr lang="en-US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800509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32618"/>
          <a:stretch/>
        </p:blipFill>
        <p:spPr>
          <a:xfrm>
            <a:off x="-23813" y="0"/>
            <a:ext cx="9144000" cy="685799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487" y="1329135"/>
            <a:ext cx="8915400" cy="5528864"/>
          </a:xfrm>
        </p:spPr>
        <p:txBody>
          <a:bodyPr>
            <a:noAutofit/>
          </a:bodyPr>
          <a:lstStyle/>
          <a:p>
            <a:pPr marL="457200" indent="-457200" algn="r" rtl="1">
              <a:buFont typeface="+mj-lt"/>
              <a:buAutoNum type="arabicPeriod"/>
            </a:pPr>
            <a:r>
              <a:rPr lang="ar-SY" sz="3000" b="1" dirty="0" smtClean="0">
                <a:latin typeface="AIGDT" panose="00000400000000000000" pitchFamily="2" charset="2"/>
              </a:rPr>
              <a:t>تحديد خرائط الخطر الزلزالي لأراضي الجمهورية العربية السورية باستخدام الزلزالية التّاريخيّة والآليّة.</a:t>
            </a:r>
            <a:endParaRPr lang="en-US" sz="3000" b="1" dirty="0" smtClean="0">
              <a:latin typeface="AIGDT" panose="00000400000000000000" pitchFamily="2" charset="2"/>
            </a:endParaRPr>
          </a:p>
          <a:p>
            <a:pPr marL="457200" indent="-457200" algn="r" rtl="1">
              <a:buFont typeface="+mj-lt"/>
              <a:buAutoNum type="arabicPeriod"/>
            </a:pPr>
            <a:r>
              <a:rPr lang="ar-SY" sz="3000" b="1" dirty="0" smtClean="0">
                <a:latin typeface="AIGDT" panose="00000400000000000000" pitchFamily="2" charset="2"/>
              </a:rPr>
              <a:t>دراسة التكتونيك الحديث وأثره في تشكل التضاريس.</a:t>
            </a:r>
            <a:endParaRPr lang="en-US" sz="3000" b="1" dirty="0" smtClean="0">
              <a:latin typeface="AIGDT" panose="00000400000000000000" pitchFamily="2" charset="2"/>
            </a:endParaRPr>
          </a:p>
          <a:p>
            <a:pPr marL="457200" indent="-457200" algn="r" rtl="1">
              <a:buFont typeface="+mj-lt"/>
              <a:buAutoNum type="arabicPeriod"/>
            </a:pPr>
            <a:r>
              <a:rPr lang="ar-SY" sz="3000" b="1" dirty="0" smtClean="0">
                <a:latin typeface="AIGDT" panose="00000400000000000000" pitchFamily="2" charset="2"/>
              </a:rPr>
              <a:t>تحديد قيمة سرعة القص </a:t>
            </a:r>
            <a:r>
              <a:rPr lang="en-US" sz="3000" b="1" dirty="0" smtClean="0">
                <a:latin typeface="+mj-lt"/>
              </a:rPr>
              <a:t>vs</a:t>
            </a:r>
            <a:r>
              <a:rPr lang="en-US" sz="3000" b="1" dirty="0" smtClean="0">
                <a:latin typeface="AIGDT" panose="00000400000000000000" pitchFamily="2" charset="2"/>
              </a:rPr>
              <a:t>30</a:t>
            </a:r>
            <a:r>
              <a:rPr lang="ar-SY" sz="3000" b="1" dirty="0" smtClean="0">
                <a:latin typeface="AIGDT" panose="00000400000000000000" pitchFamily="2" charset="2"/>
              </a:rPr>
              <a:t> واختيارطبقة الاساس للمساهمة في الاستقرار الزلزالي للمنشآت.</a:t>
            </a:r>
          </a:p>
          <a:p>
            <a:pPr marL="457200" indent="-457200" algn="r" rtl="1">
              <a:buFont typeface="+mj-lt"/>
              <a:buAutoNum type="arabicPeriod"/>
            </a:pPr>
            <a:r>
              <a:rPr lang="ar-SY" sz="3000" b="1" dirty="0" smtClean="0">
                <a:latin typeface="AIGDT" panose="00000400000000000000" pitchFamily="2" charset="2"/>
              </a:rPr>
              <a:t>استخدام تقنيات الاستشعار عن بعد في تحليل النشاط الزلزالي والتكتوني.</a:t>
            </a:r>
            <a:endParaRPr lang="en-US" sz="3000" b="1" dirty="0" smtClean="0">
              <a:latin typeface="AIGDT" panose="00000400000000000000" pitchFamily="2" charset="2"/>
            </a:endParaRPr>
          </a:p>
          <a:p>
            <a:pPr marL="457200" lvl="0" indent="-457200" algn="r" rtl="1">
              <a:buFont typeface="+mj-lt"/>
              <a:buAutoNum type="arabicPeriod"/>
            </a:pPr>
            <a:r>
              <a:rPr lang="ar-SY" sz="3000" b="1" dirty="0" smtClean="0">
                <a:latin typeface="AIGDT" panose="00000400000000000000" pitchFamily="2" charset="2"/>
              </a:rPr>
              <a:t>تكامل الدراسات الزلزالية والجيوديزية في التحريات </a:t>
            </a:r>
            <a:r>
              <a:rPr lang="ar-SY" sz="2800" b="1" dirty="0" smtClean="0">
                <a:latin typeface="AIGDT" panose="00000400000000000000" pitchFamily="2" charset="2"/>
              </a:rPr>
              <a:t>السيسموتكنونية </a:t>
            </a:r>
          </a:p>
          <a:p>
            <a:pPr marL="457200" lvl="0" indent="-457200" algn="r" rtl="1">
              <a:buFont typeface="+mj-lt"/>
              <a:buAutoNum type="arabicPeriod"/>
            </a:pPr>
            <a:r>
              <a:rPr lang="ar-SY" sz="3000" b="1" dirty="0" smtClean="0">
                <a:latin typeface="AIGDT" panose="00000400000000000000" pitchFamily="2" charset="2"/>
              </a:rPr>
              <a:t>(مثال: دراسة تشوهات القشرة الارضي باستخدام نظام التموضع الجغرافي</a:t>
            </a:r>
            <a:r>
              <a:rPr lang="en-US" sz="3000" b="1" dirty="0" smtClean="0">
                <a:latin typeface="AIGDT" panose="00000400000000000000" pitchFamily="2" charset="2"/>
              </a:rPr>
              <a:t>GPS</a:t>
            </a:r>
            <a:r>
              <a:rPr lang="ar-SY" sz="3000" b="1" dirty="0" smtClean="0">
                <a:latin typeface="AIGDT" panose="00000400000000000000" pitchFamily="2" charset="2"/>
              </a:rPr>
              <a:t>) </a:t>
            </a:r>
            <a:r>
              <a:rPr lang="ar-SY" sz="3000" b="1" dirty="0" smtClean="0"/>
              <a:t>.</a:t>
            </a:r>
            <a:r>
              <a:rPr lang="ar-SY" sz="3000" b="1" dirty="0">
                <a:solidFill>
                  <a:prstClr val="black"/>
                </a:solidFill>
                <a:latin typeface="AIGDT" panose="00000400000000000000" pitchFamily="2" charset="2"/>
              </a:rPr>
              <a:t> دراسة التمنطق الزلزالي في المدن والبلدات في القطر والبناء عليه في توسع المدن أو اقامة مدن جديدة</a:t>
            </a:r>
            <a:r>
              <a:rPr lang="ar-SY" sz="3000" b="1" dirty="0" smtClean="0">
                <a:solidFill>
                  <a:prstClr val="black"/>
                </a:solidFill>
                <a:latin typeface="AIGDT" panose="00000400000000000000" pitchFamily="2" charset="2"/>
              </a:rPr>
              <a:t>.</a:t>
            </a:r>
            <a:endParaRPr lang="en-US" sz="3000" b="1" dirty="0" smtClean="0">
              <a:solidFill>
                <a:prstClr val="black"/>
              </a:solidFill>
              <a:latin typeface="AIGDT" panose="00000400000000000000" pitchFamily="2" charset="2"/>
            </a:endParaRPr>
          </a:p>
        </p:txBody>
      </p:sp>
      <p:sp>
        <p:nvSpPr>
          <p:cNvPr id="5" name="Title 1"/>
          <p:cNvSpPr txBox="1">
            <a:spLocks noGrp="1"/>
          </p:cNvSpPr>
          <p:nvPr>
            <p:ph type="title"/>
          </p:nvPr>
        </p:nvSpPr>
        <p:spPr>
          <a:xfrm>
            <a:off x="433387" y="186135"/>
            <a:ext cx="8229600" cy="1143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SY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anose="02020603050405020304" pitchFamily="18" charset="-34"/>
              </a:rPr>
              <a:t>محاور ومواضيع قسم علم الزلازل</a:t>
            </a:r>
            <a:endParaRPr lang="en-US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507842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32618"/>
          <a:stretch/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92276"/>
            <a:ext cx="8686800" cy="4953000"/>
          </a:xfrm>
        </p:spPr>
        <p:txBody>
          <a:bodyPr>
            <a:normAutofit fontScale="25000" lnSpcReduction="20000"/>
          </a:bodyPr>
          <a:lstStyle/>
          <a:p>
            <a:pPr marL="514350" lvl="0" indent="-514350" algn="r" rtl="1">
              <a:buFont typeface="+mj-lt"/>
              <a:buAutoNum type="arabicPeriod"/>
            </a:pPr>
            <a:r>
              <a:rPr lang="ar-SY" sz="11600" b="1" dirty="0">
                <a:latin typeface="AIGDT" panose="00000400000000000000" pitchFamily="2" charset="2"/>
              </a:rPr>
              <a:t>استخدام تحليل الية البؤرة الزلزالية  في تقييم النشاط التكتوني والزلزالي.</a:t>
            </a:r>
            <a:endParaRPr lang="en-US" sz="11600" b="1" dirty="0">
              <a:latin typeface="AIGDT" panose="00000400000000000000" pitchFamily="2" charset="2"/>
            </a:endParaRPr>
          </a:p>
          <a:p>
            <a:pPr marL="514350" lvl="0" indent="-514350" algn="r" rtl="1">
              <a:buFont typeface="+mj-lt"/>
              <a:buAutoNum type="arabicPeriod"/>
            </a:pPr>
            <a:r>
              <a:rPr lang="ar-SY" sz="11600" b="1" dirty="0">
                <a:latin typeface="AIGDT" panose="00000400000000000000" pitchFamily="2" charset="2"/>
              </a:rPr>
              <a:t>تكامل المعطيات السيزمية والجيوهندسية في اعداد خرائط الاستجابة الزلزالية للموقع.</a:t>
            </a:r>
            <a:endParaRPr lang="en-US" sz="11600" b="1" dirty="0">
              <a:latin typeface="AIGDT" panose="00000400000000000000" pitchFamily="2" charset="2"/>
            </a:endParaRPr>
          </a:p>
          <a:p>
            <a:pPr marL="514350" lvl="0" indent="-514350" algn="r" rtl="1">
              <a:buFont typeface="+mj-lt"/>
              <a:buAutoNum type="arabicPeriod"/>
            </a:pPr>
            <a:r>
              <a:rPr lang="ar-SY" sz="11600" b="1" dirty="0">
                <a:latin typeface="AIGDT" panose="00000400000000000000" pitchFamily="2" charset="2"/>
              </a:rPr>
              <a:t>دراسات جيوفيزيائية لتحديد نطاقات عدم التجانس تحت السطحية.</a:t>
            </a:r>
            <a:endParaRPr lang="en-US" sz="11600" b="1" dirty="0">
              <a:latin typeface="AIGDT" panose="00000400000000000000" pitchFamily="2" charset="2"/>
            </a:endParaRPr>
          </a:p>
          <a:p>
            <a:pPr marL="514350" lvl="0" indent="-514350" algn="r" rtl="1">
              <a:buFont typeface="+mj-lt"/>
              <a:buAutoNum type="arabicPeriod"/>
            </a:pPr>
            <a:r>
              <a:rPr lang="ar-SY" sz="11600" b="1" dirty="0">
                <a:latin typeface="AIGDT" panose="00000400000000000000" pitchFamily="2" charset="2"/>
              </a:rPr>
              <a:t>دراسة واقع المنشآت وسبل حمايتها من مخاطر الهزات الأرضية والتلوث البيئي (صحراوية وبحرية).</a:t>
            </a:r>
            <a:endParaRPr lang="en-US" sz="11600" b="1" dirty="0">
              <a:latin typeface="AIGDT" panose="00000400000000000000" pitchFamily="2" charset="2"/>
            </a:endParaRPr>
          </a:p>
          <a:p>
            <a:pPr marL="514350" lvl="0" indent="-514350" algn="r" rtl="1">
              <a:buFont typeface="+mj-lt"/>
              <a:buAutoNum type="arabicPeriod"/>
            </a:pPr>
            <a:r>
              <a:rPr lang="ar-SY" sz="11600" b="1" dirty="0">
                <a:latin typeface="AIGDT" panose="00000400000000000000" pitchFamily="2" charset="2"/>
              </a:rPr>
              <a:t>استخدام التقانات الجيوفيزيائية لتقييم السجلات السيسمية والثقلية والحقلية و إعادة تفسيرها لتحديد المصائد النفطية والغازية.</a:t>
            </a:r>
            <a:endParaRPr lang="en-US" sz="11600" b="1" dirty="0">
              <a:latin typeface="AIGDT" panose="00000400000000000000" pitchFamily="2" charset="2"/>
            </a:endParaRPr>
          </a:p>
          <a:p>
            <a:pPr marL="514350" lvl="0" indent="-514350" algn="r" rtl="1">
              <a:buFont typeface="+mj-lt"/>
              <a:buAutoNum type="arabicPeriod"/>
            </a:pPr>
            <a:r>
              <a:rPr lang="ar-SY" sz="11600" b="1" dirty="0">
                <a:latin typeface="AIGDT" panose="00000400000000000000" pitchFamily="2" charset="2"/>
              </a:rPr>
              <a:t>البحث عن آليات لاكتشاف الانفاق.</a:t>
            </a:r>
            <a:endParaRPr lang="en-US" sz="11600" b="1" dirty="0">
              <a:latin typeface="AIGDT" panose="00000400000000000000" pitchFamily="2" charset="2"/>
            </a:endParaRPr>
          </a:p>
          <a:p>
            <a:pPr marL="514350" lvl="0" indent="-514350" algn="r" rtl="1">
              <a:buFont typeface="+mj-lt"/>
              <a:buAutoNum type="arabicPeriod"/>
            </a:pPr>
            <a:r>
              <a:rPr lang="ar-SY" sz="11600" b="1" dirty="0">
                <a:latin typeface="AIGDT" panose="00000400000000000000" pitchFamily="2" charset="2"/>
              </a:rPr>
              <a:t>تطبيق الطرائق العكسية لتحديد المصادر الزلزالية.</a:t>
            </a:r>
            <a:endParaRPr lang="en-US" sz="11600" b="1" dirty="0">
              <a:latin typeface="AIGDT" panose="00000400000000000000" pitchFamily="2" charset="2"/>
            </a:endParaRPr>
          </a:p>
          <a:p>
            <a:endParaRPr lang="en-US" dirty="0"/>
          </a:p>
        </p:txBody>
      </p:sp>
      <p:sp>
        <p:nvSpPr>
          <p:cNvPr id="5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SY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anose="02020603050405020304" pitchFamily="18" charset="-34"/>
              </a:rPr>
              <a:t>محاور ومواضيع قسم علم الزلازل</a:t>
            </a:r>
            <a:endParaRPr lang="en-US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06347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32618"/>
          <a:stretch/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534400" cy="4525963"/>
          </a:xfrm>
        </p:spPr>
        <p:txBody>
          <a:bodyPr/>
          <a:lstStyle/>
          <a:p>
            <a:pPr marL="514350" lvl="0" indent="-514350" algn="r" rtl="1">
              <a:buFont typeface="+mj-lt"/>
              <a:buAutoNum type="arabicPeriod" startAt="19"/>
            </a:pPr>
            <a:r>
              <a:rPr lang="ar-SY" b="1" dirty="0" smtClean="0">
                <a:latin typeface="AIGDT" panose="00000400000000000000" pitchFamily="2" charset="2"/>
              </a:rPr>
              <a:t>المحاكاة </a:t>
            </a:r>
            <a:r>
              <a:rPr lang="ar-SY" b="1" dirty="0">
                <a:latin typeface="AIGDT" panose="00000400000000000000" pitchFamily="2" charset="2"/>
              </a:rPr>
              <a:t>الرقمية للحركات الارضية القوية .</a:t>
            </a:r>
            <a:endParaRPr lang="en-US" b="1" dirty="0">
              <a:latin typeface="AIGDT" panose="00000400000000000000" pitchFamily="2" charset="2"/>
            </a:endParaRPr>
          </a:p>
          <a:p>
            <a:pPr marL="514350" lvl="0" indent="-514350" algn="r" rtl="1">
              <a:buFont typeface="+mj-lt"/>
              <a:buAutoNum type="arabicPeriod" startAt="19"/>
            </a:pPr>
            <a:r>
              <a:rPr lang="ar-SY" b="1" dirty="0">
                <a:latin typeface="AIGDT" panose="00000400000000000000" pitchFamily="2" charset="2"/>
              </a:rPr>
              <a:t>دراسة الزلازل التحريضية والتفجيرات </a:t>
            </a:r>
            <a:r>
              <a:rPr lang="ar-SY" b="1" dirty="0" smtClean="0">
                <a:latin typeface="AIGDT" panose="00000400000000000000" pitchFamily="2" charset="2"/>
              </a:rPr>
              <a:t>المقلعية.</a:t>
            </a:r>
            <a:endParaRPr lang="en-US" b="1" dirty="0">
              <a:latin typeface="AIGDT" panose="00000400000000000000" pitchFamily="2" charset="2"/>
            </a:endParaRPr>
          </a:p>
          <a:p>
            <a:pPr marL="514350" lvl="0" indent="-514350" algn="r" rtl="1">
              <a:buFont typeface="+mj-lt"/>
              <a:buAutoNum type="arabicPeriod" startAt="19"/>
            </a:pPr>
            <a:r>
              <a:rPr lang="ar-SY" b="1" dirty="0">
                <a:latin typeface="AIGDT" panose="00000400000000000000" pitchFamily="2" charset="2"/>
              </a:rPr>
              <a:t>التطبيقات الرياضية والاحصائية في التنبؤ الزلزالي قصير وطويل </a:t>
            </a:r>
            <a:r>
              <a:rPr lang="ar-SY" b="1" dirty="0">
                <a:latin typeface="AIGDT" panose="00000400000000000000" pitchFamily="2" charset="2"/>
              </a:rPr>
              <a:t>الامد</a:t>
            </a:r>
            <a:r>
              <a:rPr lang="ar-SY" b="1" dirty="0">
                <a:latin typeface="AIGDT" panose="00000400000000000000" pitchFamily="2" charset="2"/>
              </a:rPr>
              <a:t> ضرورية لتطوير </a:t>
            </a:r>
            <a:r>
              <a:rPr lang="ar-SY" b="1" dirty="0">
                <a:latin typeface="AIGDT" panose="00000400000000000000" pitchFamily="2" charset="2"/>
              </a:rPr>
              <a:t>الكود الزلزالي السوري.</a:t>
            </a:r>
            <a:endParaRPr lang="en-US" b="1" dirty="0">
              <a:latin typeface="AIGDT" panose="00000400000000000000" pitchFamily="2" charset="2"/>
            </a:endParaRPr>
          </a:p>
        </p:txBody>
      </p:sp>
      <p:sp>
        <p:nvSpPr>
          <p:cNvPr id="4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SY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anose="02020603050405020304" pitchFamily="18" charset="-34"/>
              </a:rPr>
              <a:t>محاور ومواضيع قسم علم الزلازل</a:t>
            </a:r>
            <a:endParaRPr lang="en-US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40978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568</Words>
  <Application>Microsoft Office PowerPoint</Application>
  <PresentationFormat>On-screen Show (4:3)</PresentationFormat>
  <Paragraphs>57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AIGDT</vt:lpstr>
      <vt:lpstr>Angsana New</vt:lpstr>
      <vt:lpstr>Arabic Typesetting</vt:lpstr>
      <vt:lpstr>Arial</vt:lpstr>
      <vt:lpstr>Calibri</vt:lpstr>
      <vt:lpstr>Times New Roman</vt:lpstr>
      <vt:lpstr>Office Theme</vt:lpstr>
      <vt:lpstr>المعهد العالي للبحوث والدراسات الزلزالية</vt:lpstr>
      <vt:lpstr>أقسام المعهد :</vt:lpstr>
      <vt:lpstr>أولاً: محاور ومواضيع الهندسة الإنشائية الزلزالية</vt:lpstr>
      <vt:lpstr>محاور ومواضيع الهندسة الإنشائية الزلزالية</vt:lpstr>
      <vt:lpstr>محاور ومواضيع الهندسة الإنشائية الزلزالية</vt:lpstr>
      <vt:lpstr>PowerPoint Presentation</vt:lpstr>
      <vt:lpstr>محاور ومواضيع قسم علم الزلازل</vt:lpstr>
      <vt:lpstr>محاور ومواضيع قسم علم الزلازل</vt:lpstr>
      <vt:lpstr>محاور ومواضيع قسم علم الزلازل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المعهد العالي للبحوث والدراسات الزلزالية</dc:title>
  <dc:creator>Salam</dc:creator>
  <cp:lastModifiedBy>Dr.hala</cp:lastModifiedBy>
  <cp:revision>41</cp:revision>
  <dcterms:created xsi:type="dcterms:W3CDTF">2006-08-16T00:00:00Z</dcterms:created>
  <dcterms:modified xsi:type="dcterms:W3CDTF">2021-06-11T06:07:59Z</dcterms:modified>
</cp:coreProperties>
</file>