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 id="2147483804" r:id="rId2"/>
  </p:sldMasterIdLst>
  <p:sldIdLst>
    <p:sldId id="257" r:id="rId3"/>
    <p:sldId id="264" r:id="rId4"/>
    <p:sldId id="267" r:id="rId5"/>
    <p:sldId id="263" r:id="rId6"/>
    <p:sldId id="268" r:id="rId7"/>
    <p:sldId id="265" r:id="rId8"/>
    <p:sldId id="270" r:id="rId9"/>
    <p:sldId id="269" r:id="rId10"/>
    <p:sldId id="266" r:id="rId11"/>
    <p:sldId id="271" r:id="rId12"/>
    <p:sldId id="272" r:id="rId13"/>
  </p:sldIdLst>
  <p:sldSz cx="9144000" cy="6858000" type="screen4x3"/>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DA58B8"/>
    <a:srgbClr val="00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03447BB-5D67-496B-8E87-E561075AD55C}" styleName="نمط داكن 1 - تمييز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858F538E-CCD8-4B6E-9B68-904D11AE6C15}" type="datetimeFigureOut">
              <a:rPr lang="ar-AE" smtClean="0">
                <a:solidFill>
                  <a:srgbClr val="DFDCB7">
                    <a:shade val="90000"/>
                  </a:srgbClr>
                </a:solidFill>
              </a:rPr>
              <a:pPr/>
              <a:t>03/11/1442</a:t>
            </a:fld>
            <a:endParaRPr lang="ar-AE">
              <a:solidFill>
                <a:srgbClr val="DFDCB7">
                  <a:shade val="90000"/>
                </a:srgbClr>
              </a:solidFill>
            </a:endParaRPr>
          </a:p>
        </p:txBody>
      </p:sp>
      <p:sp>
        <p:nvSpPr>
          <p:cNvPr id="19" name="Footer Placeholder 18"/>
          <p:cNvSpPr>
            <a:spLocks noGrp="1"/>
          </p:cNvSpPr>
          <p:nvPr>
            <p:ph type="ftr" sz="quarter" idx="11"/>
          </p:nvPr>
        </p:nvSpPr>
        <p:spPr/>
        <p:txBody>
          <a:bodyPr/>
          <a:lstStyle/>
          <a:p>
            <a:endParaRPr lang="ar-AE">
              <a:solidFill>
                <a:srgbClr val="DFDCB7">
                  <a:shade val="90000"/>
                </a:srgbClr>
              </a:solidFill>
            </a:endParaRPr>
          </a:p>
        </p:txBody>
      </p:sp>
      <p:sp>
        <p:nvSpPr>
          <p:cNvPr id="27" name="Slide Number Placeholder 26"/>
          <p:cNvSpPr>
            <a:spLocks noGrp="1"/>
          </p:cNvSpPr>
          <p:nvPr>
            <p:ph type="sldNum" sz="quarter" idx="12"/>
          </p:nvPr>
        </p:nvSpPr>
        <p:spPr/>
        <p:txBody>
          <a:bodyPr/>
          <a:lstStyle/>
          <a:p>
            <a:fld id="{7AB17B1F-6A53-43B9-A5D5-D5030427FD84}" type="slidenum">
              <a:rPr lang="ar-AE" smtClean="0">
                <a:solidFill>
                  <a:srgbClr val="DFDCB7">
                    <a:shade val="90000"/>
                  </a:srgbClr>
                </a:solidFill>
              </a:rPr>
              <a:pPr/>
              <a:t>‹#›</a:t>
            </a:fld>
            <a:endParaRPr lang="ar-AE">
              <a:solidFill>
                <a:srgbClr val="DFDCB7">
                  <a:shade val="90000"/>
                </a:srgbClr>
              </a:solidFill>
            </a:endParaRPr>
          </a:p>
        </p:txBody>
      </p:sp>
    </p:spTree>
    <p:extLst>
      <p:ext uri="{BB962C8B-B14F-4D97-AF65-F5344CB8AC3E}">
        <p14:creationId xmlns:p14="http://schemas.microsoft.com/office/powerpoint/2010/main" val="316962261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858F538E-CCD8-4B6E-9B68-904D11AE6C15}" type="datetimeFigureOut">
              <a:rPr lang="ar-AE" smtClean="0">
                <a:solidFill>
                  <a:srgbClr val="675E47">
                    <a:shade val="90000"/>
                  </a:srgbClr>
                </a:solidFill>
              </a:rPr>
              <a:pPr/>
              <a:t>03/11/1442</a:t>
            </a:fld>
            <a:endParaRPr lang="ar-AE">
              <a:solidFill>
                <a:srgbClr val="675E47">
                  <a:shade val="90000"/>
                </a:srgbClr>
              </a:solidFill>
            </a:endParaRPr>
          </a:p>
        </p:txBody>
      </p:sp>
      <p:sp>
        <p:nvSpPr>
          <p:cNvPr id="5" name="Footer Placeholder 4"/>
          <p:cNvSpPr>
            <a:spLocks noGrp="1"/>
          </p:cNvSpPr>
          <p:nvPr>
            <p:ph type="ftr" sz="quarter" idx="11"/>
          </p:nvPr>
        </p:nvSpPr>
        <p:spPr/>
        <p:txBody>
          <a:bodyPr/>
          <a:lstStyle/>
          <a:p>
            <a:endParaRPr lang="ar-AE">
              <a:solidFill>
                <a:srgbClr val="675E47">
                  <a:shade val="90000"/>
                </a:srgbClr>
              </a:solidFill>
            </a:endParaRPr>
          </a:p>
        </p:txBody>
      </p:sp>
      <p:sp>
        <p:nvSpPr>
          <p:cNvPr id="6" name="Slide Number Placeholder 5"/>
          <p:cNvSpPr>
            <a:spLocks noGrp="1"/>
          </p:cNvSpPr>
          <p:nvPr>
            <p:ph type="sldNum" sz="quarter" idx="12"/>
          </p:nvPr>
        </p:nvSpPr>
        <p:spPr/>
        <p:txBody>
          <a:bodyPr/>
          <a:lstStyle/>
          <a:p>
            <a:fld id="{7AB17B1F-6A53-43B9-A5D5-D5030427FD84}" type="slidenum">
              <a:rPr lang="ar-AE" smtClean="0">
                <a:solidFill>
                  <a:srgbClr val="675E47">
                    <a:shade val="90000"/>
                  </a:srgbClr>
                </a:solidFill>
              </a:rPr>
              <a:pPr/>
              <a:t>‹#›</a:t>
            </a:fld>
            <a:endParaRPr lang="ar-AE">
              <a:solidFill>
                <a:srgbClr val="675E47">
                  <a:shade val="90000"/>
                </a:srgbClr>
              </a:solidFill>
            </a:endParaRPr>
          </a:p>
        </p:txBody>
      </p:sp>
    </p:spTree>
    <p:extLst>
      <p:ext uri="{BB962C8B-B14F-4D97-AF65-F5344CB8AC3E}">
        <p14:creationId xmlns:p14="http://schemas.microsoft.com/office/powerpoint/2010/main" val="18862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858F538E-CCD8-4B6E-9B68-904D11AE6C15}" type="datetimeFigureOut">
              <a:rPr lang="ar-AE" smtClean="0">
                <a:solidFill>
                  <a:srgbClr val="675E47">
                    <a:shade val="90000"/>
                  </a:srgbClr>
                </a:solidFill>
              </a:rPr>
              <a:pPr/>
              <a:t>03/11/1442</a:t>
            </a:fld>
            <a:endParaRPr lang="ar-AE">
              <a:solidFill>
                <a:srgbClr val="675E47">
                  <a:shade val="90000"/>
                </a:srgbClr>
              </a:solidFill>
            </a:endParaRPr>
          </a:p>
        </p:txBody>
      </p:sp>
      <p:sp>
        <p:nvSpPr>
          <p:cNvPr id="5" name="Footer Placeholder 4"/>
          <p:cNvSpPr>
            <a:spLocks noGrp="1"/>
          </p:cNvSpPr>
          <p:nvPr>
            <p:ph type="ftr" sz="quarter" idx="11"/>
          </p:nvPr>
        </p:nvSpPr>
        <p:spPr/>
        <p:txBody>
          <a:bodyPr/>
          <a:lstStyle/>
          <a:p>
            <a:endParaRPr lang="ar-AE">
              <a:solidFill>
                <a:srgbClr val="675E47">
                  <a:shade val="90000"/>
                </a:srgbClr>
              </a:solidFill>
            </a:endParaRPr>
          </a:p>
        </p:txBody>
      </p:sp>
      <p:sp>
        <p:nvSpPr>
          <p:cNvPr id="6" name="Slide Number Placeholder 5"/>
          <p:cNvSpPr>
            <a:spLocks noGrp="1"/>
          </p:cNvSpPr>
          <p:nvPr>
            <p:ph type="sldNum" sz="quarter" idx="12"/>
          </p:nvPr>
        </p:nvSpPr>
        <p:spPr/>
        <p:txBody>
          <a:bodyPr/>
          <a:lstStyle/>
          <a:p>
            <a:fld id="{7AB17B1F-6A53-43B9-A5D5-D5030427FD84}" type="slidenum">
              <a:rPr lang="ar-AE" smtClean="0">
                <a:solidFill>
                  <a:srgbClr val="675E47">
                    <a:shade val="90000"/>
                  </a:srgbClr>
                </a:solidFill>
              </a:rPr>
              <a:pPr/>
              <a:t>‹#›</a:t>
            </a:fld>
            <a:endParaRPr lang="ar-AE">
              <a:solidFill>
                <a:srgbClr val="675E47">
                  <a:shade val="90000"/>
                </a:srgbClr>
              </a:solidFill>
            </a:endParaRPr>
          </a:p>
        </p:txBody>
      </p:sp>
    </p:spTree>
    <p:extLst>
      <p:ext uri="{BB962C8B-B14F-4D97-AF65-F5344CB8AC3E}">
        <p14:creationId xmlns:p14="http://schemas.microsoft.com/office/powerpoint/2010/main" val="1379809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58F538E-CCD8-4B6E-9B68-904D11AE6C15}" type="datetimeFigureOut">
              <a:rPr lang="ar-AE" smtClean="0"/>
              <a:t>03/11/1442</a:t>
            </a:fld>
            <a:endParaRPr lang="ar-AE"/>
          </a:p>
        </p:txBody>
      </p:sp>
      <p:sp>
        <p:nvSpPr>
          <p:cNvPr id="19" name="عنصر نائب للتذييل 18"/>
          <p:cNvSpPr>
            <a:spLocks noGrp="1"/>
          </p:cNvSpPr>
          <p:nvPr>
            <p:ph type="ftr" sz="quarter" idx="11"/>
          </p:nvPr>
        </p:nvSpPr>
        <p:spPr/>
        <p:txBody>
          <a:bodyPr/>
          <a:lstStyle/>
          <a:p>
            <a:endParaRPr lang="ar-AE"/>
          </a:p>
        </p:txBody>
      </p:sp>
      <p:sp>
        <p:nvSpPr>
          <p:cNvPr id="27" name="عنصر نائب لرقم الشريحة 26"/>
          <p:cNvSpPr>
            <a:spLocks noGrp="1"/>
          </p:cNvSpPr>
          <p:nvPr>
            <p:ph type="sldNum" sz="quarter" idx="12"/>
          </p:nvPr>
        </p:nvSpPr>
        <p:spPr/>
        <p:txBody>
          <a:bodyPr/>
          <a:lstStyle/>
          <a:p>
            <a:fld id="{7AB17B1F-6A53-43B9-A5D5-D5030427FD84}" type="slidenum">
              <a:rPr lang="ar-AE" smtClean="0"/>
              <a:t>‹#›</a:t>
            </a:fld>
            <a:endParaRPr lang="ar-AE"/>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858F538E-CCD8-4B6E-9B68-904D11AE6C15}" type="datetimeFigureOut">
              <a:rPr lang="ar-AE" smtClean="0"/>
              <a:t>03/11/1442</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7AB17B1F-6A53-43B9-A5D5-D5030427FD84}" type="slidenum">
              <a:rPr lang="ar-AE" smtClean="0"/>
              <a:t>‹#›</a:t>
            </a:fld>
            <a:endParaRPr lang="ar-A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858F538E-CCD8-4B6E-9B68-904D11AE6C15}" type="datetimeFigureOut">
              <a:rPr lang="ar-AE" smtClean="0"/>
              <a:t>03/11/1442</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7AB17B1F-6A53-43B9-A5D5-D5030427FD84}" type="slidenum">
              <a:rPr lang="ar-AE" smtClean="0"/>
              <a:t>‹#›</a:t>
            </a:fld>
            <a:endParaRPr lang="ar-AE"/>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858F538E-CCD8-4B6E-9B68-904D11AE6C15}" type="datetimeFigureOut">
              <a:rPr lang="ar-AE" smtClean="0"/>
              <a:t>03/11/1442</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p:txBody>
          <a:bodyPr/>
          <a:lstStyle/>
          <a:p>
            <a:fld id="{7AB17B1F-6A53-43B9-A5D5-D5030427FD84}" type="slidenum">
              <a:rPr lang="ar-AE" smtClean="0"/>
              <a:t>‹#›</a:t>
            </a:fld>
            <a:endParaRPr lang="ar-A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858F538E-CCD8-4B6E-9B68-904D11AE6C15}" type="datetimeFigureOut">
              <a:rPr lang="ar-AE" smtClean="0"/>
              <a:t>03/11/1442</a:t>
            </a:fld>
            <a:endParaRPr lang="ar-AE"/>
          </a:p>
        </p:txBody>
      </p:sp>
      <p:sp>
        <p:nvSpPr>
          <p:cNvPr id="8" name="عنصر نائب للتذييل 7"/>
          <p:cNvSpPr>
            <a:spLocks noGrp="1"/>
          </p:cNvSpPr>
          <p:nvPr>
            <p:ph type="ftr" sz="quarter" idx="11"/>
          </p:nvPr>
        </p:nvSpPr>
        <p:spPr/>
        <p:txBody>
          <a:bodyPr/>
          <a:lstStyle/>
          <a:p>
            <a:endParaRPr lang="ar-AE"/>
          </a:p>
        </p:txBody>
      </p:sp>
      <p:sp>
        <p:nvSpPr>
          <p:cNvPr id="9" name="عنصر نائب لرقم الشريحة 8"/>
          <p:cNvSpPr>
            <a:spLocks noGrp="1"/>
          </p:cNvSpPr>
          <p:nvPr>
            <p:ph type="sldNum" sz="quarter" idx="12"/>
          </p:nvPr>
        </p:nvSpPr>
        <p:spPr/>
        <p:txBody>
          <a:bodyPr/>
          <a:lstStyle/>
          <a:p>
            <a:fld id="{7AB17B1F-6A53-43B9-A5D5-D5030427FD84}" type="slidenum">
              <a:rPr lang="ar-AE" smtClean="0"/>
              <a:t>‹#›</a:t>
            </a:fld>
            <a:endParaRPr lang="ar-A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58F538E-CCD8-4B6E-9B68-904D11AE6C15}" type="datetimeFigureOut">
              <a:rPr lang="ar-AE" smtClean="0"/>
              <a:t>03/11/1442</a:t>
            </a:fld>
            <a:endParaRPr lang="ar-AE"/>
          </a:p>
        </p:txBody>
      </p:sp>
      <p:sp>
        <p:nvSpPr>
          <p:cNvPr id="8" name="عنصر نائب لرقم الشريحة 7"/>
          <p:cNvSpPr>
            <a:spLocks noGrp="1"/>
          </p:cNvSpPr>
          <p:nvPr>
            <p:ph type="sldNum" sz="quarter" idx="11"/>
          </p:nvPr>
        </p:nvSpPr>
        <p:spPr/>
        <p:txBody>
          <a:bodyPr/>
          <a:lstStyle/>
          <a:p>
            <a:fld id="{7AB17B1F-6A53-43B9-A5D5-D5030427FD84}" type="slidenum">
              <a:rPr lang="ar-AE" smtClean="0"/>
              <a:t>‹#›</a:t>
            </a:fld>
            <a:endParaRPr lang="ar-AE"/>
          </a:p>
        </p:txBody>
      </p:sp>
      <p:sp>
        <p:nvSpPr>
          <p:cNvPr id="9" name="عنصر نائب للتذييل 8"/>
          <p:cNvSpPr>
            <a:spLocks noGrp="1"/>
          </p:cNvSpPr>
          <p:nvPr>
            <p:ph type="ftr" sz="quarter" idx="12"/>
          </p:nvPr>
        </p:nvSpPr>
        <p:spPr/>
        <p:txBody>
          <a:bodyPr/>
          <a:lstStyle/>
          <a:p>
            <a:endParaRPr lang="ar-A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58F538E-CCD8-4B6E-9B68-904D11AE6C15}" type="datetimeFigureOut">
              <a:rPr lang="ar-AE" smtClean="0"/>
              <a:t>03/11/1442</a:t>
            </a:fld>
            <a:endParaRPr lang="ar-AE"/>
          </a:p>
        </p:txBody>
      </p:sp>
      <p:sp>
        <p:nvSpPr>
          <p:cNvPr id="3" name="عنصر نائب للتذييل 2"/>
          <p:cNvSpPr>
            <a:spLocks noGrp="1"/>
          </p:cNvSpPr>
          <p:nvPr>
            <p:ph type="ftr" sz="quarter" idx="11"/>
          </p:nvPr>
        </p:nvSpPr>
        <p:spPr/>
        <p:txBody>
          <a:bodyPr/>
          <a:lstStyle/>
          <a:p>
            <a:endParaRPr lang="ar-AE"/>
          </a:p>
        </p:txBody>
      </p:sp>
      <p:sp>
        <p:nvSpPr>
          <p:cNvPr id="4" name="عنصر نائب لرقم الشريحة 3"/>
          <p:cNvSpPr>
            <a:spLocks noGrp="1"/>
          </p:cNvSpPr>
          <p:nvPr>
            <p:ph type="sldNum" sz="quarter" idx="12"/>
          </p:nvPr>
        </p:nvSpPr>
        <p:spPr/>
        <p:txBody>
          <a:bodyPr/>
          <a:lstStyle/>
          <a:p>
            <a:fld id="{7AB17B1F-6A53-43B9-A5D5-D5030427FD84}" type="slidenum">
              <a:rPr lang="ar-AE" smtClean="0"/>
              <a:t>‹#›</a:t>
            </a:fld>
            <a:endParaRPr lang="ar-A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858F538E-CCD8-4B6E-9B68-904D11AE6C15}" type="datetimeFigureOut">
              <a:rPr lang="ar-AE" smtClean="0"/>
              <a:t>03/11/1442</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a:xfrm>
            <a:off x="8156448" y="6422064"/>
            <a:ext cx="762000" cy="365125"/>
          </a:xfrm>
        </p:spPr>
        <p:txBody>
          <a:bodyPr/>
          <a:lstStyle/>
          <a:p>
            <a:fld id="{7AB17B1F-6A53-43B9-A5D5-D5030427FD84}" type="slidenum">
              <a:rPr lang="ar-AE" smtClean="0"/>
              <a:t>‹#›</a:t>
            </a:fld>
            <a:endParaRPr lang="ar-A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858F538E-CCD8-4B6E-9B68-904D11AE6C15}" type="datetimeFigureOut">
              <a:rPr lang="ar-AE" smtClean="0">
                <a:solidFill>
                  <a:srgbClr val="675E47">
                    <a:shade val="90000"/>
                  </a:srgbClr>
                </a:solidFill>
              </a:rPr>
              <a:pPr/>
              <a:t>03/11/1442</a:t>
            </a:fld>
            <a:endParaRPr lang="ar-AE">
              <a:solidFill>
                <a:srgbClr val="675E47">
                  <a:shade val="90000"/>
                </a:srgbClr>
              </a:solidFill>
            </a:endParaRPr>
          </a:p>
        </p:txBody>
      </p:sp>
      <p:sp>
        <p:nvSpPr>
          <p:cNvPr id="5" name="Footer Placeholder 4"/>
          <p:cNvSpPr>
            <a:spLocks noGrp="1"/>
          </p:cNvSpPr>
          <p:nvPr>
            <p:ph type="ftr" sz="quarter" idx="11"/>
          </p:nvPr>
        </p:nvSpPr>
        <p:spPr/>
        <p:txBody>
          <a:bodyPr/>
          <a:lstStyle/>
          <a:p>
            <a:endParaRPr lang="ar-AE">
              <a:solidFill>
                <a:srgbClr val="675E47">
                  <a:shade val="90000"/>
                </a:srgbClr>
              </a:solidFill>
            </a:endParaRPr>
          </a:p>
        </p:txBody>
      </p:sp>
      <p:sp>
        <p:nvSpPr>
          <p:cNvPr id="6" name="Slide Number Placeholder 5"/>
          <p:cNvSpPr>
            <a:spLocks noGrp="1"/>
          </p:cNvSpPr>
          <p:nvPr>
            <p:ph type="sldNum" sz="quarter" idx="12"/>
          </p:nvPr>
        </p:nvSpPr>
        <p:spPr/>
        <p:txBody>
          <a:bodyPr/>
          <a:lstStyle/>
          <a:p>
            <a:fld id="{7AB17B1F-6A53-43B9-A5D5-D5030427FD84}" type="slidenum">
              <a:rPr lang="ar-AE" smtClean="0">
                <a:solidFill>
                  <a:srgbClr val="675E47">
                    <a:shade val="90000"/>
                  </a:srgbClr>
                </a:solidFill>
              </a:rPr>
              <a:pPr/>
              <a:t>‹#›</a:t>
            </a:fld>
            <a:endParaRPr lang="ar-AE">
              <a:solidFill>
                <a:srgbClr val="675E47">
                  <a:shade val="90000"/>
                </a:srgbClr>
              </a:solidFill>
            </a:endParaRPr>
          </a:p>
        </p:txBody>
      </p:sp>
    </p:spTree>
    <p:extLst>
      <p:ext uri="{BB962C8B-B14F-4D97-AF65-F5344CB8AC3E}">
        <p14:creationId xmlns:p14="http://schemas.microsoft.com/office/powerpoint/2010/main" val="24068296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a:t>انقر فوق الأيقونة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858F538E-CCD8-4B6E-9B68-904D11AE6C15}" type="datetimeFigureOut">
              <a:rPr lang="ar-AE" smtClean="0"/>
              <a:t>03/11/1442</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p:txBody>
          <a:bodyPr/>
          <a:lstStyle/>
          <a:p>
            <a:fld id="{7AB17B1F-6A53-43B9-A5D5-D5030427FD84}" type="slidenum">
              <a:rPr lang="ar-AE" smtClean="0"/>
              <a:t>‹#›</a:t>
            </a:fld>
            <a:endParaRPr lang="ar-A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858F538E-CCD8-4B6E-9B68-904D11AE6C15}" type="datetimeFigureOut">
              <a:rPr lang="ar-AE" smtClean="0"/>
              <a:t>03/11/1442</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7AB17B1F-6A53-43B9-A5D5-D5030427FD84}" type="slidenum">
              <a:rPr lang="ar-AE" smtClean="0"/>
              <a:t>‹#›</a:t>
            </a:fld>
            <a:endParaRPr lang="ar-A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858F538E-CCD8-4B6E-9B68-904D11AE6C15}" type="datetimeFigureOut">
              <a:rPr lang="ar-AE" smtClean="0"/>
              <a:t>03/11/1442</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7AB17B1F-6A53-43B9-A5D5-D5030427FD84}" type="slidenum">
              <a:rPr lang="ar-AE" smtClean="0"/>
              <a:t>‹#›</a:t>
            </a:fld>
            <a:endParaRPr lang="ar-A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Date Placeholder 3"/>
          <p:cNvSpPr>
            <a:spLocks noGrp="1"/>
          </p:cNvSpPr>
          <p:nvPr>
            <p:ph type="dt" sz="half" idx="10"/>
          </p:nvPr>
        </p:nvSpPr>
        <p:spPr/>
        <p:txBody>
          <a:bodyPr/>
          <a:lstStyle/>
          <a:p>
            <a:fld id="{858F538E-CCD8-4B6E-9B68-904D11AE6C15}" type="datetimeFigureOut">
              <a:rPr lang="ar-AE" smtClean="0">
                <a:solidFill>
                  <a:srgbClr val="DFDCB7">
                    <a:shade val="90000"/>
                  </a:srgbClr>
                </a:solidFill>
              </a:rPr>
              <a:pPr/>
              <a:t>03/11/1442</a:t>
            </a:fld>
            <a:endParaRPr lang="ar-AE">
              <a:solidFill>
                <a:srgbClr val="DFDCB7">
                  <a:shade val="90000"/>
                </a:srgbClr>
              </a:solidFill>
            </a:endParaRPr>
          </a:p>
        </p:txBody>
      </p:sp>
      <p:sp>
        <p:nvSpPr>
          <p:cNvPr id="5" name="Footer Placeholder 4"/>
          <p:cNvSpPr>
            <a:spLocks noGrp="1"/>
          </p:cNvSpPr>
          <p:nvPr>
            <p:ph type="ftr" sz="quarter" idx="11"/>
          </p:nvPr>
        </p:nvSpPr>
        <p:spPr/>
        <p:txBody>
          <a:bodyPr/>
          <a:lstStyle/>
          <a:p>
            <a:endParaRPr lang="ar-AE">
              <a:solidFill>
                <a:srgbClr val="DFDCB7">
                  <a:shade val="90000"/>
                </a:srgbClr>
              </a:solidFill>
            </a:endParaRPr>
          </a:p>
        </p:txBody>
      </p:sp>
      <p:sp>
        <p:nvSpPr>
          <p:cNvPr id="6" name="Slide Number Placeholder 5"/>
          <p:cNvSpPr>
            <a:spLocks noGrp="1"/>
          </p:cNvSpPr>
          <p:nvPr>
            <p:ph type="sldNum" sz="quarter" idx="12"/>
          </p:nvPr>
        </p:nvSpPr>
        <p:spPr/>
        <p:txBody>
          <a:bodyPr/>
          <a:lstStyle/>
          <a:p>
            <a:fld id="{7AB17B1F-6A53-43B9-A5D5-D5030427FD84}" type="slidenum">
              <a:rPr lang="ar-AE" smtClean="0">
                <a:solidFill>
                  <a:srgbClr val="DFDCB7">
                    <a:shade val="90000"/>
                  </a:srgbClr>
                </a:solidFill>
              </a:rPr>
              <a:pPr/>
              <a:t>‹#›</a:t>
            </a:fld>
            <a:endParaRPr lang="ar-AE">
              <a:solidFill>
                <a:srgbClr val="DFDCB7">
                  <a:shade val="90000"/>
                </a:srgbClr>
              </a:solidFill>
            </a:endParaRPr>
          </a:p>
        </p:txBody>
      </p:sp>
    </p:spTree>
    <p:extLst>
      <p:ext uri="{BB962C8B-B14F-4D97-AF65-F5344CB8AC3E}">
        <p14:creationId xmlns:p14="http://schemas.microsoft.com/office/powerpoint/2010/main" val="36719834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858F538E-CCD8-4B6E-9B68-904D11AE6C15}" type="datetimeFigureOut">
              <a:rPr lang="ar-AE" smtClean="0">
                <a:solidFill>
                  <a:srgbClr val="675E47">
                    <a:shade val="90000"/>
                  </a:srgbClr>
                </a:solidFill>
              </a:rPr>
              <a:pPr/>
              <a:t>03/11/1442</a:t>
            </a:fld>
            <a:endParaRPr lang="ar-AE">
              <a:solidFill>
                <a:srgbClr val="675E47">
                  <a:shade val="90000"/>
                </a:srgbClr>
              </a:solidFill>
            </a:endParaRPr>
          </a:p>
        </p:txBody>
      </p:sp>
      <p:sp>
        <p:nvSpPr>
          <p:cNvPr id="6" name="Footer Placeholder 5"/>
          <p:cNvSpPr>
            <a:spLocks noGrp="1"/>
          </p:cNvSpPr>
          <p:nvPr>
            <p:ph type="ftr" sz="quarter" idx="11"/>
          </p:nvPr>
        </p:nvSpPr>
        <p:spPr/>
        <p:txBody>
          <a:bodyPr/>
          <a:lstStyle/>
          <a:p>
            <a:endParaRPr lang="ar-AE">
              <a:solidFill>
                <a:srgbClr val="675E47">
                  <a:shade val="90000"/>
                </a:srgbClr>
              </a:solidFill>
            </a:endParaRPr>
          </a:p>
        </p:txBody>
      </p:sp>
      <p:sp>
        <p:nvSpPr>
          <p:cNvPr id="7" name="Slide Number Placeholder 6"/>
          <p:cNvSpPr>
            <a:spLocks noGrp="1"/>
          </p:cNvSpPr>
          <p:nvPr>
            <p:ph type="sldNum" sz="quarter" idx="12"/>
          </p:nvPr>
        </p:nvSpPr>
        <p:spPr/>
        <p:txBody>
          <a:bodyPr/>
          <a:lstStyle/>
          <a:p>
            <a:fld id="{7AB17B1F-6A53-43B9-A5D5-D5030427FD84}" type="slidenum">
              <a:rPr lang="ar-AE" smtClean="0">
                <a:solidFill>
                  <a:srgbClr val="675E47">
                    <a:shade val="90000"/>
                  </a:srgbClr>
                </a:solidFill>
              </a:rPr>
              <a:pPr/>
              <a:t>‹#›</a:t>
            </a:fld>
            <a:endParaRPr lang="ar-AE">
              <a:solidFill>
                <a:srgbClr val="675E47">
                  <a:shade val="90000"/>
                </a:srgbClr>
              </a:solidFill>
            </a:endParaRPr>
          </a:p>
        </p:txBody>
      </p:sp>
    </p:spTree>
    <p:extLst>
      <p:ext uri="{BB962C8B-B14F-4D97-AF65-F5344CB8AC3E}">
        <p14:creationId xmlns:p14="http://schemas.microsoft.com/office/powerpoint/2010/main" val="3059840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Date Placeholder 6"/>
          <p:cNvSpPr>
            <a:spLocks noGrp="1"/>
          </p:cNvSpPr>
          <p:nvPr>
            <p:ph type="dt" sz="half" idx="10"/>
          </p:nvPr>
        </p:nvSpPr>
        <p:spPr/>
        <p:txBody>
          <a:bodyPr/>
          <a:lstStyle/>
          <a:p>
            <a:fld id="{858F538E-CCD8-4B6E-9B68-904D11AE6C15}" type="datetimeFigureOut">
              <a:rPr lang="ar-AE" smtClean="0">
                <a:solidFill>
                  <a:srgbClr val="675E47">
                    <a:shade val="90000"/>
                  </a:srgbClr>
                </a:solidFill>
              </a:rPr>
              <a:pPr/>
              <a:t>03/11/1442</a:t>
            </a:fld>
            <a:endParaRPr lang="ar-AE">
              <a:solidFill>
                <a:srgbClr val="675E47">
                  <a:shade val="90000"/>
                </a:srgbClr>
              </a:solidFill>
            </a:endParaRPr>
          </a:p>
        </p:txBody>
      </p:sp>
      <p:sp>
        <p:nvSpPr>
          <p:cNvPr id="8" name="Footer Placeholder 7"/>
          <p:cNvSpPr>
            <a:spLocks noGrp="1"/>
          </p:cNvSpPr>
          <p:nvPr>
            <p:ph type="ftr" sz="quarter" idx="11"/>
          </p:nvPr>
        </p:nvSpPr>
        <p:spPr/>
        <p:txBody>
          <a:bodyPr/>
          <a:lstStyle/>
          <a:p>
            <a:endParaRPr lang="ar-AE">
              <a:solidFill>
                <a:srgbClr val="675E47">
                  <a:shade val="90000"/>
                </a:srgbClr>
              </a:solidFill>
            </a:endParaRPr>
          </a:p>
        </p:txBody>
      </p:sp>
      <p:sp>
        <p:nvSpPr>
          <p:cNvPr id="9" name="Slide Number Placeholder 8"/>
          <p:cNvSpPr>
            <a:spLocks noGrp="1"/>
          </p:cNvSpPr>
          <p:nvPr>
            <p:ph type="sldNum" sz="quarter" idx="12"/>
          </p:nvPr>
        </p:nvSpPr>
        <p:spPr/>
        <p:txBody>
          <a:bodyPr/>
          <a:lstStyle/>
          <a:p>
            <a:fld id="{7AB17B1F-6A53-43B9-A5D5-D5030427FD84}" type="slidenum">
              <a:rPr lang="ar-AE" smtClean="0">
                <a:solidFill>
                  <a:srgbClr val="675E47">
                    <a:shade val="90000"/>
                  </a:srgbClr>
                </a:solidFill>
              </a:rPr>
              <a:pPr/>
              <a:t>‹#›</a:t>
            </a:fld>
            <a:endParaRPr lang="ar-AE">
              <a:solidFill>
                <a:srgbClr val="675E47">
                  <a:shade val="90000"/>
                </a:srgbClr>
              </a:solidFill>
            </a:endParaRPr>
          </a:p>
        </p:txBody>
      </p:sp>
    </p:spTree>
    <p:extLst>
      <p:ext uri="{BB962C8B-B14F-4D97-AF65-F5344CB8AC3E}">
        <p14:creationId xmlns:p14="http://schemas.microsoft.com/office/powerpoint/2010/main" val="278159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Date Placeholder 2"/>
          <p:cNvSpPr>
            <a:spLocks noGrp="1"/>
          </p:cNvSpPr>
          <p:nvPr>
            <p:ph type="dt" sz="half" idx="10"/>
          </p:nvPr>
        </p:nvSpPr>
        <p:spPr/>
        <p:txBody>
          <a:bodyPr/>
          <a:lstStyle/>
          <a:p>
            <a:fld id="{858F538E-CCD8-4B6E-9B68-904D11AE6C15}" type="datetimeFigureOut">
              <a:rPr lang="ar-AE" smtClean="0">
                <a:solidFill>
                  <a:srgbClr val="675E47">
                    <a:shade val="90000"/>
                  </a:srgbClr>
                </a:solidFill>
              </a:rPr>
              <a:pPr/>
              <a:t>03/11/1442</a:t>
            </a:fld>
            <a:endParaRPr lang="ar-AE">
              <a:solidFill>
                <a:srgbClr val="675E47">
                  <a:shade val="90000"/>
                </a:srgbClr>
              </a:solidFill>
            </a:endParaRPr>
          </a:p>
        </p:txBody>
      </p:sp>
      <p:sp>
        <p:nvSpPr>
          <p:cNvPr id="4" name="Footer Placeholder 3"/>
          <p:cNvSpPr>
            <a:spLocks noGrp="1"/>
          </p:cNvSpPr>
          <p:nvPr>
            <p:ph type="ftr" sz="quarter" idx="11"/>
          </p:nvPr>
        </p:nvSpPr>
        <p:spPr/>
        <p:txBody>
          <a:bodyPr/>
          <a:lstStyle/>
          <a:p>
            <a:endParaRPr lang="ar-AE">
              <a:solidFill>
                <a:srgbClr val="675E47">
                  <a:shade val="90000"/>
                </a:srgbClr>
              </a:solidFill>
            </a:endParaRPr>
          </a:p>
        </p:txBody>
      </p:sp>
      <p:sp>
        <p:nvSpPr>
          <p:cNvPr id="5" name="Slide Number Placeholder 4"/>
          <p:cNvSpPr>
            <a:spLocks noGrp="1"/>
          </p:cNvSpPr>
          <p:nvPr>
            <p:ph type="sldNum" sz="quarter" idx="12"/>
          </p:nvPr>
        </p:nvSpPr>
        <p:spPr/>
        <p:txBody>
          <a:bodyPr/>
          <a:lstStyle/>
          <a:p>
            <a:fld id="{7AB17B1F-6A53-43B9-A5D5-D5030427FD84}" type="slidenum">
              <a:rPr lang="ar-AE" smtClean="0">
                <a:solidFill>
                  <a:srgbClr val="675E47">
                    <a:shade val="90000"/>
                  </a:srgbClr>
                </a:solidFill>
              </a:rPr>
              <a:pPr/>
              <a:t>‹#›</a:t>
            </a:fld>
            <a:endParaRPr lang="ar-AE">
              <a:solidFill>
                <a:srgbClr val="675E47">
                  <a:shade val="90000"/>
                </a:srgbClr>
              </a:solidFill>
            </a:endParaRPr>
          </a:p>
        </p:txBody>
      </p:sp>
    </p:spTree>
    <p:extLst>
      <p:ext uri="{BB962C8B-B14F-4D97-AF65-F5344CB8AC3E}">
        <p14:creationId xmlns:p14="http://schemas.microsoft.com/office/powerpoint/2010/main" val="2494862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F538E-CCD8-4B6E-9B68-904D11AE6C15}" type="datetimeFigureOut">
              <a:rPr lang="ar-AE" smtClean="0">
                <a:solidFill>
                  <a:srgbClr val="675E47">
                    <a:shade val="90000"/>
                  </a:srgbClr>
                </a:solidFill>
              </a:rPr>
              <a:pPr/>
              <a:t>03/11/1442</a:t>
            </a:fld>
            <a:endParaRPr lang="ar-AE">
              <a:solidFill>
                <a:srgbClr val="675E47">
                  <a:shade val="90000"/>
                </a:srgbClr>
              </a:solidFill>
            </a:endParaRPr>
          </a:p>
        </p:txBody>
      </p:sp>
      <p:sp>
        <p:nvSpPr>
          <p:cNvPr id="3" name="Footer Placeholder 2"/>
          <p:cNvSpPr>
            <a:spLocks noGrp="1"/>
          </p:cNvSpPr>
          <p:nvPr>
            <p:ph type="ftr" sz="quarter" idx="11"/>
          </p:nvPr>
        </p:nvSpPr>
        <p:spPr/>
        <p:txBody>
          <a:bodyPr/>
          <a:lstStyle/>
          <a:p>
            <a:endParaRPr lang="ar-AE">
              <a:solidFill>
                <a:srgbClr val="675E47">
                  <a:shade val="90000"/>
                </a:srgbClr>
              </a:solidFill>
            </a:endParaRPr>
          </a:p>
        </p:txBody>
      </p:sp>
      <p:sp>
        <p:nvSpPr>
          <p:cNvPr id="4" name="Slide Number Placeholder 3"/>
          <p:cNvSpPr>
            <a:spLocks noGrp="1"/>
          </p:cNvSpPr>
          <p:nvPr>
            <p:ph type="sldNum" sz="quarter" idx="12"/>
          </p:nvPr>
        </p:nvSpPr>
        <p:spPr/>
        <p:txBody>
          <a:bodyPr/>
          <a:lstStyle/>
          <a:p>
            <a:fld id="{7AB17B1F-6A53-43B9-A5D5-D5030427FD84}" type="slidenum">
              <a:rPr lang="ar-AE" smtClean="0">
                <a:solidFill>
                  <a:srgbClr val="675E47">
                    <a:shade val="90000"/>
                  </a:srgbClr>
                </a:solidFill>
              </a:rPr>
              <a:pPr/>
              <a:t>‹#›</a:t>
            </a:fld>
            <a:endParaRPr lang="ar-AE">
              <a:solidFill>
                <a:srgbClr val="675E47">
                  <a:shade val="90000"/>
                </a:srgbClr>
              </a:solidFill>
            </a:endParaRPr>
          </a:p>
        </p:txBody>
      </p:sp>
    </p:spTree>
    <p:extLst>
      <p:ext uri="{BB962C8B-B14F-4D97-AF65-F5344CB8AC3E}">
        <p14:creationId xmlns:p14="http://schemas.microsoft.com/office/powerpoint/2010/main" val="2676795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858F538E-CCD8-4B6E-9B68-904D11AE6C15}" type="datetimeFigureOut">
              <a:rPr lang="ar-AE" smtClean="0">
                <a:solidFill>
                  <a:srgbClr val="675E47">
                    <a:shade val="90000"/>
                  </a:srgbClr>
                </a:solidFill>
              </a:rPr>
              <a:pPr/>
              <a:t>03/11/1442</a:t>
            </a:fld>
            <a:endParaRPr lang="ar-AE">
              <a:solidFill>
                <a:srgbClr val="675E47">
                  <a:shade val="90000"/>
                </a:srgbClr>
              </a:solidFill>
            </a:endParaRPr>
          </a:p>
        </p:txBody>
      </p:sp>
      <p:sp>
        <p:nvSpPr>
          <p:cNvPr id="6" name="Footer Placeholder 5"/>
          <p:cNvSpPr>
            <a:spLocks noGrp="1"/>
          </p:cNvSpPr>
          <p:nvPr>
            <p:ph type="ftr" sz="quarter" idx="11"/>
          </p:nvPr>
        </p:nvSpPr>
        <p:spPr/>
        <p:txBody>
          <a:bodyPr/>
          <a:lstStyle/>
          <a:p>
            <a:endParaRPr lang="ar-AE">
              <a:solidFill>
                <a:srgbClr val="675E47">
                  <a:shade val="90000"/>
                </a:srgbClr>
              </a:solidFill>
            </a:endParaRPr>
          </a:p>
        </p:txBody>
      </p:sp>
      <p:sp>
        <p:nvSpPr>
          <p:cNvPr id="7" name="Slide Number Placeholder 6"/>
          <p:cNvSpPr>
            <a:spLocks noGrp="1"/>
          </p:cNvSpPr>
          <p:nvPr>
            <p:ph type="sldNum" sz="quarter" idx="12"/>
          </p:nvPr>
        </p:nvSpPr>
        <p:spPr/>
        <p:txBody>
          <a:bodyPr/>
          <a:lstStyle/>
          <a:p>
            <a:fld id="{7AB17B1F-6A53-43B9-A5D5-D5030427FD84}" type="slidenum">
              <a:rPr lang="ar-AE" smtClean="0">
                <a:solidFill>
                  <a:srgbClr val="675E47">
                    <a:shade val="90000"/>
                  </a:srgbClr>
                </a:solidFill>
              </a:rPr>
              <a:pPr/>
              <a:t>‹#›</a:t>
            </a:fld>
            <a:endParaRPr lang="ar-AE">
              <a:solidFill>
                <a:srgbClr val="675E47">
                  <a:shade val="90000"/>
                </a:srgbClr>
              </a:solidFill>
            </a:endParaRPr>
          </a:p>
        </p:txBody>
      </p:sp>
    </p:spTree>
    <p:extLst>
      <p:ext uri="{BB962C8B-B14F-4D97-AF65-F5344CB8AC3E}">
        <p14:creationId xmlns:p14="http://schemas.microsoft.com/office/powerpoint/2010/main" val="1512930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Date Placeholder 4"/>
          <p:cNvSpPr>
            <a:spLocks noGrp="1"/>
          </p:cNvSpPr>
          <p:nvPr>
            <p:ph type="dt" sz="half" idx="10"/>
          </p:nvPr>
        </p:nvSpPr>
        <p:spPr/>
        <p:txBody>
          <a:bodyPr/>
          <a:lstStyle/>
          <a:p>
            <a:fld id="{858F538E-CCD8-4B6E-9B68-904D11AE6C15}" type="datetimeFigureOut">
              <a:rPr lang="ar-AE" smtClean="0">
                <a:solidFill>
                  <a:srgbClr val="675E47">
                    <a:shade val="90000"/>
                  </a:srgbClr>
                </a:solidFill>
              </a:rPr>
              <a:pPr/>
              <a:t>03/11/1442</a:t>
            </a:fld>
            <a:endParaRPr lang="ar-AE">
              <a:solidFill>
                <a:srgbClr val="675E47">
                  <a:shade val="90000"/>
                </a:srgbClr>
              </a:solidFill>
            </a:endParaRPr>
          </a:p>
        </p:txBody>
      </p:sp>
      <p:sp>
        <p:nvSpPr>
          <p:cNvPr id="6" name="Footer Placeholder 5"/>
          <p:cNvSpPr>
            <a:spLocks noGrp="1"/>
          </p:cNvSpPr>
          <p:nvPr>
            <p:ph type="ftr" sz="quarter" idx="11"/>
          </p:nvPr>
        </p:nvSpPr>
        <p:spPr/>
        <p:txBody>
          <a:bodyPr/>
          <a:lstStyle/>
          <a:p>
            <a:endParaRPr lang="ar-AE">
              <a:solidFill>
                <a:srgbClr val="675E47">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7AB17B1F-6A53-43B9-A5D5-D5030427FD84}" type="slidenum">
              <a:rPr lang="ar-AE" smtClean="0">
                <a:solidFill>
                  <a:srgbClr val="675E47">
                    <a:shade val="90000"/>
                  </a:srgbClr>
                </a:solidFill>
              </a:rPr>
              <a:pPr/>
              <a:t>‹#›</a:t>
            </a:fld>
            <a:endParaRPr lang="ar-AE">
              <a:solidFill>
                <a:srgbClr val="675E47">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srgbClr val="2F2B20"/>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srgbClr val="2F2B20"/>
              </a:solidFill>
            </a:endParaRPr>
          </a:p>
        </p:txBody>
      </p:sp>
    </p:spTree>
    <p:extLst>
      <p:ext uri="{BB962C8B-B14F-4D97-AF65-F5344CB8AC3E}">
        <p14:creationId xmlns:p14="http://schemas.microsoft.com/office/powerpoint/2010/main" val="4232182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srgbClr val="2F2B20"/>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srgbClr val="2F2B20"/>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58F538E-CCD8-4B6E-9B68-904D11AE6C15}" type="datetimeFigureOut">
              <a:rPr lang="ar-AE" smtClean="0">
                <a:solidFill>
                  <a:srgbClr val="675E47">
                    <a:shade val="90000"/>
                  </a:srgbClr>
                </a:solidFill>
              </a:rPr>
              <a:pPr/>
              <a:t>03/11/1442</a:t>
            </a:fld>
            <a:endParaRPr lang="ar-AE">
              <a:solidFill>
                <a:srgbClr val="675E47">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AE">
              <a:solidFill>
                <a:srgbClr val="675E4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B17B1F-6A53-43B9-A5D5-D5030427FD84}" type="slidenum">
              <a:rPr lang="ar-AE" smtClean="0">
                <a:solidFill>
                  <a:srgbClr val="675E47">
                    <a:shade val="90000"/>
                  </a:srgbClr>
                </a:solidFill>
              </a:rPr>
              <a:pPr/>
              <a:t>‹#›</a:t>
            </a:fld>
            <a:endParaRPr lang="ar-AE">
              <a:solidFill>
                <a:srgbClr val="675E47">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srgbClr val="2F2B20"/>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srgbClr val="2F2B20"/>
                </a:solidFill>
              </a:endParaRPr>
            </a:p>
          </p:txBody>
        </p:sp>
      </p:grpSp>
    </p:spTree>
    <p:extLst>
      <p:ext uri="{BB962C8B-B14F-4D97-AF65-F5344CB8AC3E}">
        <p14:creationId xmlns:p14="http://schemas.microsoft.com/office/powerpoint/2010/main" val="91270098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58F538E-CCD8-4B6E-9B68-904D11AE6C15}" type="datetimeFigureOut">
              <a:rPr lang="ar-AE" smtClean="0">
                <a:solidFill>
                  <a:srgbClr val="675E47">
                    <a:shade val="90000"/>
                  </a:srgbClr>
                </a:solidFill>
              </a:rPr>
              <a:pPr/>
              <a:t>03/11/1442</a:t>
            </a:fld>
            <a:endParaRPr lang="ar-AE">
              <a:solidFill>
                <a:srgbClr val="675E47">
                  <a:shade val="90000"/>
                </a:srgbClr>
              </a:solidFill>
            </a:endParaRPr>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AE">
              <a:solidFill>
                <a:srgbClr val="675E47">
                  <a:shade val="90000"/>
                </a:srgbClr>
              </a:solidFill>
            </a:endParaRPr>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AB17B1F-6A53-43B9-A5D5-D5030427FD84}" type="slidenum">
              <a:rPr lang="ar-AE" smtClean="0">
                <a:solidFill>
                  <a:srgbClr val="675E47">
                    <a:shade val="90000"/>
                  </a:srgbClr>
                </a:solidFill>
              </a:rPr>
              <a:pPr/>
              <a:t>‹#›</a:t>
            </a:fld>
            <a:endParaRPr lang="ar-AE">
              <a:solidFill>
                <a:srgbClr val="675E47">
                  <a:shade val="90000"/>
                </a:srgbClr>
              </a:solidFill>
            </a:endParaRPr>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1000" r="-51000"/>
          </a:stretch>
        </a:blipFill>
        <a:effectLst/>
      </p:bgPr>
    </p:bg>
    <p:spTree>
      <p:nvGrpSpPr>
        <p:cNvPr id="1" name=""/>
        <p:cNvGrpSpPr/>
        <p:nvPr/>
      </p:nvGrpSpPr>
      <p:grpSpPr>
        <a:xfrm>
          <a:off x="0" y="0"/>
          <a:ext cx="0" cy="0"/>
          <a:chOff x="0" y="0"/>
          <a:chExt cx="0" cy="0"/>
        </a:xfrm>
      </p:grpSpPr>
      <p:sp>
        <p:nvSpPr>
          <p:cNvPr id="4" name="مستطيل 3"/>
          <p:cNvSpPr/>
          <p:nvPr/>
        </p:nvSpPr>
        <p:spPr>
          <a:xfrm>
            <a:off x="782915" y="2852936"/>
            <a:ext cx="7776864" cy="1323439"/>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ar-AE" sz="4000" b="1" dirty="0">
                <a:solidFill>
                  <a:srgbClr val="000000"/>
                </a:solidFill>
                <a:latin typeface="Calibri"/>
                <a:ea typeface="Calibri"/>
                <a:cs typeface="Simplified Arabic"/>
              </a:rPr>
              <a:t>ورشة جامعة دمشق للبحث العلمي 2021</a:t>
            </a:r>
          </a:p>
          <a:p>
            <a:pPr algn="ctr"/>
            <a:r>
              <a:rPr lang="ar-AE" sz="4000" b="1" dirty="0">
                <a:solidFill>
                  <a:srgbClr val="000000"/>
                </a:solidFill>
                <a:latin typeface="Calibri"/>
                <a:cs typeface="Simplified Arabic"/>
              </a:rPr>
              <a:t>«نحو تشاركية بحثية تطبيقية»</a:t>
            </a:r>
            <a:endParaRPr lang="ar-AE" sz="4000" dirty="0">
              <a:solidFill>
                <a:srgbClr val="000000"/>
              </a:solidFill>
            </a:endParaRPr>
          </a:p>
        </p:txBody>
      </p:sp>
      <p:sp>
        <p:nvSpPr>
          <p:cNvPr id="7" name="مستطيل 130">
            <a:extLst>
              <a:ext uri="{FF2B5EF4-FFF2-40B4-BE49-F238E27FC236}">
                <a16:creationId xmlns:a16="http://schemas.microsoft.com/office/drawing/2014/main" id="{0EE7298C-5AD2-4BC7-A12C-1276A437D85C}"/>
              </a:ext>
            </a:extLst>
          </p:cNvPr>
          <p:cNvSpPr>
            <a:spLocks noChangeAspect="1"/>
          </p:cNvSpPr>
          <p:nvPr/>
        </p:nvSpPr>
        <p:spPr bwMode="auto">
          <a:xfrm flipH="1">
            <a:off x="251520" y="75625"/>
            <a:ext cx="713932" cy="1268760"/>
          </a:xfrm>
          <a:prstGeom prst="rect">
            <a:avLst/>
          </a:prstGeom>
          <a:solidFill>
            <a:schemeClr val="tx1"/>
          </a:solidFill>
          <a:ln>
            <a:noFill/>
          </a:ln>
        </p:spPr>
        <p:txBody>
          <a:bodyPr vert="horz" wrap="square" lIns="45720" tIns="45720" rIns="45720" bIns="45720" numCol="1" anchor="b"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Y" altLang="ar-SY" sz="1600" b="0"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2021</a:t>
            </a:r>
            <a:r>
              <a:rPr kumimoji="0" lang="ar-SA" altLang="ar-SY" sz="1600" b="0"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ar-SA" altLang="ar-SY" sz="16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pic>
        <p:nvPicPr>
          <p:cNvPr id="2050" name="صورة 151">
            <a:extLst>
              <a:ext uri="{FF2B5EF4-FFF2-40B4-BE49-F238E27FC236}">
                <a16:creationId xmlns:a16="http://schemas.microsoft.com/office/drawing/2014/main" id="{70CE8A9A-DB1D-45C0-935E-4BF217859F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10550"/>
            <a:ext cx="2681089" cy="160541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5">
            <a:extLst>
              <a:ext uri="{FF2B5EF4-FFF2-40B4-BE49-F238E27FC236}">
                <a16:creationId xmlns:a16="http://schemas.microsoft.com/office/drawing/2014/main" id="{B6E6DDCD-14D0-48D3-8470-F6FB35E1F8C7}"/>
              </a:ext>
            </a:extLst>
          </p:cNvPr>
          <p:cNvSpPr>
            <a:spLocks noChangeArrowheads="1"/>
          </p:cNvSpPr>
          <p:nvPr/>
        </p:nvSpPr>
        <p:spPr bwMode="auto">
          <a:xfrm>
            <a:off x="-324545" y="136710"/>
            <a:ext cx="9418121"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ar-EG" altLang="ar-SY"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EG" altLang="ar-SY"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وزارة التعليم العالي</a:t>
            </a:r>
            <a:endParaRPr kumimoji="0" lang="en-US" altLang="ar-SY" sz="16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EG" altLang="ar-SY"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جامعة دمشق</a:t>
            </a:r>
            <a:endParaRPr kumimoji="0" lang="en-US" altLang="ar-SY" sz="16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EG" altLang="ar-SY"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كلية السياحة</a:t>
            </a:r>
            <a:endParaRPr kumimoji="0" lang="ar-EG" altLang="ar-SY"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6589967"/>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99415"/>
            <a:ext cx="1174600" cy="12132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مستطيل 3"/>
          <p:cNvSpPr/>
          <p:nvPr/>
        </p:nvSpPr>
        <p:spPr>
          <a:xfrm>
            <a:off x="6660232" y="260648"/>
            <a:ext cx="2339752" cy="919419"/>
          </a:xfrm>
          <a:prstGeom prst="rect">
            <a:avLst/>
          </a:prstGeom>
        </p:spPr>
        <p:txBody>
          <a:bodyPr wrap="square">
            <a:spAutoFit/>
          </a:bodyPr>
          <a:lstStyle/>
          <a:p>
            <a:pPr>
              <a:lnSpc>
                <a:spcPct val="107000"/>
              </a:lnSpc>
              <a:spcAft>
                <a:spcPts val="800"/>
              </a:spcAft>
            </a:pPr>
            <a:r>
              <a:rPr lang="ar-SY" sz="2000" b="1" dirty="0">
                <a:latin typeface="Calibri"/>
                <a:ea typeface="Calibri"/>
                <a:cs typeface="Andalus"/>
              </a:rPr>
              <a:t>كلية السياحة </a:t>
            </a:r>
            <a:endParaRPr lang="en-US" sz="2000" b="1" dirty="0">
              <a:latin typeface="Calibri"/>
              <a:ea typeface="Calibri"/>
              <a:cs typeface="Arial"/>
            </a:endParaRPr>
          </a:p>
          <a:p>
            <a:pPr>
              <a:lnSpc>
                <a:spcPct val="107000"/>
              </a:lnSpc>
              <a:spcAft>
                <a:spcPts val="800"/>
              </a:spcAft>
            </a:pPr>
            <a:r>
              <a:rPr lang="ar-SY" sz="2000" b="1" dirty="0">
                <a:latin typeface="Calibri"/>
                <a:ea typeface="Calibri"/>
                <a:cs typeface="Andalus"/>
              </a:rPr>
              <a:t>قسم </a:t>
            </a:r>
            <a:r>
              <a:rPr lang="ar-SY" sz="2400" b="1" dirty="0">
                <a:latin typeface="Calibri"/>
                <a:ea typeface="Calibri"/>
                <a:cs typeface="Andalus"/>
              </a:rPr>
              <a:t>الإدارة</a:t>
            </a:r>
            <a:r>
              <a:rPr lang="ar-SY" sz="2000" b="1" dirty="0">
                <a:latin typeface="Calibri"/>
                <a:ea typeface="Calibri"/>
                <a:cs typeface="Andalus"/>
              </a:rPr>
              <a:t>  الفندقية</a:t>
            </a:r>
            <a:endParaRPr lang="en-US" sz="2000" b="1" dirty="0">
              <a:latin typeface="Calibri"/>
              <a:ea typeface="Calibri"/>
              <a:cs typeface="Arial"/>
            </a:endParaRPr>
          </a:p>
        </p:txBody>
      </p:sp>
      <p:sp>
        <p:nvSpPr>
          <p:cNvPr id="6" name="مستطيل 5"/>
          <p:cNvSpPr/>
          <p:nvPr/>
        </p:nvSpPr>
        <p:spPr>
          <a:xfrm>
            <a:off x="858834" y="1364315"/>
            <a:ext cx="7776864" cy="52322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ar-SY" sz="2800" b="1" kern="0" dirty="0">
                <a:solidFill>
                  <a:srgbClr val="000000"/>
                </a:solidFill>
                <a:latin typeface="Calibri"/>
                <a:ea typeface="Calibri"/>
                <a:cs typeface="Simplified Arabic"/>
              </a:rPr>
              <a:t>المحاور البحثية الرئيسة في </a:t>
            </a:r>
            <a:r>
              <a:rPr lang="ar-AE" sz="2800" b="1" kern="0" dirty="0">
                <a:solidFill>
                  <a:srgbClr val="000000"/>
                </a:solidFill>
                <a:latin typeface="Calibri"/>
                <a:ea typeface="Calibri"/>
                <a:cs typeface="Simplified Arabic"/>
              </a:rPr>
              <a:t>قسم الإدارة الفندقية</a:t>
            </a:r>
            <a:endParaRPr lang="ar-AE" sz="2800" kern="0" dirty="0">
              <a:solidFill>
                <a:srgbClr val="000000"/>
              </a:solidFill>
              <a:latin typeface="Constantia"/>
            </a:endParaRPr>
          </a:p>
        </p:txBody>
      </p:sp>
      <p:sp>
        <p:nvSpPr>
          <p:cNvPr id="7" name="مستطيل 6"/>
          <p:cNvSpPr/>
          <p:nvPr/>
        </p:nvSpPr>
        <p:spPr>
          <a:xfrm>
            <a:off x="262519" y="2132856"/>
            <a:ext cx="8748464" cy="455201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lvl="0" algn="just">
              <a:lnSpc>
                <a:spcPct val="115000"/>
              </a:lnSpc>
            </a:pPr>
            <a:r>
              <a:rPr lang="ar-AE" sz="2800" b="1" dirty="0">
                <a:solidFill>
                  <a:srgbClr val="000000"/>
                </a:solidFill>
                <a:latin typeface="Calibri"/>
                <a:ea typeface="Times New Roman"/>
                <a:cs typeface="Arial"/>
              </a:rPr>
              <a:t>10- </a:t>
            </a:r>
            <a:r>
              <a:rPr lang="ar-SA" sz="2800" b="1" dirty="0">
                <a:solidFill>
                  <a:srgbClr val="000000"/>
                </a:solidFill>
                <a:latin typeface="Calibri"/>
                <a:ea typeface="Calibri"/>
                <a:cs typeface="Times New Roman"/>
              </a:rPr>
              <a:t>التسويق والترويج السياحي الفندقي</a:t>
            </a:r>
            <a:endParaRPr lang="ar-AE" sz="2800" b="1" dirty="0">
              <a:solidFill>
                <a:srgbClr val="000000"/>
              </a:solidFill>
              <a:latin typeface="Calibri"/>
              <a:ea typeface="Calibri"/>
              <a:cs typeface="Times New Roman"/>
            </a:endParaRPr>
          </a:p>
          <a:p>
            <a:pPr algn="just">
              <a:lnSpc>
                <a:spcPct val="115000"/>
              </a:lnSpc>
            </a:pPr>
            <a:r>
              <a:rPr lang="ar-AE" sz="2800" b="1" dirty="0">
                <a:solidFill>
                  <a:srgbClr val="000000"/>
                </a:solidFill>
                <a:latin typeface="Calibri"/>
                <a:ea typeface="Calibri"/>
                <a:cs typeface="Times New Roman"/>
              </a:rPr>
              <a:t>11- </a:t>
            </a:r>
            <a:r>
              <a:rPr lang="ar-SA" sz="2800" b="1" dirty="0">
                <a:solidFill>
                  <a:srgbClr val="000000"/>
                </a:solidFill>
                <a:latin typeface="Calibri"/>
                <a:ea typeface="Calibri"/>
                <a:cs typeface="Times New Roman"/>
              </a:rPr>
              <a:t>الاستدامة في الفنادق</a:t>
            </a:r>
            <a:endParaRPr lang="en-US" sz="2800" b="1" dirty="0">
              <a:solidFill>
                <a:srgbClr val="000000"/>
              </a:solidFill>
              <a:latin typeface="Calibri"/>
              <a:ea typeface="Calibri"/>
              <a:cs typeface="Arial"/>
            </a:endParaRPr>
          </a:p>
          <a:p>
            <a:pPr algn="just">
              <a:lnSpc>
                <a:spcPct val="115000"/>
              </a:lnSpc>
            </a:pPr>
            <a:r>
              <a:rPr lang="ar-AE" sz="2800" b="1" dirty="0">
                <a:solidFill>
                  <a:srgbClr val="000000"/>
                </a:solidFill>
                <a:latin typeface="Calibri"/>
                <a:ea typeface="Calibri"/>
                <a:cs typeface="Arial"/>
              </a:rPr>
              <a:t>12- </a:t>
            </a:r>
            <a:r>
              <a:rPr lang="ar-SA" sz="2800" b="1" dirty="0">
                <a:solidFill>
                  <a:srgbClr val="000000"/>
                </a:solidFill>
                <a:latin typeface="Calibri"/>
                <a:ea typeface="Calibri"/>
                <a:cs typeface="Times New Roman"/>
              </a:rPr>
              <a:t>دراسة الجدوى الاقتصادية للمشروعات التشاركية</a:t>
            </a:r>
            <a:endParaRPr lang="en-US" sz="2800" b="1" dirty="0">
              <a:solidFill>
                <a:srgbClr val="000000"/>
              </a:solidFill>
              <a:latin typeface="Calibri"/>
              <a:ea typeface="Calibri"/>
              <a:cs typeface="Arial"/>
            </a:endParaRPr>
          </a:p>
          <a:p>
            <a:pPr algn="just">
              <a:lnSpc>
                <a:spcPct val="115000"/>
              </a:lnSpc>
            </a:pPr>
            <a:r>
              <a:rPr lang="ar-AE" sz="2800" b="1" dirty="0">
                <a:solidFill>
                  <a:srgbClr val="000000"/>
                </a:solidFill>
                <a:latin typeface="Calibri"/>
                <a:ea typeface="Calibri"/>
                <a:cs typeface="Arial"/>
              </a:rPr>
              <a:t>13- </a:t>
            </a:r>
            <a:r>
              <a:rPr lang="ar-SA" sz="2800" b="1" dirty="0">
                <a:solidFill>
                  <a:srgbClr val="000000"/>
                </a:solidFill>
                <a:latin typeface="Calibri"/>
                <a:ea typeface="Calibri"/>
                <a:cs typeface="Times New Roman"/>
              </a:rPr>
              <a:t>تطوير المنتجات الفندقية</a:t>
            </a:r>
            <a:endParaRPr lang="en-US" sz="2800" b="1" dirty="0">
              <a:solidFill>
                <a:srgbClr val="000000"/>
              </a:solidFill>
              <a:latin typeface="Calibri"/>
              <a:ea typeface="Calibri"/>
              <a:cs typeface="Arial"/>
            </a:endParaRPr>
          </a:p>
          <a:p>
            <a:pPr algn="just">
              <a:lnSpc>
                <a:spcPct val="115000"/>
              </a:lnSpc>
            </a:pPr>
            <a:r>
              <a:rPr lang="ar-AE" sz="2800" b="1" dirty="0">
                <a:solidFill>
                  <a:srgbClr val="000000"/>
                </a:solidFill>
                <a:latin typeface="Calibri"/>
                <a:ea typeface="Calibri"/>
                <a:cs typeface="Arial"/>
              </a:rPr>
              <a:t>14- </a:t>
            </a:r>
            <a:r>
              <a:rPr lang="ar-SA" sz="2800" b="1" dirty="0">
                <a:solidFill>
                  <a:srgbClr val="000000"/>
                </a:solidFill>
                <a:latin typeface="Calibri"/>
                <a:ea typeface="Calibri"/>
                <a:cs typeface="Times New Roman"/>
              </a:rPr>
              <a:t>دراسة التكاليف في الفنادق</a:t>
            </a:r>
            <a:endParaRPr lang="en-US" sz="2800" b="1" dirty="0">
              <a:solidFill>
                <a:srgbClr val="000000"/>
              </a:solidFill>
              <a:latin typeface="Calibri"/>
              <a:ea typeface="Calibri"/>
              <a:cs typeface="Arial"/>
            </a:endParaRPr>
          </a:p>
          <a:p>
            <a:pPr algn="just">
              <a:lnSpc>
                <a:spcPct val="115000"/>
              </a:lnSpc>
            </a:pPr>
            <a:r>
              <a:rPr lang="ar-AE" sz="2800" b="1" dirty="0">
                <a:solidFill>
                  <a:srgbClr val="000000"/>
                </a:solidFill>
                <a:latin typeface="Calibri"/>
                <a:ea typeface="Calibri"/>
                <a:cs typeface="Arial"/>
              </a:rPr>
              <a:t>15- </a:t>
            </a:r>
            <a:r>
              <a:rPr lang="ar-SA" sz="2800" b="1" dirty="0">
                <a:solidFill>
                  <a:srgbClr val="000000"/>
                </a:solidFill>
                <a:latin typeface="Calibri"/>
                <a:ea typeface="Calibri"/>
                <a:cs typeface="Times New Roman"/>
              </a:rPr>
              <a:t>دراسة إعادة تأهيل المنشآت الفندقية</a:t>
            </a:r>
            <a:endParaRPr lang="en-US" sz="2800" b="1" dirty="0">
              <a:solidFill>
                <a:srgbClr val="000000"/>
              </a:solidFill>
              <a:latin typeface="Calibri"/>
              <a:ea typeface="Calibri"/>
              <a:cs typeface="Arial"/>
            </a:endParaRPr>
          </a:p>
          <a:p>
            <a:pPr algn="just">
              <a:lnSpc>
                <a:spcPct val="115000"/>
              </a:lnSpc>
            </a:pPr>
            <a:r>
              <a:rPr lang="ar-AE" sz="2800" b="1" dirty="0">
                <a:solidFill>
                  <a:srgbClr val="000000"/>
                </a:solidFill>
                <a:latin typeface="Calibri"/>
                <a:ea typeface="Calibri"/>
                <a:cs typeface="Arial"/>
              </a:rPr>
              <a:t>16- </a:t>
            </a:r>
            <a:r>
              <a:rPr lang="ar-SA" sz="2800" b="1" dirty="0">
                <a:solidFill>
                  <a:srgbClr val="000000"/>
                </a:solidFill>
                <a:latin typeface="Calibri"/>
                <a:ea typeface="Calibri"/>
                <a:cs typeface="Times New Roman"/>
              </a:rPr>
              <a:t>تطبيق المعايير الدولية للفنادق</a:t>
            </a:r>
            <a:endParaRPr lang="en-US" sz="2800" b="1" dirty="0">
              <a:solidFill>
                <a:srgbClr val="000000"/>
              </a:solidFill>
              <a:latin typeface="Calibri"/>
              <a:ea typeface="Calibri"/>
              <a:cs typeface="Arial"/>
            </a:endParaRPr>
          </a:p>
          <a:p>
            <a:pPr algn="just">
              <a:lnSpc>
                <a:spcPct val="115000"/>
              </a:lnSpc>
            </a:pPr>
            <a:r>
              <a:rPr lang="ar-AE" sz="2800" b="1" dirty="0">
                <a:solidFill>
                  <a:srgbClr val="000000"/>
                </a:solidFill>
                <a:latin typeface="Calibri"/>
                <a:ea typeface="Calibri"/>
                <a:cs typeface="Arial"/>
              </a:rPr>
              <a:t>17- </a:t>
            </a:r>
            <a:r>
              <a:rPr lang="ar-SA" sz="2800" b="1" dirty="0">
                <a:solidFill>
                  <a:srgbClr val="000000"/>
                </a:solidFill>
                <a:latin typeface="Calibri"/>
                <a:ea typeface="Calibri"/>
                <a:cs typeface="Times New Roman"/>
              </a:rPr>
              <a:t>التشريعات الفندقية </a:t>
            </a:r>
            <a:r>
              <a:rPr lang="ar-SY" sz="2800" b="1" dirty="0">
                <a:solidFill>
                  <a:srgbClr val="000000"/>
                </a:solidFill>
                <a:latin typeface="Calibri"/>
                <a:ea typeface="Calibri"/>
                <a:cs typeface="Times New Roman"/>
              </a:rPr>
              <a:t> ودورها </a:t>
            </a:r>
            <a:r>
              <a:rPr lang="ar-SA" sz="2800" b="1" dirty="0">
                <a:solidFill>
                  <a:srgbClr val="000000"/>
                </a:solidFill>
                <a:latin typeface="Calibri"/>
                <a:ea typeface="Calibri"/>
                <a:cs typeface="Times New Roman"/>
              </a:rPr>
              <a:t>في تطوير الخدمات الفندقية</a:t>
            </a:r>
            <a:endParaRPr lang="en-US" sz="2800" b="1" dirty="0">
              <a:solidFill>
                <a:srgbClr val="000000"/>
              </a:solidFill>
              <a:latin typeface="Calibri"/>
              <a:ea typeface="Calibri"/>
              <a:cs typeface="Arial"/>
            </a:endParaRPr>
          </a:p>
          <a:p>
            <a:pPr algn="just">
              <a:lnSpc>
                <a:spcPct val="115000"/>
              </a:lnSpc>
            </a:pPr>
            <a:r>
              <a:rPr lang="ar-AE" sz="2800" b="1" dirty="0">
                <a:solidFill>
                  <a:srgbClr val="000000"/>
                </a:solidFill>
                <a:latin typeface="Calibri"/>
                <a:ea typeface="Calibri"/>
                <a:cs typeface="Arial"/>
              </a:rPr>
              <a:t>18- </a:t>
            </a:r>
            <a:r>
              <a:rPr lang="ar-SA" sz="2800" b="1" dirty="0">
                <a:solidFill>
                  <a:srgbClr val="000000"/>
                </a:solidFill>
                <a:latin typeface="Calibri"/>
                <a:ea typeface="Calibri"/>
                <a:cs typeface="Times New Roman"/>
              </a:rPr>
              <a:t>السياحة الالكترونية</a:t>
            </a:r>
            <a:endParaRPr lang="en-US" sz="2800" b="1" dirty="0">
              <a:solidFill>
                <a:srgbClr val="000000"/>
              </a:solidFill>
              <a:latin typeface="Calibri"/>
              <a:ea typeface="Calibri"/>
              <a:cs typeface="Arial"/>
            </a:endParaRPr>
          </a:p>
        </p:txBody>
      </p:sp>
      <p:pic>
        <p:nvPicPr>
          <p:cNvPr id="8" name="صورة 7">
            <a:extLst>
              <a:ext uri="{FF2B5EF4-FFF2-40B4-BE49-F238E27FC236}">
                <a16:creationId xmlns:a16="http://schemas.microsoft.com/office/drawing/2014/main" id="{D5D1BC5C-E27B-4144-8ACB-D9D7EE5353F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059832" y="122299"/>
            <a:ext cx="2139495" cy="1048387"/>
          </a:xfrm>
          <a:prstGeom prst="rect">
            <a:avLst/>
          </a:prstGeom>
          <a:ln>
            <a:noFill/>
          </a:ln>
          <a:effectLst/>
        </p:spPr>
      </p:pic>
    </p:spTree>
    <p:extLst>
      <p:ext uri="{BB962C8B-B14F-4D97-AF65-F5344CB8AC3E}">
        <p14:creationId xmlns:p14="http://schemas.microsoft.com/office/powerpoint/2010/main" val="1145910544"/>
      </p:ext>
    </p:extLst>
  </p:cSld>
  <p:clrMapOvr>
    <a:masterClrMapping/>
  </p:clrMapOvr>
  <p:transition spd="slow">
    <p:pull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a16="http://schemas.microsoft.com/office/drawing/2014/main" id="{91E4EDDC-B244-4783-8DFE-DE36DE721A5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2008" y="1124744"/>
            <a:ext cx="9036496" cy="3790791"/>
          </a:xfrm>
          <a:prstGeom prst="rect">
            <a:avLst/>
          </a:prstGeom>
        </p:spPr>
      </p:pic>
      <p:sp>
        <p:nvSpPr>
          <p:cNvPr id="4" name="WordArt 7">
            <a:extLst>
              <a:ext uri="{FF2B5EF4-FFF2-40B4-BE49-F238E27FC236}">
                <a16:creationId xmlns:a16="http://schemas.microsoft.com/office/drawing/2014/main" id="{1F0019B7-4CE0-47AA-A619-B9F22B3A2775}"/>
              </a:ext>
            </a:extLst>
          </p:cNvPr>
          <p:cNvSpPr>
            <a:spLocks noChangeArrowheads="1" noChangeShapeType="1" noTextEdit="1"/>
          </p:cNvSpPr>
          <p:nvPr/>
        </p:nvSpPr>
        <p:spPr bwMode="auto">
          <a:xfrm>
            <a:off x="1979712" y="4869160"/>
            <a:ext cx="4968552" cy="187220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7463"/>
              </a:avLst>
            </a:prstTxWarp>
          </a:bodyPr>
          <a:lstStyle/>
          <a:p>
            <a:r>
              <a:rPr lang="ar-SY" sz="3600" kern="10" dirty="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panose="020B0806030902050204" pitchFamily="34" charset="0"/>
              </a:rPr>
              <a:t>شكراً لحسن استماعكم</a:t>
            </a:r>
          </a:p>
        </p:txBody>
      </p:sp>
    </p:spTree>
    <p:extLst>
      <p:ext uri="{BB962C8B-B14F-4D97-AF65-F5344CB8AC3E}">
        <p14:creationId xmlns:p14="http://schemas.microsoft.com/office/powerpoint/2010/main" val="231986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99415"/>
            <a:ext cx="1174600" cy="12132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مستطيل 3"/>
          <p:cNvSpPr/>
          <p:nvPr/>
        </p:nvSpPr>
        <p:spPr>
          <a:xfrm>
            <a:off x="4427984" y="260648"/>
            <a:ext cx="4572000" cy="1280094"/>
          </a:xfrm>
          <a:prstGeom prst="rect">
            <a:avLst/>
          </a:prstGeom>
        </p:spPr>
        <p:txBody>
          <a:bodyPr>
            <a:spAutoFit/>
          </a:bodyPr>
          <a:lstStyle/>
          <a:p>
            <a:pPr>
              <a:lnSpc>
                <a:spcPct val="107000"/>
              </a:lnSpc>
              <a:spcAft>
                <a:spcPts val="800"/>
              </a:spcAft>
            </a:pPr>
            <a:r>
              <a:rPr lang="ar-SY" sz="2000" b="1" dirty="0">
                <a:latin typeface="Calibri"/>
                <a:ea typeface="Calibri"/>
                <a:cs typeface="Andalus"/>
              </a:rPr>
              <a:t>وزارة التعليم العالي</a:t>
            </a:r>
          </a:p>
          <a:p>
            <a:pPr>
              <a:lnSpc>
                <a:spcPct val="107000"/>
              </a:lnSpc>
              <a:spcAft>
                <a:spcPts val="800"/>
              </a:spcAft>
            </a:pPr>
            <a:r>
              <a:rPr lang="ar-SY" sz="2000" b="1" dirty="0">
                <a:latin typeface="Calibri"/>
                <a:ea typeface="Calibri"/>
                <a:cs typeface="Andalus"/>
              </a:rPr>
              <a:t>جامعة دمشق</a:t>
            </a:r>
          </a:p>
          <a:p>
            <a:pPr>
              <a:lnSpc>
                <a:spcPct val="107000"/>
              </a:lnSpc>
              <a:spcAft>
                <a:spcPts val="800"/>
              </a:spcAft>
            </a:pPr>
            <a:r>
              <a:rPr lang="ar-SY" sz="2000" b="1" dirty="0">
                <a:latin typeface="Calibri"/>
                <a:ea typeface="Calibri"/>
                <a:cs typeface="Andalus"/>
              </a:rPr>
              <a:t>كلية السياحة </a:t>
            </a:r>
            <a:endParaRPr lang="en-US" sz="2000" b="1" dirty="0">
              <a:latin typeface="Calibri"/>
              <a:ea typeface="Calibri"/>
              <a:cs typeface="Arial"/>
            </a:endParaRPr>
          </a:p>
        </p:txBody>
      </p:sp>
      <p:sp>
        <p:nvSpPr>
          <p:cNvPr id="5" name="مستطيل 4"/>
          <p:cNvSpPr/>
          <p:nvPr/>
        </p:nvSpPr>
        <p:spPr>
          <a:xfrm>
            <a:off x="609673" y="3180161"/>
            <a:ext cx="7920880" cy="51706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rtl="1">
              <a:lnSpc>
                <a:spcPct val="115000"/>
              </a:lnSpc>
              <a:spcAft>
                <a:spcPts val="1000"/>
              </a:spcAft>
            </a:pPr>
            <a:r>
              <a:rPr lang="ar-EG" sz="2400" b="1" dirty="0">
                <a:effectLst/>
                <a:latin typeface="Simplified Arabic" panose="02020603050405020304" pitchFamily="18" charset="-78"/>
                <a:ea typeface="Calibri" panose="020F0502020204030204" pitchFamily="34" charset="0"/>
                <a:cs typeface="Simplified Arabic" panose="02020603050405020304" pitchFamily="18" charset="-78"/>
              </a:rPr>
              <a:t>نائب عميد كلية السياحة للشؤون العلمية</a:t>
            </a:r>
            <a:r>
              <a:rPr lang="ar-SY" sz="2400" b="1" dirty="0">
                <a:latin typeface="Simplified Arabic" panose="02020603050405020304" pitchFamily="18" charset="-78"/>
                <a:ea typeface="Calibri" panose="020F0502020204030204" pitchFamily="34" charset="0"/>
                <a:cs typeface="Simplified Arabic" panose="02020603050405020304" pitchFamily="18" charset="-78"/>
              </a:rPr>
              <a:t>: </a:t>
            </a:r>
            <a:r>
              <a:rPr lang="ar-SY" sz="2400" b="1" dirty="0" err="1">
                <a:latin typeface="Simplified Arabic" panose="02020603050405020304" pitchFamily="18" charset="-78"/>
                <a:ea typeface="Calibri" panose="020F0502020204030204" pitchFamily="34" charset="0"/>
                <a:cs typeface="Simplified Arabic" panose="02020603050405020304" pitchFamily="18" charset="-78"/>
              </a:rPr>
              <a:t>أ.م.د</a:t>
            </a:r>
            <a:r>
              <a:rPr lang="ar-SY" sz="2400" b="1" dirty="0">
                <a:latin typeface="Simplified Arabic" panose="02020603050405020304" pitchFamily="18" charset="-78"/>
                <a:ea typeface="Calibri" panose="020F0502020204030204" pitchFamily="34" charset="0"/>
                <a:cs typeface="Simplified Arabic" panose="02020603050405020304" pitchFamily="18" charset="-78"/>
              </a:rPr>
              <a:t>. أسماء الفوال</a:t>
            </a:r>
            <a:endParaRPr lang="ar-SY" sz="2400" b="1"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7" name="مستطيل 6">
            <a:extLst>
              <a:ext uri="{FF2B5EF4-FFF2-40B4-BE49-F238E27FC236}">
                <a16:creationId xmlns:a16="http://schemas.microsoft.com/office/drawing/2014/main" id="{5BA12C75-DD57-4958-B6A6-3BB72D698B55}"/>
              </a:ext>
            </a:extLst>
          </p:cNvPr>
          <p:cNvSpPr/>
          <p:nvPr/>
        </p:nvSpPr>
        <p:spPr>
          <a:xfrm>
            <a:off x="658366" y="4991499"/>
            <a:ext cx="7920880" cy="48750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lnSpc>
                <a:spcPct val="107000"/>
              </a:lnSpc>
              <a:spcAft>
                <a:spcPts val="800"/>
              </a:spcAft>
            </a:pPr>
            <a:r>
              <a:rPr lang="ar-EG" sz="2400" b="1" dirty="0">
                <a:effectLst/>
                <a:latin typeface="Simplified Arabic" panose="02020603050405020304" pitchFamily="18" charset="-78"/>
                <a:ea typeface="Calibri" panose="020F0502020204030204" pitchFamily="34" charset="0"/>
                <a:cs typeface="Simplified Arabic" panose="02020603050405020304" pitchFamily="18" charset="-78"/>
              </a:rPr>
              <a:t>رئيس قسم الإدارة السياحية</a:t>
            </a:r>
            <a:r>
              <a:rPr lang="ar-SY" sz="2400" b="1" dirty="0">
                <a:effectLst/>
                <a:latin typeface="Simplified Arabic" panose="02020603050405020304" pitchFamily="18" charset="-78"/>
                <a:ea typeface="Calibri" panose="020F0502020204030204" pitchFamily="34" charset="0"/>
                <a:cs typeface="Simplified Arabic" panose="02020603050405020304" pitchFamily="18" charset="-78"/>
              </a:rPr>
              <a:t>: </a:t>
            </a:r>
            <a:r>
              <a:rPr lang="ar-SY" sz="2400" b="1" dirty="0" err="1">
                <a:effectLst/>
                <a:latin typeface="Simplified Arabic" panose="02020603050405020304" pitchFamily="18" charset="-78"/>
                <a:ea typeface="Calibri" panose="020F0502020204030204" pitchFamily="34" charset="0"/>
                <a:cs typeface="Simplified Arabic" panose="02020603050405020304" pitchFamily="18" charset="-78"/>
              </a:rPr>
              <a:t>د.أحمد</a:t>
            </a:r>
            <a:r>
              <a:rPr lang="ar-SY" sz="2400" b="1" dirty="0">
                <a:effectLst/>
                <a:latin typeface="Simplified Arabic" panose="02020603050405020304" pitchFamily="18" charset="-78"/>
                <a:ea typeface="Calibri" panose="020F0502020204030204" pitchFamily="34" charset="0"/>
                <a:cs typeface="Simplified Arabic" panose="02020603050405020304" pitchFamily="18" charset="-78"/>
              </a:rPr>
              <a:t> خضر</a:t>
            </a:r>
            <a:endParaRPr lang="en-US" sz="2400" dirty="0">
              <a:solidFill>
                <a:srgbClr val="000000"/>
              </a:solidFill>
              <a:latin typeface="Simplified Arabic" panose="02020603050405020304" pitchFamily="18" charset="-78"/>
              <a:ea typeface="Calibri"/>
              <a:cs typeface="Simplified Arabic" panose="02020603050405020304" pitchFamily="18" charset="-78"/>
            </a:endParaRPr>
          </a:p>
        </p:txBody>
      </p:sp>
      <p:sp>
        <p:nvSpPr>
          <p:cNvPr id="8" name="مستطيل 7">
            <a:extLst>
              <a:ext uri="{FF2B5EF4-FFF2-40B4-BE49-F238E27FC236}">
                <a16:creationId xmlns:a16="http://schemas.microsoft.com/office/drawing/2014/main" id="{45967DE0-0865-45EF-8C62-92AEF91B60E1}"/>
              </a:ext>
            </a:extLst>
          </p:cNvPr>
          <p:cNvSpPr/>
          <p:nvPr/>
        </p:nvSpPr>
        <p:spPr>
          <a:xfrm>
            <a:off x="643311" y="5810393"/>
            <a:ext cx="7920880" cy="48750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lnSpc>
                <a:spcPct val="107000"/>
              </a:lnSpc>
              <a:spcAft>
                <a:spcPts val="800"/>
              </a:spcAft>
            </a:pPr>
            <a:r>
              <a:rPr lang="ar-EG" sz="2400" b="1" dirty="0">
                <a:effectLst/>
                <a:latin typeface="Simplified Arabic" panose="02020603050405020304" pitchFamily="18" charset="-78"/>
                <a:ea typeface="Calibri" panose="020F0502020204030204" pitchFamily="34" charset="0"/>
                <a:cs typeface="Simplified Arabic" panose="02020603050405020304" pitchFamily="18" charset="-78"/>
              </a:rPr>
              <a:t>رئيس قسم </a:t>
            </a:r>
            <a:r>
              <a:rPr lang="ar-SY" sz="2400" b="1" dirty="0">
                <a:solidFill>
                  <a:srgbClr val="000000"/>
                </a:solidFill>
                <a:latin typeface="Simplified Arabic" panose="02020603050405020304" pitchFamily="18" charset="-78"/>
                <a:ea typeface="Calibri"/>
                <a:cs typeface="Simplified Arabic" panose="02020603050405020304" pitchFamily="18" charset="-78"/>
              </a:rPr>
              <a:t>إدارة المكاتب السياحية والإرشاد السياحي</a:t>
            </a:r>
            <a:r>
              <a:rPr lang="ar-SY" sz="2400" b="1" dirty="0">
                <a:effectLst/>
                <a:latin typeface="Simplified Arabic" panose="02020603050405020304" pitchFamily="18" charset="-78"/>
                <a:ea typeface="Calibri" panose="020F0502020204030204" pitchFamily="34" charset="0"/>
                <a:cs typeface="Simplified Arabic" panose="02020603050405020304" pitchFamily="18" charset="-78"/>
              </a:rPr>
              <a:t>: </a:t>
            </a:r>
            <a:r>
              <a:rPr lang="ar-SY" sz="2400" b="1" dirty="0" err="1">
                <a:effectLst/>
                <a:latin typeface="Simplified Arabic" panose="02020603050405020304" pitchFamily="18" charset="-78"/>
                <a:ea typeface="Calibri" panose="020F0502020204030204" pitchFamily="34" charset="0"/>
                <a:cs typeface="Simplified Arabic" panose="02020603050405020304" pitchFamily="18" charset="-78"/>
              </a:rPr>
              <a:t>د.</a:t>
            </a:r>
            <a:r>
              <a:rPr lang="ar-SY" sz="2400" b="1" dirty="0" err="1">
                <a:latin typeface="Simplified Arabic" panose="02020603050405020304" pitchFamily="18" charset="-78"/>
                <a:ea typeface="Calibri" panose="020F0502020204030204" pitchFamily="34" charset="0"/>
                <a:cs typeface="Simplified Arabic" panose="02020603050405020304" pitchFamily="18" charset="-78"/>
              </a:rPr>
              <a:t>سوزان</a:t>
            </a:r>
            <a:r>
              <a:rPr lang="ar-SY" sz="2400" b="1" dirty="0">
                <a:latin typeface="Simplified Arabic" panose="02020603050405020304" pitchFamily="18" charset="-78"/>
                <a:ea typeface="Calibri" panose="020F0502020204030204" pitchFamily="34" charset="0"/>
                <a:cs typeface="Simplified Arabic" panose="02020603050405020304" pitchFamily="18" charset="-78"/>
              </a:rPr>
              <a:t> </a:t>
            </a:r>
            <a:r>
              <a:rPr lang="ar-SY" sz="2400" b="1" dirty="0" err="1">
                <a:latin typeface="Simplified Arabic" panose="02020603050405020304" pitchFamily="18" charset="-78"/>
                <a:ea typeface="Calibri" panose="020F0502020204030204" pitchFamily="34" charset="0"/>
                <a:cs typeface="Simplified Arabic" panose="02020603050405020304" pitchFamily="18" charset="-78"/>
              </a:rPr>
              <a:t>عبيدو</a:t>
            </a:r>
            <a:endParaRPr lang="en-US" sz="2400" dirty="0">
              <a:solidFill>
                <a:srgbClr val="000000"/>
              </a:solidFill>
              <a:latin typeface="Simplified Arabic" panose="02020603050405020304" pitchFamily="18" charset="-78"/>
              <a:ea typeface="Calibri"/>
              <a:cs typeface="Simplified Arabic" panose="02020603050405020304" pitchFamily="18" charset="-78"/>
            </a:endParaRPr>
          </a:p>
        </p:txBody>
      </p:sp>
      <p:sp>
        <p:nvSpPr>
          <p:cNvPr id="9" name="مستطيل 8">
            <a:extLst>
              <a:ext uri="{FF2B5EF4-FFF2-40B4-BE49-F238E27FC236}">
                <a16:creationId xmlns:a16="http://schemas.microsoft.com/office/drawing/2014/main" id="{D0D09FE7-77B6-4C8F-BC12-46D918B36E07}"/>
              </a:ext>
            </a:extLst>
          </p:cNvPr>
          <p:cNvSpPr/>
          <p:nvPr/>
        </p:nvSpPr>
        <p:spPr>
          <a:xfrm>
            <a:off x="635457" y="4067684"/>
            <a:ext cx="7920880" cy="48750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lnSpc>
                <a:spcPct val="107000"/>
              </a:lnSpc>
              <a:spcAft>
                <a:spcPts val="800"/>
              </a:spcAft>
            </a:pPr>
            <a:r>
              <a:rPr lang="ar-EG" sz="2400" b="1" dirty="0">
                <a:effectLst/>
                <a:latin typeface="Simplified Arabic" panose="02020603050405020304" pitchFamily="18" charset="-78"/>
                <a:ea typeface="Calibri" panose="020F0502020204030204" pitchFamily="34" charset="0"/>
                <a:cs typeface="Simplified Arabic" panose="02020603050405020304" pitchFamily="18" charset="-78"/>
              </a:rPr>
              <a:t>رئيس قسم الإدارة ا</a:t>
            </a:r>
            <a:r>
              <a:rPr lang="ar-SY" sz="2400" b="1" dirty="0">
                <a:effectLst/>
                <a:latin typeface="Simplified Arabic" panose="02020603050405020304" pitchFamily="18" charset="-78"/>
                <a:ea typeface="Calibri" panose="020F0502020204030204" pitchFamily="34" charset="0"/>
                <a:cs typeface="Simplified Arabic" panose="02020603050405020304" pitchFamily="18" charset="-78"/>
              </a:rPr>
              <a:t>لفندقية: د.</a:t>
            </a:r>
            <a:r>
              <a:rPr lang="ar-SY" sz="2400" b="1" dirty="0">
                <a:latin typeface="Simplified Arabic" panose="02020603050405020304" pitchFamily="18" charset="-78"/>
                <a:ea typeface="Calibri" panose="020F0502020204030204" pitchFamily="34" charset="0"/>
                <a:cs typeface="Simplified Arabic" panose="02020603050405020304" pitchFamily="18" charset="-78"/>
              </a:rPr>
              <a:t> ثمر سلمان</a:t>
            </a:r>
            <a:endParaRPr lang="en-US" sz="2400" dirty="0">
              <a:solidFill>
                <a:srgbClr val="000000"/>
              </a:solidFill>
              <a:latin typeface="Simplified Arabic" panose="02020603050405020304" pitchFamily="18" charset="-78"/>
              <a:ea typeface="Calibri"/>
              <a:cs typeface="Simplified Arabic" panose="02020603050405020304" pitchFamily="18" charset="-78"/>
            </a:endParaRPr>
          </a:p>
        </p:txBody>
      </p:sp>
      <p:sp>
        <p:nvSpPr>
          <p:cNvPr id="10" name="مستطيل 9">
            <a:extLst>
              <a:ext uri="{FF2B5EF4-FFF2-40B4-BE49-F238E27FC236}">
                <a16:creationId xmlns:a16="http://schemas.microsoft.com/office/drawing/2014/main" id="{ABD41C0A-3C03-4A4B-89D6-F12716D18A45}"/>
              </a:ext>
            </a:extLst>
          </p:cNvPr>
          <p:cNvSpPr/>
          <p:nvPr/>
        </p:nvSpPr>
        <p:spPr>
          <a:xfrm>
            <a:off x="607539" y="1872130"/>
            <a:ext cx="7920880" cy="48750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lnSpc>
                <a:spcPct val="107000"/>
              </a:lnSpc>
              <a:spcAft>
                <a:spcPts val="800"/>
              </a:spcAft>
            </a:pPr>
            <a:r>
              <a:rPr lang="ar-EG" sz="2400" b="1" dirty="0">
                <a:effectLst/>
                <a:latin typeface="Simplified Arabic" panose="02020603050405020304" pitchFamily="18" charset="-78"/>
                <a:ea typeface="Calibri" panose="020F0502020204030204" pitchFamily="34" charset="0"/>
                <a:cs typeface="Simplified Arabic" panose="02020603050405020304" pitchFamily="18" charset="-78"/>
              </a:rPr>
              <a:t>عميد كلية السياحة</a:t>
            </a:r>
            <a:r>
              <a:rPr lang="ar-SY" sz="2400" b="1" dirty="0">
                <a:effectLst/>
                <a:latin typeface="Simplified Arabic" panose="02020603050405020304" pitchFamily="18" charset="-78"/>
                <a:ea typeface="Calibri" panose="020F0502020204030204" pitchFamily="34" charset="0"/>
                <a:cs typeface="Simplified Arabic" panose="02020603050405020304" pitchFamily="18" charset="-78"/>
              </a:rPr>
              <a:t>: أ.د. رسلان خضور</a:t>
            </a:r>
            <a:endParaRPr lang="en-US" sz="2400" dirty="0">
              <a:solidFill>
                <a:srgbClr val="000000"/>
              </a:solidFill>
              <a:latin typeface="Simplified Arabic" panose="02020603050405020304" pitchFamily="18" charset="-78"/>
              <a:ea typeface="Calibri"/>
              <a:cs typeface="Simplified Arabic" panose="02020603050405020304" pitchFamily="18" charset="-78"/>
            </a:endParaRPr>
          </a:p>
        </p:txBody>
      </p:sp>
      <p:sp>
        <p:nvSpPr>
          <p:cNvPr id="11" name="مستطيل 10">
            <a:extLst>
              <a:ext uri="{FF2B5EF4-FFF2-40B4-BE49-F238E27FC236}">
                <a16:creationId xmlns:a16="http://schemas.microsoft.com/office/drawing/2014/main" id="{51785E8A-02B9-44EB-9E89-091CBE392251}"/>
              </a:ext>
            </a:extLst>
          </p:cNvPr>
          <p:cNvSpPr/>
          <p:nvPr/>
        </p:nvSpPr>
        <p:spPr>
          <a:xfrm>
            <a:off x="643311" y="2445439"/>
            <a:ext cx="7920880" cy="48750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lnSpc>
                <a:spcPct val="107000"/>
              </a:lnSpc>
              <a:spcAft>
                <a:spcPts val="800"/>
              </a:spcAft>
            </a:pPr>
            <a:r>
              <a:rPr lang="ar-EG" sz="2400" b="1" dirty="0">
                <a:effectLst/>
                <a:latin typeface="Simplified Arabic" panose="02020603050405020304" pitchFamily="18" charset="-78"/>
                <a:ea typeface="Calibri" panose="020F0502020204030204" pitchFamily="34" charset="0"/>
                <a:cs typeface="Simplified Arabic" panose="02020603050405020304" pitchFamily="18" charset="-78"/>
              </a:rPr>
              <a:t>نائب عميد كلية السياحة للشؤون الإدارية والطلابية</a:t>
            </a:r>
            <a:r>
              <a:rPr lang="ar-SY" sz="2400" b="1" dirty="0">
                <a:effectLst/>
                <a:latin typeface="Simplified Arabic" panose="02020603050405020304" pitchFamily="18" charset="-78"/>
                <a:ea typeface="Calibri" panose="020F0502020204030204" pitchFamily="34" charset="0"/>
                <a:cs typeface="Simplified Arabic" panose="02020603050405020304" pitchFamily="18" charset="-78"/>
              </a:rPr>
              <a:t>: أ.د. اكتمال اسماعيل</a:t>
            </a:r>
            <a:endParaRPr lang="en-US" sz="2400" dirty="0">
              <a:solidFill>
                <a:srgbClr val="000000"/>
              </a:solidFill>
              <a:latin typeface="Simplified Arabic" panose="02020603050405020304" pitchFamily="18" charset="-78"/>
              <a:ea typeface="Calibri"/>
              <a:cs typeface="Simplified Arabic" panose="02020603050405020304" pitchFamily="18" charset="-78"/>
            </a:endParaRPr>
          </a:p>
        </p:txBody>
      </p:sp>
      <p:pic>
        <p:nvPicPr>
          <p:cNvPr id="12" name="صورة 11">
            <a:extLst>
              <a:ext uri="{FF2B5EF4-FFF2-40B4-BE49-F238E27FC236}">
                <a16:creationId xmlns:a16="http://schemas.microsoft.com/office/drawing/2014/main" id="{655459D0-10E8-47A4-BE09-FA267FA4AD23}"/>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563888" y="129907"/>
            <a:ext cx="2243018" cy="1486535"/>
          </a:xfrm>
          <a:prstGeom prst="rect">
            <a:avLst/>
          </a:prstGeom>
        </p:spPr>
      </p:pic>
    </p:spTree>
    <p:extLst>
      <p:ext uri="{BB962C8B-B14F-4D97-AF65-F5344CB8AC3E}">
        <p14:creationId xmlns:p14="http://schemas.microsoft.com/office/powerpoint/2010/main" val="82411381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1000" r="-51000"/>
          </a:stretch>
        </a:blipFill>
        <a:effectLst/>
      </p:bgPr>
    </p:bg>
    <p:spTree>
      <p:nvGrpSpPr>
        <p:cNvPr id="1" name=""/>
        <p:cNvGrpSpPr/>
        <p:nvPr/>
      </p:nvGrpSpPr>
      <p:grpSpPr>
        <a:xfrm>
          <a:off x="0" y="0"/>
          <a:ext cx="0" cy="0"/>
          <a:chOff x="0" y="0"/>
          <a:chExt cx="0" cy="0"/>
        </a:xfrm>
      </p:grpSpPr>
      <p:sp>
        <p:nvSpPr>
          <p:cNvPr id="2" name="مستطيل 1"/>
          <p:cNvSpPr/>
          <p:nvPr/>
        </p:nvSpPr>
        <p:spPr>
          <a:xfrm>
            <a:off x="2627784" y="195109"/>
            <a:ext cx="6372200" cy="1248803"/>
          </a:xfrm>
          <a:prstGeom prst="rect">
            <a:avLst/>
          </a:prstGeom>
          <a:ln w="28575">
            <a:solidFill>
              <a:srgbClr val="000000"/>
            </a:solidFill>
          </a:ln>
        </p:spPr>
        <p:style>
          <a:lnRef idx="1">
            <a:schemeClr val="accent4"/>
          </a:lnRef>
          <a:fillRef idx="3">
            <a:schemeClr val="accent4"/>
          </a:fillRef>
          <a:effectRef idx="2">
            <a:schemeClr val="accent4"/>
          </a:effectRef>
          <a:fontRef idx="minor">
            <a:schemeClr val="lt1"/>
          </a:fontRef>
        </p:style>
        <p:txBody>
          <a:bodyPr wrap="square">
            <a:spAutoFit/>
          </a:bodyPr>
          <a:lstStyle/>
          <a:p>
            <a:pPr>
              <a:lnSpc>
                <a:spcPct val="107000"/>
              </a:lnSpc>
              <a:spcAft>
                <a:spcPts val="800"/>
              </a:spcAft>
            </a:pPr>
            <a:r>
              <a:rPr lang="ar-SY" sz="3200" b="1" dirty="0">
                <a:solidFill>
                  <a:srgbClr val="000000"/>
                </a:solidFill>
                <a:latin typeface="Calibri"/>
                <a:ea typeface="Calibri"/>
                <a:cs typeface="Andalus"/>
              </a:rPr>
              <a:t>كلية السياحة </a:t>
            </a:r>
            <a:endParaRPr lang="en-US" sz="3200" b="1" dirty="0">
              <a:solidFill>
                <a:srgbClr val="000000"/>
              </a:solidFill>
              <a:latin typeface="Calibri"/>
              <a:ea typeface="Calibri"/>
              <a:cs typeface="Arial"/>
            </a:endParaRPr>
          </a:p>
          <a:p>
            <a:pPr>
              <a:lnSpc>
                <a:spcPct val="107000"/>
              </a:lnSpc>
              <a:spcAft>
                <a:spcPts val="800"/>
              </a:spcAft>
            </a:pPr>
            <a:r>
              <a:rPr lang="ar-SY" sz="3200" b="1" dirty="0">
                <a:solidFill>
                  <a:srgbClr val="000000"/>
                </a:solidFill>
                <a:latin typeface="Calibri"/>
                <a:ea typeface="Calibri"/>
                <a:cs typeface="Andalus"/>
              </a:rPr>
              <a:t>قسم إدارة المكاتب السياحية والإرشاد السياحي</a:t>
            </a:r>
            <a:endParaRPr lang="en-US" sz="3200" b="1" dirty="0">
              <a:solidFill>
                <a:srgbClr val="000000"/>
              </a:solidFill>
              <a:latin typeface="Calibri"/>
              <a:ea typeface="Calibri"/>
              <a:cs typeface="Arial"/>
            </a:endParaRPr>
          </a:p>
        </p:txBody>
      </p:sp>
      <p:pic>
        <p:nvPicPr>
          <p:cNvPr id="3" name="صورة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99414"/>
            <a:ext cx="1462632" cy="15107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مستطيل 3"/>
          <p:cNvSpPr/>
          <p:nvPr/>
        </p:nvSpPr>
        <p:spPr>
          <a:xfrm>
            <a:off x="719572" y="1772816"/>
            <a:ext cx="7704856" cy="461665"/>
          </a:xfrm>
          <a:prstGeom prst="rect">
            <a:avLst/>
          </a:prstGeom>
          <a:gradFill>
            <a:gsLst>
              <a:gs pos="0">
                <a:schemeClr val="accent5">
                  <a:tint val="98000"/>
                  <a:shade val="25000"/>
                  <a:satMod val="250000"/>
                </a:schemeClr>
              </a:gs>
              <a:gs pos="68000">
                <a:schemeClr val="accent5">
                  <a:tint val="86000"/>
                  <a:satMod val="115000"/>
                </a:schemeClr>
              </a:gs>
              <a:gs pos="26000">
                <a:schemeClr val="accent5">
                  <a:tint val="50000"/>
                  <a:satMod val="150000"/>
                </a:schemeClr>
              </a:gs>
            </a:gsLst>
          </a:gradFill>
        </p:spPr>
        <p:style>
          <a:lnRef idx="1">
            <a:schemeClr val="accent5"/>
          </a:lnRef>
          <a:fillRef idx="3">
            <a:schemeClr val="accent5"/>
          </a:fillRef>
          <a:effectRef idx="2">
            <a:schemeClr val="accent5"/>
          </a:effectRef>
          <a:fontRef idx="minor">
            <a:schemeClr val="lt1"/>
          </a:fontRef>
        </p:style>
        <p:txBody>
          <a:bodyPr wrap="square">
            <a:spAutoFit/>
          </a:bodyPr>
          <a:lstStyle/>
          <a:p>
            <a:pPr algn="ctr"/>
            <a:r>
              <a:rPr lang="ar-SY" sz="2400" b="1" dirty="0">
                <a:solidFill>
                  <a:srgbClr val="000000"/>
                </a:solidFill>
                <a:latin typeface="Calibri"/>
                <a:ea typeface="Calibri"/>
                <a:cs typeface="Simplified Arabic"/>
              </a:rPr>
              <a:t>تعريف ب</a:t>
            </a:r>
            <a:r>
              <a:rPr lang="ar-SY" sz="2400" b="1" dirty="0">
                <a:solidFill>
                  <a:srgbClr val="000000"/>
                </a:solidFill>
                <a:latin typeface="Calibri"/>
                <a:cs typeface="Simplified Arabic"/>
              </a:rPr>
              <a:t>قسم إدارة المكاتب السياحية والإرشاد السياحي</a:t>
            </a:r>
            <a:endParaRPr lang="ar-AE" sz="2400" b="1" dirty="0">
              <a:solidFill>
                <a:srgbClr val="000000"/>
              </a:solidFill>
              <a:latin typeface="Calibri"/>
              <a:cs typeface="Simplified Arabic"/>
            </a:endParaRPr>
          </a:p>
        </p:txBody>
      </p:sp>
      <p:sp>
        <p:nvSpPr>
          <p:cNvPr id="5" name="مستطيل 4">
            <a:extLst>
              <a:ext uri="{FF2B5EF4-FFF2-40B4-BE49-F238E27FC236}">
                <a16:creationId xmlns:a16="http://schemas.microsoft.com/office/drawing/2014/main" id="{AD34F2ED-EDD2-4145-BC75-2C46DB083634}"/>
              </a:ext>
            </a:extLst>
          </p:cNvPr>
          <p:cNvSpPr/>
          <p:nvPr/>
        </p:nvSpPr>
        <p:spPr>
          <a:xfrm>
            <a:off x="72008" y="2262153"/>
            <a:ext cx="8999984" cy="4593565"/>
          </a:xfrm>
          <a:prstGeom prst="rect">
            <a:avLst/>
          </a:prstGeom>
          <a:gradFill>
            <a:gsLst>
              <a:gs pos="8000">
                <a:schemeClr val="accent5">
                  <a:tint val="98000"/>
                  <a:shade val="25000"/>
                  <a:satMod val="250000"/>
                  <a:lumMod val="96000"/>
                  <a:lumOff val="4000"/>
                </a:schemeClr>
              </a:gs>
              <a:gs pos="12000">
                <a:schemeClr val="accent5">
                  <a:tint val="86000"/>
                  <a:satMod val="115000"/>
                  <a:alpha val="15000"/>
                </a:schemeClr>
              </a:gs>
              <a:gs pos="100000">
                <a:schemeClr val="accent5">
                  <a:tint val="50000"/>
                  <a:satMod val="150000"/>
                </a:schemeClr>
              </a:gs>
            </a:gsLst>
          </a:gradFill>
        </p:spPr>
        <p:style>
          <a:lnRef idx="1">
            <a:schemeClr val="accent5"/>
          </a:lnRef>
          <a:fillRef idx="3">
            <a:schemeClr val="accent5"/>
          </a:fillRef>
          <a:effectRef idx="2">
            <a:schemeClr val="accent5"/>
          </a:effectRef>
          <a:fontRef idx="minor">
            <a:schemeClr val="lt1"/>
          </a:fontRef>
        </p:style>
        <p:txBody>
          <a:bodyPr wrap="square">
            <a:spAutoFit/>
          </a:bodyPr>
          <a:lstStyle/>
          <a:p>
            <a:pPr algn="justLow" rtl="1">
              <a:lnSpc>
                <a:spcPct val="150000"/>
              </a:lnSpc>
              <a:spcAft>
                <a:spcPts val="1000"/>
              </a:spcAft>
            </a:pPr>
            <a:r>
              <a:rPr lang="ar-S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المقررات التي سيدرسها الطالب في هذا الاختصاص تتميز بأنها تتناول مجالات علمية متنوعة:</a:t>
            </a:r>
            <a:endParaRPr lang="en-US"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Low" rtl="1">
              <a:lnSpc>
                <a:spcPct val="150000"/>
              </a:lnSpc>
              <a:spcAft>
                <a:spcPts val="1000"/>
              </a:spcAft>
            </a:pPr>
            <a:r>
              <a:rPr lang="ar-S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فهناك مقررات إدارية (مثل إدارة التسويق، إدارة المتاحف، إدارة العلاقات العامة، وغي</a:t>
            </a:r>
            <a:r>
              <a:rPr lang="ar-SY"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ره</a:t>
            </a:r>
            <a:r>
              <a:rPr lang="ar-S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ا)، وهناك مقررات تتعلق بالتاريخ والآثار والموارد الثقافية، إضافة للمتطلبات كاللغة الإنكليزية، وأصول البروتوكول، والحاسوب، ومهارات التواصل، وأصول الإرشاد السياحي.</a:t>
            </a:r>
            <a:endParaRPr lang="en-US"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Low" rtl="1">
              <a:lnSpc>
                <a:spcPct val="150000"/>
              </a:lnSpc>
              <a:spcAft>
                <a:spcPts val="1000"/>
              </a:spcAft>
            </a:pPr>
            <a:r>
              <a:rPr lang="ar-S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كما يتميز الاختصاص بأنه ميداني وتنظم فيه زيارات لمواقع ومتاحف خلال فترة الدراسة.</a:t>
            </a:r>
            <a:endParaRPr lang="en-US"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Low" rtl="1">
              <a:lnSpc>
                <a:spcPct val="150000"/>
              </a:lnSpc>
              <a:spcAft>
                <a:spcPts val="1000"/>
              </a:spcAft>
            </a:pPr>
            <a:r>
              <a:rPr lang="ar-S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وللقسم مستقبل مهني ينتظر الخريجين، والخيارات المتاحة أمامهم وهي: إما افتتاح مكتب سياحي خاص: وهذا لا يتطلب إمكانات مادية كبيرة اليوم بفضل الانترنت والبيئة الافتراضية التي تسمح اليوم بالترويج السياحي واستقطاب الأفواج السياحية من داخل البلد وخارجه، أو العمل كمرشد سياحي مرخص وهي مهنة ديناميكية ميدانية تتميز بالقيادة والاستقلالية، وإمكانية السفر والتواصل مع الناس.</a:t>
            </a:r>
            <a:endParaRPr lang="en-US"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11636931"/>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99415"/>
            <a:ext cx="1174600" cy="12132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مستطيل 3"/>
          <p:cNvSpPr/>
          <p:nvPr/>
        </p:nvSpPr>
        <p:spPr>
          <a:xfrm>
            <a:off x="4427984" y="260648"/>
            <a:ext cx="4572000" cy="848181"/>
          </a:xfrm>
          <a:prstGeom prst="rect">
            <a:avLst/>
          </a:prstGeom>
        </p:spPr>
        <p:txBody>
          <a:bodyPr>
            <a:spAutoFit/>
          </a:bodyPr>
          <a:lstStyle/>
          <a:p>
            <a:pPr lvl="0">
              <a:lnSpc>
                <a:spcPct val="107000"/>
              </a:lnSpc>
              <a:spcAft>
                <a:spcPts val="800"/>
              </a:spcAft>
            </a:pPr>
            <a:r>
              <a:rPr lang="ar-SY" sz="2000" b="1" dirty="0">
                <a:latin typeface="Calibri"/>
                <a:ea typeface="Calibri"/>
                <a:cs typeface="Andalus"/>
              </a:rPr>
              <a:t>كلية السياحة </a:t>
            </a:r>
            <a:endParaRPr lang="en-US" sz="2000" b="1" dirty="0">
              <a:latin typeface="Calibri"/>
              <a:ea typeface="Calibri"/>
              <a:cs typeface="Arial"/>
            </a:endParaRPr>
          </a:p>
          <a:p>
            <a:pPr lvl="0">
              <a:lnSpc>
                <a:spcPct val="107000"/>
              </a:lnSpc>
              <a:spcAft>
                <a:spcPts val="800"/>
              </a:spcAft>
            </a:pPr>
            <a:r>
              <a:rPr lang="ar-SY" sz="2000" b="1" dirty="0">
                <a:latin typeface="Calibri"/>
                <a:ea typeface="Calibri"/>
                <a:cs typeface="Andalus"/>
              </a:rPr>
              <a:t>قسم إدارة المكاتب السياحية والإرشاد السياحي</a:t>
            </a:r>
            <a:endParaRPr lang="en-US" sz="2000" b="1" dirty="0">
              <a:latin typeface="Calibri"/>
              <a:ea typeface="Calibri"/>
              <a:cs typeface="Arial"/>
            </a:endParaRPr>
          </a:p>
        </p:txBody>
      </p:sp>
      <p:sp>
        <p:nvSpPr>
          <p:cNvPr id="5" name="مستطيل 4"/>
          <p:cNvSpPr/>
          <p:nvPr/>
        </p:nvSpPr>
        <p:spPr>
          <a:xfrm>
            <a:off x="228364" y="1600317"/>
            <a:ext cx="8804982" cy="55335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lvl="0" algn="ctr">
              <a:lnSpc>
                <a:spcPct val="107000"/>
              </a:lnSpc>
              <a:spcAft>
                <a:spcPts val="800"/>
              </a:spcAft>
            </a:pPr>
            <a:r>
              <a:rPr lang="ar-SY" sz="2800" b="1" dirty="0">
                <a:solidFill>
                  <a:srgbClr val="000000"/>
                </a:solidFill>
                <a:latin typeface="Calibri"/>
                <a:ea typeface="Calibri"/>
                <a:cs typeface="Simplified Arabic"/>
              </a:rPr>
              <a:t>المحاور البحثية الرئيسة في قسم</a:t>
            </a:r>
            <a:r>
              <a:rPr lang="ar-SY" sz="2800" b="1" dirty="0">
                <a:solidFill>
                  <a:srgbClr val="000000"/>
                </a:solidFill>
                <a:latin typeface="Calibri"/>
                <a:cs typeface="Simplified Arabic"/>
              </a:rPr>
              <a:t> إدارة المكاتب السياحية والإرشاد السياحي</a:t>
            </a:r>
            <a:endParaRPr lang="en-US" sz="2800" dirty="0">
              <a:solidFill>
                <a:srgbClr val="000000"/>
              </a:solidFill>
              <a:latin typeface="Calibri"/>
              <a:ea typeface="Calibri"/>
              <a:cs typeface="Arial"/>
            </a:endParaRPr>
          </a:p>
        </p:txBody>
      </p:sp>
      <p:sp>
        <p:nvSpPr>
          <p:cNvPr id="6" name="مستطيل 5"/>
          <p:cNvSpPr/>
          <p:nvPr/>
        </p:nvSpPr>
        <p:spPr>
          <a:xfrm>
            <a:off x="179512" y="2441337"/>
            <a:ext cx="8784976" cy="43345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150000"/>
              </a:lnSpc>
              <a:spcAft>
                <a:spcPts val="800"/>
              </a:spcAft>
            </a:pPr>
            <a:r>
              <a:rPr lang="ar-SY" sz="2400" dirty="0">
                <a:solidFill>
                  <a:srgbClr val="000000"/>
                </a:solidFill>
                <a:effectLst/>
                <a:latin typeface="Calibri"/>
                <a:ea typeface="Calibri"/>
                <a:cs typeface="Simplified Arabic"/>
              </a:rPr>
              <a:t>1ـ إعادة تأهيل المواقع الأثرية في سورية وتطويرها سياحياً وبخاصة المواقع المدرجة على قائمة التراث العالمي لليونسكو.</a:t>
            </a:r>
            <a:endParaRPr lang="en-US" sz="2400" dirty="0">
              <a:solidFill>
                <a:srgbClr val="000000"/>
              </a:solidFill>
              <a:effectLst/>
              <a:latin typeface="Calibri"/>
              <a:ea typeface="Calibri"/>
              <a:cs typeface="Arial"/>
            </a:endParaRPr>
          </a:p>
          <a:p>
            <a:pPr algn="just">
              <a:lnSpc>
                <a:spcPct val="150000"/>
              </a:lnSpc>
              <a:spcAft>
                <a:spcPts val="800"/>
              </a:spcAft>
            </a:pPr>
            <a:r>
              <a:rPr lang="ar-SY" sz="2400" dirty="0">
                <a:solidFill>
                  <a:srgbClr val="000000"/>
                </a:solidFill>
                <a:effectLst/>
                <a:latin typeface="Calibri"/>
                <a:ea typeface="Calibri"/>
                <a:cs typeface="Simplified Arabic"/>
              </a:rPr>
              <a:t>2ـ تسويق التراث المادي واللامادي الثقافي السوري.</a:t>
            </a:r>
          </a:p>
          <a:p>
            <a:pPr lvl="0" algn="just">
              <a:lnSpc>
                <a:spcPct val="150000"/>
              </a:lnSpc>
              <a:spcAft>
                <a:spcPts val="800"/>
              </a:spcAft>
            </a:pPr>
            <a:r>
              <a:rPr lang="ar-SY" sz="2400" dirty="0">
                <a:solidFill>
                  <a:srgbClr val="000000"/>
                </a:solidFill>
                <a:latin typeface="Calibri"/>
                <a:ea typeface="Calibri"/>
                <a:cs typeface="Simplified Arabic"/>
              </a:rPr>
              <a:t>3ـ التسويق الالكتروني في مجال السياحة، ودور مواقع التواصل الاجتماعي في الترويج وجذب السياحة الداخلية والخارجية.</a:t>
            </a:r>
            <a:endParaRPr lang="en-US" sz="2400" dirty="0">
              <a:solidFill>
                <a:srgbClr val="000000"/>
              </a:solidFill>
              <a:latin typeface="Calibri"/>
              <a:ea typeface="Calibri"/>
              <a:cs typeface="Arial"/>
            </a:endParaRPr>
          </a:p>
          <a:p>
            <a:pPr lvl="0" algn="just">
              <a:lnSpc>
                <a:spcPct val="150000"/>
              </a:lnSpc>
              <a:spcAft>
                <a:spcPts val="800"/>
              </a:spcAft>
            </a:pPr>
            <a:r>
              <a:rPr lang="ar-SY" sz="2400" dirty="0">
                <a:solidFill>
                  <a:srgbClr val="000000"/>
                </a:solidFill>
                <a:latin typeface="Calibri"/>
                <a:ea typeface="Calibri"/>
                <a:cs typeface="Simplified Arabic"/>
              </a:rPr>
              <a:t>4ـ تطوير مفهوم السياحة المستدامة وأبعادها.</a:t>
            </a:r>
            <a:endParaRPr lang="en-US" sz="2400" dirty="0">
              <a:solidFill>
                <a:srgbClr val="000000"/>
              </a:solidFill>
              <a:latin typeface="Calibri"/>
              <a:ea typeface="Calibri"/>
              <a:cs typeface="Arial"/>
            </a:endParaRPr>
          </a:p>
          <a:p>
            <a:pPr lvl="0" algn="just">
              <a:lnSpc>
                <a:spcPct val="150000"/>
              </a:lnSpc>
              <a:spcAft>
                <a:spcPts val="800"/>
              </a:spcAft>
            </a:pPr>
            <a:r>
              <a:rPr lang="ar-SY" sz="2400" dirty="0">
                <a:solidFill>
                  <a:srgbClr val="000000"/>
                </a:solidFill>
                <a:latin typeface="Calibri"/>
                <a:ea typeface="Calibri"/>
                <a:cs typeface="Simplified Arabic"/>
              </a:rPr>
              <a:t>5ـ تقييم مشاريع التطوير السياحي ودورها في التنمية السياحية.</a:t>
            </a:r>
            <a:endParaRPr lang="ar-AE" sz="2400" dirty="0">
              <a:latin typeface="Calibri"/>
              <a:ea typeface="Calibri"/>
              <a:cs typeface="Arial"/>
            </a:endParaRPr>
          </a:p>
        </p:txBody>
      </p:sp>
    </p:spTree>
    <p:extLst>
      <p:ext uri="{BB962C8B-B14F-4D97-AF65-F5344CB8AC3E}">
        <p14:creationId xmlns:p14="http://schemas.microsoft.com/office/powerpoint/2010/main" val="147894672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1000" r="-51000"/>
          </a:stretch>
        </a:blipFill>
        <a:effectLst/>
      </p:bgPr>
    </p:bg>
    <p:spTree>
      <p:nvGrpSpPr>
        <p:cNvPr id="1" name=""/>
        <p:cNvGrpSpPr/>
        <p:nvPr/>
      </p:nvGrpSpPr>
      <p:grpSpPr>
        <a:xfrm>
          <a:off x="0" y="0"/>
          <a:ext cx="0" cy="0"/>
          <a:chOff x="0" y="0"/>
          <a:chExt cx="0" cy="0"/>
        </a:xfrm>
      </p:grpSpPr>
      <p:pic>
        <p:nvPicPr>
          <p:cNvPr id="3" name="صورة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99414"/>
            <a:ext cx="1462632" cy="15107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مستطيل 4">
            <a:extLst>
              <a:ext uri="{FF2B5EF4-FFF2-40B4-BE49-F238E27FC236}">
                <a16:creationId xmlns:a16="http://schemas.microsoft.com/office/drawing/2014/main" id="{D31BA9B5-97AC-446E-A97A-01DBB4348798}"/>
              </a:ext>
            </a:extLst>
          </p:cNvPr>
          <p:cNvSpPr/>
          <p:nvPr/>
        </p:nvSpPr>
        <p:spPr>
          <a:xfrm>
            <a:off x="4427984" y="260648"/>
            <a:ext cx="4572000" cy="1280094"/>
          </a:xfrm>
          <a:prstGeom prst="rect">
            <a:avLst/>
          </a:prstGeom>
        </p:spPr>
        <p:txBody>
          <a:bodyPr>
            <a:spAutoFit/>
          </a:bodyPr>
          <a:lstStyle/>
          <a:p>
            <a:pPr>
              <a:lnSpc>
                <a:spcPct val="107000"/>
              </a:lnSpc>
              <a:spcAft>
                <a:spcPts val="800"/>
              </a:spcAft>
            </a:pPr>
            <a:r>
              <a:rPr lang="ar-SY" sz="2000" b="1" dirty="0">
                <a:latin typeface="Calibri"/>
                <a:ea typeface="Calibri"/>
                <a:cs typeface="Andalus"/>
              </a:rPr>
              <a:t>وزارة التعليم العالي</a:t>
            </a:r>
          </a:p>
          <a:p>
            <a:pPr>
              <a:lnSpc>
                <a:spcPct val="107000"/>
              </a:lnSpc>
              <a:spcAft>
                <a:spcPts val="800"/>
              </a:spcAft>
            </a:pPr>
            <a:r>
              <a:rPr lang="ar-SY" sz="2000" b="1" dirty="0">
                <a:latin typeface="Calibri"/>
                <a:ea typeface="Calibri"/>
                <a:cs typeface="Andalus"/>
              </a:rPr>
              <a:t>جامعة دمشق</a:t>
            </a:r>
          </a:p>
          <a:p>
            <a:pPr>
              <a:lnSpc>
                <a:spcPct val="107000"/>
              </a:lnSpc>
              <a:spcAft>
                <a:spcPts val="800"/>
              </a:spcAft>
            </a:pPr>
            <a:r>
              <a:rPr lang="ar-SY" sz="2000" b="1" dirty="0">
                <a:latin typeface="Calibri"/>
                <a:ea typeface="Calibri"/>
                <a:cs typeface="Andalus"/>
              </a:rPr>
              <a:t>كلية السياحة </a:t>
            </a:r>
            <a:endParaRPr lang="en-US" sz="2000" b="1" dirty="0">
              <a:latin typeface="Calibri"/>
              <a:ea typeface="Calibri"/>
              <a:cs typeface="Arial"/>
            </a:endParaRPr>
          </a:p>
        </p:txBody>
      </p:sp>
      <p:sp>
        <p:nvSpPr>
          <p:cNvPr id="7" name="مستطيل 6">
            <a:extLst>
              <a:ext uri="{FF2B5EF4-FFF2-40B4-BE49-F238E27FC236}">
                <a16:creationId xmlns:a16="http://schemas.microsoft.com/office/drawing/2014/main" id="{65767009-CC3E-4D28-A91F-A1372B576281}"/>
              </a:ext>
            </a:extLst>
          </p:cNvPr>
          <p:cNvSpPr/>
          <p:nvPr/>
        </p:nvSpPr>
        <p:spPr>
          <a:xfrm>
            <a:off x="6300193" y="195109"/>
            <a:ext cx="2699792" cy="1240211"/>
          </a:xfrm>
          <a:prstGeom prst="rect">
            <a:avLst/>
          </a:prstGeom>
          <a:ln w="28575">
            <a:solidFill>
              <a:srgbClr val="000000"/>
            </a:solidFill>
          </a:ln>
        </p:spPr>
        <p:style>
          <a:lnRef idx="1">
            <a:schemeClr val="accent4"/>
          </a:lnRef>
          <a:fillRef idx="3">
            <a:schemeClr val="accent4"/>
          </a:fillRef>
          <a:effectRef idx="2">
            <a:schemeClr val="accent4"/>
          </a:effectRef>
          <a:fontRef idx="minor">
            <a:schemeClr val="lt1"/>
          </a:fontRef>
        </p:style>
        <p:txBody>
          <a:bodyPr wrap="square">
            <a:spAutoFit/>
          </a:bodyPr>
          <a:lstStyle/>
          <a:p>
            <a:pPr>
              <a:lnSpc>
                <a:spcPct val="107000"/>
              </a:lnSpc>
              <a:spcAft>
                <a:spcPts val="800"/>
              </a:spcAft>
            </a:pPr>
            <a:r>
              <a:rPr lang="ar-SY" sz="3200" b="1" dirty="0">
                <a:solidFill>
                  <a:srgbClr val="000000"/>
                </a:solidFill>
                <a:latin typeface="Calibri"/>
                <a:ea typeface="Calibri"/>
                <a:cs typeface="Andalus"/>
              </a:rPr>
              <a:t>كلية السياحة </a:t>
            </a:r>
            <a:endParaRPr lang="en-US" sz="3200" b="1" dirty="0">
              <a:solidFill>
                <a:srgbClr val="000000"/>
              </a:solidFill>
              <a:latin typeface="Calibri"/>
              <a:ea typeface="Calibri"/>
              <a:cs typeface="Arial"/>
            </a:endParaRPr>
          </a:p>
          <a:p>
            <a:pPr>
              <a:lnSpc>
                <a:spcPct val="107000"/>
              </a:lnSpc>
              <a:spcAft>
                <a:spcPts val="800"/>
              </a:spcAft>
            </a:pPr>
            <a:r>
              <a:rPr lang="ar-SY" sz="3200" b="1" dirty="0">
                <a:solidFill>
                  <a:srgbClr val="000000"/>
                </a:solidFill>
                <a:latin typeface="Calibri"/>
                <a:ea typeface="Calibri"/>
                <a:cs typeface="Andalus"/>
              </a:rPr>
              <a:t>قسم إدارة السياحية</a:t>
            </a:r>
            <a:endParaRPr lang="en-US" sz="3200" b="1" dirty="0">
              <a:solidFill>
                <a:srgbClr val="000000"/>
              </a:solidFill>
              <a:latin typeface="Calibri"/>
              <a:ea typeface="Calibri"/>
              <a:cs typeface="Arial"/>
            </a:endParaRPr>
          </a:p>
        </p:txBody>
      </p:sp>
      <p:sp>
        <p:nvSpPr>
          <p:cNvPr id="8" name="مستطيل 7">
            <a:extLst>
              <a:ext uri="{FF2B5EF4-FFF2-40B4-BE49-F238E27FC236}">
                <a16:creationId xmlns:a16="http://schemas.microsoft.com/office/drawing/2014/main" id="{74C54623-5041-431C-A34D-07E9C1AD1BC1}"/>
              </a:ext>
            </a:extLst>
          </p:cNvPr>
          <p:cNvSpPr/>
          <p:nvPr/>
        </p:nvSpPr>
        <p:spPr>
          <a:xfrm>
            <a:off x="2921960" y="1646892"/>
            <a:ext cx="3012047" cy="461665"/>
          </a:xfrm>
          <a:prstGeom prst="rect">
            <a:avLst/>
          </a:prstGeom>
          <a:gradFill>
            <a:gsLst>
              <a:gs pos="0">
                <a:schemeClr val="accent5">
                  <a:tint val="98000"/>
                  <a:shade val="25000"/>
                  <a:satMod val="250000"/>
                </a:schemeClr>
              </a:gs>
              <a:gs pos="68000">
                <a:schemeClr val="accent5">
                  <a:tint val="86000"/>
                  <a:satMod val="115000"/>
                </a:schemeClr>
              </a:gs>
              <a:gs pos="26000">
                <a:schemeClr val="accent5">
                  <a:tint val="50000"/>
                  <a:satMod val="150000"/>
                </a:schemeClr>
              </a:gs>
            </a:gsLst>
          </a:gradFill>
        </p:spPr>
        <p:style>
          <a:lnRef idx="1">
            <a:schemeClr val="accent5"/>
          </a:lnRef>
          <a:fillRef idx="3">
            <a:schemeClr val="accent5"/>
          </a:fillRef>
          <a:effectRef idx="2">
            <a:schemeClr val="accent5"/>
          </a:effectRef>
          <a:fontRef idx="minor">
            <a:schemeClr val="lt1"/>
          </a:fontRef>
        </p:style>
        <p:txBody>
          <a:bodyPr wrap="square">
            <a:spAutoFit/>
          </a:bodyPr>
          <a:lstStyle/>
          <a:p>
            <a:pPr algn="ctr"/>
            <a:r>
              <a:rPr lang="ar-SY" sz="2400" b="1" dirty="0">
                <a:solidFill>
                  <a:srgbClr val="000000"/>
                </a:solidFill>
                <a:latin typeface="Calibri"/>
                <a:ea typeface="Calibri"/>
                <a:cs typeface="Simplified Arabic"/>
              </a:rPr>
              <a:t>تعريف ب</a:t>
            </a:r>
            <a:r>
              <a:rPr lang="ar-SY" sz="2400" b="1" dirty="0">
                <a:solidFill>
                  <a:srgbClr val="000000"/>
                </a:solidFill>
                <a:latin typeface="Calibri"/>
                <a:cs typeface="Simplified Arabic"/>
              </a:rPr>
              <a:t>قسم الإدارة السياحية</a:t>
            </a:r>
            <a:endParaRPr lang="ar-AE" sz="2400" b="1" dirty="0">
              <a:solidFill>
                <a:srgbClr val="000000"/>
              </a:solidFill>
              <a:latin typeface="Calibri"/>
              <a:cs typeface="Simplified Arabic"/>
            </a:endParaRPr>
          </a:p>
        </p:txBody>
      </p:sp>
      <p:sp>
        <p:nvSpPr>
          <p:cNvPr id="9" name="مستطيل 8">
            <a:extLst>
              <a:ext uri="{FF2B5EF4-FFF2-40B4-BE49-F238E27FC236}">
                <a16:creationId xmlns:a16="http://schemas.microsoft.com/office/drawing/2014/main" id="{0CA4E214-60DF-4A5B-B001-89077CF784D2}"/>
              </a:ext>
            </a:extLst>
          </p:cNvPr>
          <p:cNvSpPr/>
          <p:nvPr/>
        </p:nvSpPr>
        <p:spPr>
          <a:xfrm>
            <a:off x="53752" y="2174096"/>
            <a:ext cx="9036495" cy="4668201"/>
          </a:xfrm>
          <a:prstGeom prst="rect">
            <a:avLst/>
          </a:prstGeom>
          <a:gradFill>
            <a:gsLst>
              <a:gs pos="0">
                <a:schemeClr val="accent5">
                  <a:tint val="98000"/>
                  <a:shade val="25000"/>
                  <a:satMod val="250000"/>
                </a:schemeClr>
              </a:gs>
              <a:gs pos="68000">
                <a:schemeClr val="accent5">
                  <a:tint val="86000"/>
                  <a:satMod val="115000"/>
                </a:schemeClr>
              </a:gs>
              <a:gs pos="26000">
                <a:schemeClr val="accent5">
                  <a:tint val="50000"/>
                  <a:satMod val="150000"/>
                </a:schemeClr>
              </a:gs>
            </a:gsLst>
          </a:gradFill>
        </p:spPr>
        <p:style>
          <a:lnRef idx="1">
            <a:schemeClr val="accent5"/>
          </a:lnRef>
          <a:fillRef idx="3">
            <a:schemeClr val="accent5"/>
          </a:fillRef>
          <a:effectRef idx="2">
            <a:schemeClr val="accent5"/>
          </a:effectRef>
          <a:fontRef idx="minor">
            <a:schemeClr val="lt1"/>
          </a:fontRef>
        </p:style>
        <p:txBody>
          <a:bodyPr wrap="square">
            <a:spAutoFit/>
          </a:bodyPr>
          <a:lstStyle/>
          <a:p>
            <a:pPr algn="justLow" rtl="1">
              <a:lnSpc>
                <a:spcPct val="150000"/>
              </a:lnSpc>
              <a:spcAft>
                <a:spcPts val="800"/>
              </a:spcAft>
            </a:pPr>
            <a:r>
              <a:rPr lang="ar-SA" sz="17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يهدف التخصص إلى تدريس الطلبة النظريات المتكاملة في المجالات الأساسية في السياحة المحلية والتخطيط والتسويق السياحي، وكذلك تدريسهم مهارات الاتصال وفن التعامل مع السياح، وتدريبهم عملياً على كيفية إدارة المواقع السياحية والمؤسسات السياحية.</a:t>
            </a:r>
            <a:endParaRPr lang="en-US" sz="17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7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ضمن الاختصاص يوجد العديد من المواد التي تخدم الاختصاص الجزء الأساسي منها يتعلق بالمجالات الإدارية كإدارة المواقع السياحية وإدارة التسويق السياحي وإدارة الموارد البشرية في السياحة والإدارة الاستراتيجية في السياحية والتراث الثقافي، إدارة المعارض والمؤتمرات</a:t>
            </a:r>
            <a:r>
              <a:rPr lang="ar-SY" sz="17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و</a:t>
            </a:r>
            <a:r>
              <a:rPr lang="ar-SA" sz="17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الجزء الآخر يهدف الى إلى تنمية بعض المهارات لدى الطلبة كمهارات الاتصال السياحي ومهارات استخدام الحاسب لأغراض النشاط السياحي بالإضافة إلى مهارات التطوير الشخصي ومهارات التواصل.</a:t>
            </a:r>
            <a:endParaRPr lang="en-US" sz="17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7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والجزء الأخير يخصص للتدريب الميداني والجولات الميدانية للتعرف بشكل أكبر على المواقع السياحية والتراثية والمتاحف وكيفية إدارتها لتكون رافداً للجانب النظري.</a:t>
            </a:r>
            <a:endParaRPr lang="en-US" sz="17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7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سوق العمل في سورية بحاجة لكوادر بشرية مؤهلة وقادرة على إعادة إنعاش القطاع السياحي لذلك نأمل أن نكون معكم جزء من اعادة البناء القادمة لا محالة الى بلدنا الحبيب.</a:t>
            </a:r>
            <a:endParaRPr lang="en-US" sz="17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19313296"/>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99415"/>
            <a:ext cx="1174600" cy="12132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مستطيل 3"/>
          <p:cNvSpPr/>
          <p:nvPr/>
        </p:nvSpPr>
        <p:spPr>
          <a:xfrm>
            <a:off x="4427984" y="260648"/>
            <a:ext cx="4572000" cy="848181"/>
          </a:xfrm>
          <a:prstGeom prst="rect">
            <a:avLst/>
          </a:prstGeom>
        </p:spPr>
        <p:txBody>
          <a:bodyPr>
            <a:spAutoFit/>
          </a:bodyPr>
          <a:lstStyle/>
          <a:p>
            <a:pPr>
              <a:lnSpc>
                <a:spcPct val="107000"/>
              </a:lnSpc>
              <a:spcAft>
                <a:spcPts val="800"/>
              </a:spcAft>
            </a:pPr>
            <a:r>
              <a:rPr lang="ar-SY" sz="2000" b="1" dirty="0">
                <a:latin typeface="Calibri"/>
                <a:ea typeface="Calibri"/>
                <a:cs typeface="Andalus"/>
              </a:rPr>
              <a:t>كلية السياحة </a:t>
            </a:r>
            <a:endParaRPr lang="en-US" sz="2000" b="1" dirty="0">
              <a:latin typeface="Calibri"/>
              <a:ea typeface="Calibri"/>
              <a:cs typeface="Arial"/>
            </a:endParaRPr>
          </a:p>
          <a:p>
            <a:pPr>
              <a:lnSpc>
                <a:spcPct val="107000"/>
              </a:lnSpc>
              <a:spcAft>
                <a:spcPts val="800"/>
              </a:spcAft>
            </a:pPr>
            <a:r>
              <a:rPr lang="ar-SY" sz="2000" b="1" dirty="0">
                <a:latin typeface="Calibri"/>
                <a:ea typeface="Calibri"/>
                <a:cs typeface="Andalus"/>
              </a:rPr>
              <a:t>قسم لإدارة  السياحية</a:t>
            </a:r>
            <a:endParaRPr lang="en-US" sz="2000" b="1" dirty="0">
              <a:latin typeface="Calibri"/>
              <a:ea typeface="Calibri"/>
              <a:cs typeface="Arial"/>
            </a:endParaRPr>
          </a:p>
        </p:txBody>
      </p:sp>
      <p:sp>
        <p:nvSpPr>
          <p:cNvPr id="5" name="مستطيل 4"/>
          <p:cNvSpPr/>
          <p:nvPr/>
        </p:nvSpPr>
        <p:spPr>
          <a:xfrm>
            <a:off x="262519" y="2132856"/>
            <a:ext cx="8748464" cy="455201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lvl="0" algn="just">
              <a:lnSpc>
                <a:spcPct val="115000"/>
              </a:lnSpc>
            </a:pPr>
            <a:r>
              <a:rPr lang="ar-AE" sz="2800" b="1" dirty="0">
                <a:solidFill>
                  <a:srgbClr val="000000"/>
                </a:solidFill>
                <a:latin typeface="Calibri"/>
                <a:ea typeface="Times New Roman"/>
                <a:cs typeface="Arial"/>
              </a:rPr>
              <a:t>1- </a:t>
            </a:r>
            <a:r>
              <a:rPr lang="ar-SA" sz="2800" b="1" dirty="0">
                <a:solidFill>
                  <a:srgbClr val="000000"/>
                </a:solidFill>
                <a:latin typeface="Calibri"/>
                <a:ea typeface="Times New Roman"/>
                <a:cs typeface="Arial"/>
              </a:rPr>
              <a:t>التسويق الالكتروني ودوره في تعزيز الطلب السياحي</a:t>
            </a:r>
            <a:endParaRPr lang="ar-AE" sz="2800" b="1" dirty="0">
              <a:solidFill>
                <a:srgbClr val="000000"/>
              </a:solidFill>
              <a:latin typeface="Calibri"/>
              <a:ea typeface="Times New Roman"/>
              <a:cs typeface="Arial"/>
            </a:endParaRPr>
          </a:p>
          <a:p>
            <a:pPr lvl="0" algn="just">
              <a:lnSpc>
                <a:spcPct val="115000"/>
              </a:lnSpc>
            </a:pPr>
            <a:r>
              <a:rPr lang="ar-AE" sz="2800" b="1" dirty="0">
                <a:solidFill>
                  <a:srgbClr val="000000"/>
                </a:solidFill>
                <a:latin typeface="Calibri"/>
                <a:ea typeface="Times New Roman"/>
                <a:cs typeface="Arial"/>
              </a:rPr>
              <a:t>2- </a:t>
            </a:r>
            <a:r>
              <a:rPr lang="ar-SA" sz="2800" b="1" dirty="0">
                <a:solidFill>
                  <a:srgbClr val="000000"/>
                </a:solidFill>
                <a:latin typeface="Calibri"/>
                <a:ea typeface="Times New Roman"/>
                <a:cs typeface="Arial"/>
              </a:rPr>
              <a:t>دور التسويق في تعزيز النشاط السياحي</a:t>
            </a:r>
            <a:endParaRPr lang="ar-AE" sz="2800" b="1" dirty="0">
              <a:solidFill>
                <a:srgbClr val="000000"/>
              </a:solidFill>
              <a:latin typeface="Calibri"/>
              <a:ea typeface="Times New Roman"/>
              <a:cs typeface="Arial"/>
            </a:endParaRPr>
          </a:p>
          <a:p>
            <a:pPr lvl="0" algn="just">
              <a:lnSpc>
                <a:spcPct val="115000"/>
              </a:lnSpc>
            </a:pPr>
            <a:r>
              <a:rPr lang="ar-AE" sz="2800" b="1" dirty="0">
                <a:solidFill>
                  <a:srgbClr val="000000"/>
                </a:solidFill>
                <a:latin typeface="Calibri"/>
                <a:ea typeface="Times New Roman"/>
                <a:cs typeface="Arial"/>
              </a:rPr>
              <a:t>3- </a:t>
            </a:r>
            <a:r>
              <a:rPr lang="ar-SA" sz="2800" b="1" dirty="0">
                <a:solidFill>
                  <a:srgbClr val="000000"/>
                </a:solidFill>
                <a:latin typeface="Calibri"/>
                <a:ea typeface="Times New Roman"/>
                <a:cs typeface="Arial"/>
              </a:rPr>
              <a:t>الوعي البيئي لأهمية السياحة وكيفية المحافظة على مواردها</a:t>
            </a:r>
            <a:endParaRPr lang="en-US" sz="2800" b="1" dirty="0">
              <a:solidFill>
                <a:srgbClr val="000000"/>
              </a:solidFill>
              <a:latin typeface="Calibri"/>
              <a:ea typeface="Times New Roman"/>
              <a:cs typeface="Arial"/>
            </a:endParaRPr>
          </a:p>
          <a:p>
            <a:pPr lvl="0" algn="just">
              <a:lnSpc>
                <a:spcPct val="115000"/>
              </a:lnSpc>
            </a:pPr>
            <a:r>
              <a:rPr lang="ar-AE" sz="2800" b="1" dirty="0">
                <a:solidFill>
                  <a:srgbClr val="000000"/>
                </a:solidFill>
                <a:latin typeface="Calibri"/>
                <a:ea typeface="Times New Roman"/>
                <a:cs typeface="Arial"/>
              </a:rPr>
              <a:t>4- </a:t>
            </a:r>
            <a:r>
              <a:rPr lang="ar-SA" sz="2800" b="1" dirty="0">
                <a:solidFill>
                  <a:srgbClr val="000000"/>
                </a:solidFill>
                <a:latin typeface="Calibri"/>
                <a:ea typeface="Times New Roman"/>
                <a:cs typeface="Arial"/>
              </a:rPr>
              <a:t>دور المشاريع السياحية الصغيرة والمتوسطة في تعزيز الجذب السياحي</a:t>
            </a:r>
            <a:endParaRPr lang="en-US" sz="2800" b="1" dirty="0">
              <a:solidFill>
                <a:srgbClr val="000000"/>
              </a:solidFill>
              <a:latin typeface="Calibri"/>
              <a:ea typeface="Times New Roman"/>
              <a:cs typeface="Arial"/>
            </a:endParaRPr>
          </a:p>
          <a:p>
            <a:pPr lvl="0" algn="just">
              <a:lnSpc>
                <a:spcPct val="115000"/>
              </a:lnSpc>
            </a:pPr>
            <a:r>
              <a:rPr lang="ar-AE" sz="2800" b="1" dirty="0">
                <a:solidFill>
                  <a:srgbClr val="000000"/>
                </a:solidFill>
                <a:latin typeface="Calibri"/>
                <a:ea typeface="Times New Roman"/>
                <a:cs typeface="Arial"/>
              </a:rPr>
              <a:t>5- </a:t>
            </a:r>
            <a:r>
              <a:rPr lang="ar-SA" sz="2800" b="1" dirty="0">
                <a:solidFill>
                  <a:srgbClr val="000000"/>
                </a:solidFill>
                <a:latin typeface="Calibri"/>
                <a:ea typeface="Times New Roman"/>
                <a:cs typeface="Arial"/>
              </a:rPr>
              <a:t>أثر أنماط الإدارة في تطوير عمل المنشآت السياحية</a:t>
            </a:r>
            <a:endParaRPr lang="en-US" sz="2800" b="1" dirty="0">
              <a:solidFill>
                <a:srgbClr val="000000"/>
              </a:solidFill>
              <a:latin typeface="Calibri"/>
              <a:ea typeface="Times New Roman"/>
              <a:cs typeface="Arial"/>
            </a:endParaRPr>
          </a:p>
          <a:p>
            <a:pPr lvl="0" algn="just">
              <a:lnSpc>
                <a:spcPct val="115000"/>
              </a:lnSpc>
            </a:pPr>
            <a:r>
              <a:rPr lang="ar-AE" sz="2800" b="1" dirty="0">
                <a:solidFill>
                  <a:srgbClr val="000000"/>
                </a:solidFill>
                <a:latin typeface="Calibri"/>
                <a:ea typeface="Times New Roman"/>
                <a:cs typeface="Arial"/>
              </a:rPr>
              <a:t>6- </a:t>
            </a:r>
            <a:r>
              <a:rPr lang="ar-SA" sz="2800" b="1" dirty="0">
                <a:solidFill>
                  <a:srgbClr val="000000"/>
                </a:solidFill>
                <a:latin typeface="Calibri"/>
                <a:ea typeface="Times New Roman"/>
                <a:cs typeface="Arial"/>
              </a:rPr>
              <a:t>دور القوانين والأنظمة في تطوير الاستثمار السياحي</a:t>
            </a:r>
            <a:endParaRPr lang="ar-AE" sz="2800" b="1" dirty="0">
              <a:solidFill>
                <a:srgbClr val="000000"/>
              </a:solidFill>
              <a:latin typeface="Calibri"/>
              <a:ea typeface="Times New Roman"/>
              <a:cs typeface="Arial"/>
            </a:endParaRPr>
          </a:p>
          <a:p>
            <a:pPr algn="just">
              <a:lnSpc>
                <a:spcPct val="115000"/>
              </a:lnSpc>
            </a:pPr>
            <a:r>
              <a:rPr lang="ar-AE" sz="2800" b="1" dirty="0">
                <a:solidFill>
                  <a:srgbClr val="000000"/>
                </a:solidFill>
                <a:latin typeface="Calibri"/>
                <a:ea typeface="Times New Roman"/>
                <a:cs typeface="Arial"/>
              </a:rPr>
              <a:t>7- </a:t>
            </a:r>
            <a:r>
              <a:rPr lang="ar-SA" sz="2800" b="1" dirty="0">
                <a:solidFill>
                  <a:srgbClr val="000000"/>
                </a:solidFill>
                <a:latin typeface="Calibri"/>
                <a:ea typeface="Times New Roman"/>
                <a:cs typeface="Arial"/>
              </a:rPr>
              <a:t>دور التخطيط السياحي في تعزيز عناصر الجذب السياحي</a:t>
            </a:r>
            <a:endParaRPr lang="en-US" sz="2800" b="1" dirty="0">
              <a:solidFill>
                <a:srgbClr val="000000"/>
              </a:solidFill>
              <a:latin typeface="Calibri"/>
              <a:ea typeface="Times New Roman"/>
              <a:cs typeface="Arial"/>
            </a:endParaRPr>
          </a:p>
          <a:p>
            <a:pPr algn="just">
              <a:lnSpc>
                <a:spcPct val="115000"/>
              </a:lnSpc>
            </a:pPr>
            <a:r>
              <a:rPr lang="ar-AE" sz="2800" b="1" dirty="0">
                <a:solidFill>
                  <a:srgbClr val="000000"/>
                </a:solidFill>
                <a:latin typeface="Calibri"/>
                <a:ea typeface="Times New Roman"/>
                <a:cs typeface="Arial"/>
              </a:rPr>
              <a:t>8- </a:t>
            </a:r>
            <a:r>
              <a:rPr lang="ar-SA" sz="2800" b="1" dirty="0">
                <a:solidFill>
                  <a:srgbClr val="000000"/>
                </a:solidFill>
                <a:latin typeface="Calibri"/>
                <a:ea typeface="Times New Roman"/>
                <a:cs typeface="Arial"/>
              </a:rPr>
              <a:t>إعادة تأهيل المناطق والمواقع والمشاريع السياحية</a:t>
            </a:r>
            <a:endParaRPr lang="ar-AE" sz="2800" b="1" dirty="0">
              <a:solidFill>
                <a:srgbClr val="000000"/>
              </a:solidFill>
              <a:latin typeface="Calibri"/>
              <a:ea typeface="Times New Roman"/>
              <a:cs typeface="Arial"/>
            </a:endParaRPr>
          </a:p>
          <a:p>
            <a:pPr algn="just">
              <a:lnSpc>
                <a:spcPct val="115000"/>
              </a:lnSpc>
            </a:pPr>
            <a:r>
              <a:rPr lang="ar-AE" sz="2800" b="1" dirty="0">
                <a:solidFill>
                  <a:srgbClr val="000000"/>
                </a:solidFill>
                <a:latin typeface="Calibri"/>
                <a:ea typeface="Times New Roman"/>
                <a:cs typeface="Arial"/>
              </a:rPr>
              <a:t>9- </a:t>
            </a:r>
            <a:r>
              <a:rPr lang="ar-SA" sz="2800" b="1" dirty="0">
                <a:solidFill>
                  <a:srgbClr val="000000"/>
                </a:solidFill>
                <a:latin typeface="Calibri"/>
                <a:ea typeface="Times New Roman"/>
                <a:cs typeface="Arial"/>
              </a:rPr>
              <a:t>الإبداع والابتكار ودوره في تنشيط الحركة السياحي</a:t>
            </a:r>
            <a:r>
              <a:rPr lang="ar-AE" sz="2800" b="1" dirty="0">
                <a:solidFill>
                  <a:srgbClr val="000000"/>
                </a:solidFill>
                <a:latin typeface="Calibri"/>
                <a:ea typeface="Times New Roman"/>
                <a:cs typeface="Arial"/>
              </a:rPr>
              <a:t>ة</a:t>
            </a:r>
            <a:endParaRPr lang="en-US" sz="2800" b="1" dirty="0">
              <a:solidFill>
                <a:srgbClr val="000000"/>
              </a:solidFill>
              <a:latin typeface="Calibri"/>
              <a:ea typeface="Times New Roman"/>
              <a:cs typeface="Arial"/>
            </a:endParaRPr>
          </a:p>
        </p:txBody>
      </p:sp>
      <p:sp>
        <p:nvSpPr>
          <p:cNvPr id="6" name="مستطيل 5"/>
          <p:cNvSpPr/>
          <p:nvPr/>
        </p:nvSpPr>
        <p:spPr>
          <a:xfrm>
            <a:off x="858834" y="1364315"/>
            <a:ext cx="7776864" cy="52322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SY" sz="2800" b="1" i="0" u="none" strike="noStrike" kern="0" cap="none" spc="0" normalizeH="0" baseline="0" noProof="0" dirty="0">
                <a:ln>
                  <a:noFill/>
                </a:ln>
                <a:solidFill>
                  <a:srgbClr val="000000"/>
                </a:solidFill>
                <a:effectLst/>
                <a:uLnTx/>
                <a:uFillTx/>
                <a:latin typeface="Calibri"/>
                <a:ea typeface="Calibri"/>
                <a:cs typeface="Simplified Arabic"/>
              </a:rPr>
              <a:t>المحاور البحثية الرئيسة في </a:t>
            </a:r>
            <a:r>
              <a:rPr kumimoji="0" lang="ar-AE" sz="2800" b="1" i="0" u="none" strike="noStrike" kern="0" cap="none" spc="0" normalizeH="0" baseline="0" noProof="0" dirty="0">
                <a:ln>
                  <a:noFill/>
                </a:ln>
                <a:solidFill>
                  <a:srgbClr val="000000"/>
                </a:solidFill>
                <a:effectLst/>
                <a:uLnTx/>
                <a:uFillTx/>
                <a:latin typeface="Calibri"/>
                <a:ea typeface="Calibri"/>
                <a:cs typeface="Simplified Arabic"/>
              </a:rPr>
              <a:t>قسم الإدارة السياحية</a:t>
            </a:r>
            <a:endParaRPr kumimoji="0" lang="ar-AE" sz="2800" b="0" i="0" u="none" strike="noStrike" kern="0" cap="none" spc="0" normalizeH="0" baseline="0" noProof="0" dirty="0">
              <a:ln>
                <a:noFill/>
              </a:ln>
              <a:solidFill>
                <a:srgbClr val="000000"/>
              </a:solidFill>
              <a:effectLst/>
              <a:uLnTx/>
              <a:uFillTx/>
              <a:latin typeface="Constantia"/>
            </a:endParaRPr>
          </a:p>
        </p:txBody>
      </p:sp>
      <p:pic>
        <p:nvPicPr>
          <p:cNvPr id="7" name="صورة 6">
            <a:extLst>
              <a:ext uri="{FF2B5EF4-FFF2-40B4-BE49-F238E27FC236}">
                <a16:creationId xmlns:a16="http://schemas.microsoft.com/office/drawing/2014/main" id="{051981E3-C617-4247-AAB0-CDFA1D52C69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059832" y="122299"/>
            <a:ext cx="2139495" cy="1048387"/>
          </a:xfrm>
          <a:prstGeom prst="rect">
            <a:avLst/>
          </a:prstGeom>
          <a:ln>
            <a:noFill/>
          </a:ln>
          <a:effectLst/>
        </p:spPr>
      </p:pic>
    </p:spTree>
    <p:extLst>
      <p:ext uri="{BB962C8B-B14F-4D97-AF65-F5344CB8AC3E}">
        <p14:creationId xmlns:p14="http://schemas.microsoft.com/office/powerpoint/2010/main" val="1739809209"/>
      </p:ext>
    </p:extLst>
  </p:cSld>
  <p:clrMapOvr>
    <a:masterClrMapping/>
  </p:clrMapOvr>
  <p:transition spd="slow">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99415"/>
            <a:ext cx="1174600" cy="12132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مستطيل 3"/>
          <p:cNvSpPr/>
          <p:nvPr/>
        </p:nvSpPr>
        <p:spPr>
          <a:xfrm>
            <a:off x="7092280" y="260648"/>
            <a:ext cx="1907704" cy="848181"/>
          </a:xfrm>
          <a:prstGeom prst="rect">
            <a:avLst/>
          </a:prstGeom>
        </p:spPr>
        <p:txBody>
          <a:bodyPr wrap="square">
            <a:spAutoFit/>
          </a:bodyPr>
          <a:lstStyle/>
          <a:p>
            <a:pPr>
              <a:lnSpc>
                <a:spcPct val="107000"/>
              </a:lnSpc>
              <a:spcAft>
                <a:spcPts val="800"/>
              </a:spcAft>
            </a:pPr>
            <a:r>
              <a:rPr lang="ar-SY" sz="2000" b="1" dirty="0">
                <a:latin typeface="Calibri"/>
                <a:ea typeface="Calibri"/>
                <a:cs typeface="Andalus"/>
              </a:rPr>
              <a:t>كلية السياحة </a:t>
            </a:r>
            <a:endParaRPr lang="en-US" sz="2000" b="1" dirty="0">
              <a:latin typeface="Calibri"/>
              <a:ea typeface="Calibri"/>
              <a:cs typeface="Arial"/>
            </a:endParaRPr>
          </a:p>
          <a:p>
            <a:pPr>
              <a:lnSpc>
                <a:spcPct val="107000"/>
              </a:lnSpc>
              <a:spcAft>
                <a:spcPts val="800"/>
              </a:spcAft>
            </a:pPr>
            <a:r>
              <a:rPr lang="ar-SY" sz="2000" b="1" dirty="0">
                <a:latin typeface="Calibri"/>
                <a:ea typeface="Calibri"/>
                <a:cs typeface="Andalus"/>
              </a:rPr>
              <a:t>قسم  الإدارة السياحية</a:t>
            </a:r>
            <a:endParaRPr lang="en-US" sz="2000" b="1" dirty="0">
              <a:latin typeface="Calibri"/>
              <a:ea typeface="Calibri"/>
              <a:cs typeface="Arial"/>
            </a:endParaRPr>
          </a:p>
        </p:txBody>
      </p:sp>
      <p:sp>
        <p:nvSpPr>
          <p:cNvPr id="5" name="مستطيل 4"/>
          <p:cNvSpPr/>
          <p:nvPr/>
        </p:nvSpPr>
        <p:spPr>
          <a:xfrm>
            <a:off x="262519" y="2132856"/>
            <a:ext cx="8748464" cy="356097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lvl="0" algn="just">
              <a:lnSpc>
                <a:spcPct val="115000"/>
              </a:lnSpc>
            </a:pPr>
            <a:r>
              <a:rPr lang="ar-AE" sz="2800" b="1" dirty="0">
                <a:solidFill>
                  <a:srgbClr val="000000"/>
                </a:solidFill>
                <a:latin typeface="Calibri"/>
                <a:ea typeface="Times New Roman"/>
                <a:cs typeface="Arial"/>
              </a:rPr>
              <a:t>10- ا</a:t>
            </a:r>
            <a:r>
              <a:rPr lang="ar-SA" sz="2800" b="1" dirty="0">
                <a:solidFill>
                  <a:srgbClr val="000000"/>
                </a:solidFill>
                <a:latin typeface="Calibri"/>
                <a:ea typeface="Times New Roman"/>
                <a:cs typeface="Arial"/>
              </a:rPr>
              <a:t>لتشاركية في القطاع السياحي ودورها في تنشيط الاستثمار السياحي</a:t>
            </a:r>
            <a:endParaRPr lang="ar-AE" sz="2800" b="1" dirty="0">
              <a:solidFill>
                <a:srgbClr val="000000"/>
              </a:solidFill>
              <a:latin typeface="Calibri"/>
              <a:ea typeface="Times New Roman"/>
              <a:cs typeface="Arial"/>
            </a:endParaRPr>
          </a:p>
          <a:p>
            <a:pPr algn="just">
              <a:lnSpc>
                <a:spcPct val="115000"/>
              </a:lnSpc>
            </a:pPr>
            <a:r>
              <a:rPr lang="ar-AE" sz="2800" b="1" dirty="0">
                <a:solidFill>
                  <a:srgbClr val="000000"/>
                </a:solidFill>
                <a:latin typeface="Calibri"/>
                <a:ea typeface="Times New Roman"/>
                <a:cs typeface="Arial"/>
              </a:rPr>
              <a:t>11- </a:t>
            </a:r>
            <a:r>
              <a:rPr lang="ar-SA" sz="2800" b="1" dirty="0">
                <a:solidFill>
                  <a:srgbClr val="000000"/>
                </a:solidFill>
                <a:latin typeface="Calibri"/>
                <a:ea typeface="Times New Roman"/>
                <a:cs typeface="Arial"/>
              </a:rPr>
              <a:t>الإدارة الفعالة للقرى والمنتجعات السياحية</a:t>
            </a:r>
            <a:endParaRPr lang="en-US" sz="2800" b="1" dirty="0">
              <a:solidFill>
                <a:srgbClr val="000000"/>
              </a:solidFill>
              <a:latin typeface="Calibri"/>
              <a:ea typeface="Times New Roman"/>
              <a:cs typeface="Arial"/>
            </a:endParaRPr>
          </a:p>
          <a:p>
            <a:pPr algn="just">
              <a:lnSpc>
                <a:spcPct val="115000"/>
              </a:lnSpc>
            </a:pPr>
            <a:r>
              <a:rPr lang="ar-AE" sz="2800" b="1" dirty="0">
                <a:solidFill>
                  <a:srgbClr val="000000"/>
                </a:solidFill>
                <a:latin typeface="Calibri"/>
                <a:ea typeface="Times New Roman"/>
                <a:cs typeface="Arial"/>
              </a:rPr>
              <a:t>12- </a:t>
            </a:r>
            <a:r>
              <a:rPr lang="ar-SA" sz="2800" b="1" dirty="0">
                <a:solidFill>
                  <a:srgbClr val="000000"/>
                </a:solidFill>
                <a:latin typeface="Calibri"/>
                <a:ea typeface="Times New Roman"/>
                <a:cs typeface="Arial"/>
              </a:rPr>
              <a:t>دور التقنيات الحديثة في تنشيط حركة السياحة الوافدة</a:t>
            </a:r>
            <a:endParaRPr lang="en-US" sz="2800" b="1" dirty="0">
              <a:solidFill>
                <a:srgbClr val="000000"/>
              </a:solidFill>
              <a:latin typeface="Calibri"/>
              <a:ea typeface="Times New Roman"/>
              <a:cs typeface="Arial"/>
            </a:endParaRPr>
          </a:p>
          <a:p>
            <a:pPr algn="just">
              <a:lnSpc>
                <a:spcPct val="115000"/>
              </a:lnSpc>
            </a:pPr>
            <a:r>
              <a:rPr lang="ar-AE" sz="2800" b="1" dirty="0">
                <a:solidFill>
                  <a:srgbClr val="000000"/>
                </a:solidFill>
                <a:latin typeface="Calibri"/>
                <a:ea typeface="Times New Roman"/>
                <a:cs typeface="Arial"/>
              </a:rPr>
              <a:t>13- </a:t>
            </a:r>
            <a:r>
              <a:rPr lang="ar-SA" sz="2800" b="1" dirty="0">
                <a:solidFill>
                  <a:srgbClr val="000000"/>
                </a:solidFill>
                <a:latin typeface="Calibri"/>
                <a:ea typeface="Times New Roman"/>
                <a:cs typeface="Arial"/>
              </a:rPr>
              <a:t>دور نظم المعلومات الجغرافية في التخطيط السياحي والتوثيق الرقمي</a:t>
            </a:r>
            <a:endParaRPr lang="en-US" sz="2800" b="1" dirty="0">
              <a:solidFill>
                <a:srgbClr val="000000"/>
              </a:solidFill>
              <a:latin typeface="Calibri"/>
              <a:ea typeface="Times New Roman"/>
              <a:cs typeface="Arial"/>
            </a:endParaRPr>
          </a:p>
          <a:p>
            <a:pPr algn="just">
              <a:lnSpc>
                <a:spcPct val="115000"/>
              </a:lnSpc>
            </a:pPr>
            <a:r>
              <a:rPr lang="ar-AE" sz="2800" b="1" dirty="0">
                <a:solidFill>
                  <a:srgbClr val="000000"/>
                </a:solidFill>
                <a:latin typeface="Calibri"/>
                <a:ea typeface="Times New Roman"/>
                <a:cs typeface="Arial"/>
              </a:rPr>
              <a:t>14- </a:t>
            </a:r>
            <a:r>
              <a:rPr lang="ar-SA" sz="2800" b="1" dirty="0">
                <a:solidFill>
                  <a:srgbClr val="000000"/>
                </a:solidFill>
                <a:latin typeface="Calibri"/>
                <a:ea typeface="Times New Roman"/>
                <a:cs typeface="Arial"/>
              </a:rPr>
              <a:t>تنافسية القطاع السياحي</a:t>
            </a:r>
            <a:endParaRPr lang="en-US" sz="2800" b="1" dirty="0">
              <a:solidFill>
                <a:srgbClr val="000000"/>
              </a:solidFill>
              <a:latin typeface="Calibri"/>
              <a:ea typeface="Times New Roman"/>
              <a:cs typeface="Arial"/>
            </a:endParaRPr>
          </a:p>
          <a:p>
            <a:pPr algn="just">
              <a:lnSpc>
                <a:spcPct val="115000"/>
              </a:lnSpc>
            </a:pPr>
            <a:r>
              <a:rPr lang="ar-AE" sz="2800" b="1" dirty="0">
                <a:solidFill>
                  <a:srgbClr val="000000"/>
                </a:solidFill>
                <a:latin typeface="Calibri"/>
                <a:ea typeface="Times New Roman"/>
                <a:cs typeface="Arial"/>
              </a:rPr>
              <a:t>15- </a:t>
            </a:r>
            <a:r>
              <a:rPr lang="ar-SA" sz="2800" b="1" dirty="0">
                <a:solidFill>
                  <a:srgbClr val="000000"/>
                </a:solidFill>
                <a:latin typeface="Calibri"/>
                <a:ea typeface="Times New Roman"/>
                <a:cs typeface="Arial"/>
              </a:rPr>
              <a:t>الدور التنموي للسياحة</a:t>
            </a:r>
            <a:endParaRPr lang="en-US" sz="2800" b="1" dirty="0">
              <a:solidFill>
                <a:srgbClr val="000000"/>
              </a:solidFill>
              <a:latin typeface="Calibri"/>
              <a:ea typeface="Times New Roman"/>
              <a:cs typeface="Arial"/>
            </a:endParaRPr>
          </a:p>
          <a:p>
            <a:pPr algn="just">
              <a:lnSpc>
                <a:spcPct val="115000"/>
              </a:lnSpc>
            </a:pPr>
            <a:r>
              <a:rPr lang="ar-AE" sz="2800" b="1" dirty="0">
                <a:solidFill>
                  <a:srgbClr val="000000"/>
                </a:solidFill>
                <a:latin typeface="Calibri"/>
                <a:ea typeface="Times New Roman"/>
                <a:cs typeface="Arial"/>
              </a:rPr>
              <a:t>16- </a:t>
            </a:r>
            <a:r>
              <a:rPr lang="ar-SA" sz="2800" b="1" dirty="0">
                <a:solidFill>
                  <a:srgbClr val="000000"/>
                </a:solidFill>
                <a:latin typeface="Calibri"/>
                <a:ea typeface="Times New Roman"/>
                <a:cs typeface="Arial"/>
              </a:rPr>
              <a:t>أثر الأزمات على السياحة</a:t>
            </a:r>
            <a:endParaRPr lang="en-US" sz="2800" b="1" dirty="0">
              <a:solidFill>
                <a:srgbClr val="000000"/>
              </a:solidFill>
              <a:latin typeface="Calibri"/>
              <a:ea typeface="Times New Roman"/>
              <a:cs typeface="Arial"/>
            </a:endParaRPr>
          </a:p>
        </p:txBody>
      </p:sp>
      <p:sp>
        <p:nvSpPr>
          <p:cNvPr id="6" name="مستطيل 5"/>
          <p:cNvSpPr/>
          <p:nvPr/>
        </p:nvSpPr>
        <p:spPr>
          <a:xfrm>
            <a:off x="858834" y="1364315"/>
            <a:ext cx="7776864" cy="52322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ar-SY" sz="2800" b="1" kern="0" dirty="0">
                <a:solidFill>
                  <a:srgbClr val="000000"/>
                </a:solidFill>
                <a:latin typeface="Calibri"/>
                <a:ea typeface="Calibri"/>
                <a:cs typeface="Simplified Arabic"/>
              </a:rPr>
              <a:t>المحاور البحثية الرئيسة في </a:t>
            </a:r>
            <a:r>
              <a:rPr lang="ar-AE" sz="2800" b="1" kern="0" dirty="0">
                <a:solidFill>
                  <a:srgbClr val="000000"/>
                </a:solidFill>
                <a:latin typeface="Calibri"/>
                <a:ea typeface="Calibri"/>
                <a:cs typeface="Simplified Arabic"/>
              </a:rPr>
              <a:t>قسم الإدارة السياحية</a:t>
            </a:r>
            <a:endParaRPr lang="ar-AE" sz="2800" kern="0" dirty="0">
              <a:solidFill>
                <a:srgbClr val="000000"/>
              </a:solidFill>
              <a:latin typeface="Constantia"/>
            </a:endParaRPr>
          </a:p>
        </p:txBody>
      </p:sp>
      <p:pic>
        <p:nvPicPr>
          <p:cNvPr id="7" name="صورة 6">
            <a:extLst>
              <a:ext uri="{FF2B5EF4-FFF2-40B4-BE49-F238E27FC236}">
                <a16:creationId xmlns:a16="http://schemas.microsoft.com/office/drawing/2014/main" id="{14A5F939-1B40-4E30-A4EC-2B4C1A10DE8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779912" y="150175"/>
            <a:ext cx="2139495" cy="1048387"/>
          </a:xfrm>
          <a:prstGeom prst="rect">
            <a:avLst/>
          </a:prstGeom>
          <a:ln>
            <a:noFill/>
          </a:ln>
          <a:effectLst/>
        </p:spPr>
      </p:pic>
    </p:spTree>
    <p:extLst>
      <p:ext uri="{BB962C8B-B14F-4D97-AF65-F5344CB8AC3E}">
        <p14:creationId xmlns:p14="http://schemas.microsoft.com/office/powerpoint/2010/main" val="1768597415"/>
      </p:ext>
    </p:extLst>
  </p:cSld>
  <p:clrMapOvr>
    <a:masterClrMapping/>
  </p:clrMapOvr>
  <p:transition spd="slow">
    <p:pull dir="r"/>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1000" r="-51000"/>
          </a:stretch>
        </a:blipFill>
        <a:effectLst/>
      </p:bgPr>
    </p:bg>
    <p:spTree>
      <p:nvGrpSpPr>
        <p:cNvPr id="1" name=""/>
        <p:cNvGrpSpPr/>
        <p:nvPr/>
      </p:nvGrpSpPr>
      <p:grpSpPr>
        <a:xfrm>
          <a:off x="0" y="0"/>
          <a:ext cx="0" cy="0"/>
          <a:chOff x="0" y="0"/>
          <a:chExt cx="0" cy="0"/>
        </a:xfrm>
      </p:grpSpPr>
      <p:sp>
        <p:nvSpPr>
          <p:cNvPr id="2" name="مستطيل 1"/>
          <p:cNvSpPr/>
          <p:nvPr/>
        </p:nvSpPr>
        <p:spPr>
          <a:xfrm>
            <a:off x="6300192" y="195109"/>
            <a:ext cx="2699792" cy="1248803"/>
          </a:xfrm>
          <a:prstGeom prst="rect">
            <a:avLst/>
          </a:prstGeom>
          <a:ln w="28575">
            <a:solidFill>
              <a:srgbClr val="000000"/>
            </a:solidFill>
          </a:ln>
        </p:spPr>
        <p:style>
          <a:lnRef idx="1">
            <a:schemeClr val="accent4"/>
          </a:lnRef>
          <a:fillRef idx="3">
            <a:schemeClr val="accent4"/>
          </a:fillRef>
          <a:effectRef idx="2">
            <a:schemeClr val="accent4"/>
          </a:effectRef>
          <a:fontRef idx="minor">
            <a:schemeClr val="lt1"/>
          </a:fontRef>
        </p:style>
        <p:txBody>
          <a:bodyPr wrap="square">
            <a:spAutoFit/>
          </a:bodyPr>
          <a:lstStyle/>
          <a:p>
            <a:pPr>
              <a:lnSpc>
                <a:spcPct val="107000"/>
              </a:lnSpc>
              <a:spcAft>
                <a:spcPts val="800"/>
              </a:spcAft>
            </a:pPr>
            <a:r>
              <a:rPr lang="ar-SY" sz="3200" b="1" dirty="0">
                <a:solidFill>
                  <a:srgbClr val="000000"/>
                </a:solidFill>
                <a:latin typeface="Calibri"/>
                <a:ea typeface="Calibri"/>
                <a:cs typeface="Andalus"/>
              </a:rPr>
              <a:t>كلية السياحة </a:t>
            </a:r>
            <a:endParaRPr lang="en-US" sz="3200" b="1" dirty="0">
              <a:solidFill>
                <a:srgbClr val="000000"/>
              </a:solidFill>
              <a:latin typeface="Calibri"/>
              <a:ea typeface="Calibri"/>
              <a:cs typeface="Arial"/>
            </a:endParaRPr>
          </a:p>
          <a:p>
            <a:pPr>
              <a:lnSpc>
                <a:spcPct val="107000"/>
              </a:lnSpc>
              <a:spcAft>
                <a:spcPts val="800"/>
              </a:spcAft>
            </a:pPr>
            <a:r>
              <a:rPr lang="ar-SY" sz="3200" b="1" dirty="0">
                <a:solidFill>
                  <a:srgbClr val="000000"/>
                </a:solidFill>
                <a:latin typeface="Calibri"/>
                <a:ea typeface="Calibri"/>
                <a:cs typeface="Andalus"/>
              </a:rPr>
              <a:t>قسم الإدارة الفندقية</a:t>
            </a:r>
            <a:endParaRPr lang="en-US" sz="3200" b="1" dirty="0">
              <a:solidFill>
                <a:srgbClr val="000000"/>
              </a:solidFill>
              <a:latin typeface="Calibri"/>
              <a:ea typeface="Calibri"/>
              <a:cs typeface="Arial"/>
            </a:endParaRPr>
          </a:p>
        </p:txBody>
      </p:sp>
      <p:pic>
        <p:nvPicPr>
          <p:cNvPr id="3" name="صورة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99414"/>
            <a:ext cx="1462632" cy="15107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مستطيل 3"/>
          <p:cNvSpPr/>
          <p:nvPr/>
        </p:nvSpPr>
        <p:spPr>
          <a:xfrm>
            <a:off x="2537773" y="1719479"/>
            <a:ext cx="3272562" cy="461665"/>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ctr"/>
            <a:r>
              <a:rPr lang="ar-SY" sz="2400" b="1" dirty="0">
                <a:solidFill>
                  <a:srgbClr val="000000"/>
                </a:solidFill>
                <a:latin typeface="Calibri"/>
                <a:ea typeface="Calibri"/>
                <a:cs typeface="Simplified Arabic"/>
              </a:rPr>
              <a:t>تعريف ب</a:t>
            </a:r>
            <a:r>
              <a:rPr lang="ar-AE" sz="2400" b="1" dirty="0">
                <a:solidFill>
                  <a:srgbClr val="000000"/>
                </a:solidFill>
                <a:latin typeface="Calibri"/>
                <a:ea typeface="Calibri"/>
                <a:cs typeface="Simplified Arabic"/>
              </a:rPr>
              <a:t>قسم الإدارة الفندقية</a:t>
            </a:r>
            <a:endParaRPr lang="ar-AE" sz="2400" dirty="0">
              <a:solidFill>
                <a:srgbClr val="000000"/>
              </a:solidFill>
            </a:endParaRPr>
          </a:p>
        </p:txBody>
      </p:sp>
      <p:sp>
        <p:nvSpPr>
          <p:cNvPr id="7" name="مستطيل 6">
            <a:extLst>
              <a:ext uri="{FF2B5EF4-FFF2-40B4-BE49-F238E27FC236}">
                <a16:creationId xmlns:a16="http://schemas.microsoft.com/office/drawing/2014/main" id="{DA206DDE-5CAD-4F34-98DC-1195C9F5A4F2}"/>
              </a:ext>
            </a:extLst>
          </p:cNvPr>
          <p:cNvSpPr/>
          <p:nvPr/>
        </p:nvSpPr>
        <p:spPr>
          <a:xfrm>
            <a:off x="0" y="2201465"/>
            <a:ext cx="9108504" cy="4975721"/>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just">
              <a:lnSpc>
                <a:spcPct val="150000"/>
              </a:lnSpc>
            </a:pPr>
            <a:r>
              <a:rPr lang="ar-SA" sz="1900" b="1" dirty="0">
                <a:solidFill>
                  <a:schemeClr val="bg1"/>
                </a:solidFill>
                <a:effectLst/>
                <a:latin typeface="Are"/>
                <a:ea typeface="Times New Roman" panose="02020603050405020304" pitchFamily="18" charset="0"/>
                <a:cs typeface="Simplified Arabic" panose="02020603050405020304" pitchFamily="18" charset="-78"/>
              </a:rPr>
              <a:t>يهدف قسم الإدارة الفندقية إلى تدريب الطلاب للعمل في الفنادق، بالمناصب الإدارية، والإشراف على العمليات الفندقية، وهو بذلك لا يهدف إلى تدريب الطهاة، أو العاملين في الخدمات الفندقية، وإنما العاملين في وظائف الإشراف، والإدارة الوسطى، والعليا والأقسام والوظائف، والعمليات المختلفة كي تكون لديهم القدرة المستقبلية على اتخاذ القرارات الإدارية.</a:t>
            </a:r>
            <a:endParaRPr lang="ar-SY" sz="1900" b="1" dirty="0">
              <a:solidFill>
                <a:schemeClr val="bg1"/>
              </a:solidFill>
              <a:effectLst/>
              <a:latin typeface="Are"/>
              <a:ea typeface="Times New Roman" panose="02020603050405020304" pitchFamily="18" charset="0"/>
              <a:cs typeface="Simplified Arabic" panose="02020603050405020304" pitchFamily="18" charset="-78"/>
            </a:endParaRPr>
          </a:p>
          <a:p>
            <a:pPr algn="just" rtl="1">
              <a:lnSpc>
                <a:spcPct val="150000"/>
              </a:lnSpc>
              <a:spcAft>
                <a:spcPts val="800"/>
              </a:spcAft>
            </a:pPr>
            <a:r>
              <a:rPr lang="ar-SA" sz="1900" b="1" dirty="0">
                <a:solidFill>
                  <a:schemeClr val="bg1"/>
                </a:solidFill>
                <a:effectLst/>
                <a:latin typeface="Are"/>
                <a:ea typeface="Times New Roman" panose="02020603050405020304" pitchFamily="18" charset="0"/>
                <a:cs typeface="Simplified Arabic" panose="02020603050405020304" pitchFamily="18" charset="-78"/>
              </a:rPr>
              <a:t>سيحصل </a:t>
            </a:r>
            <a:r>
              <a:rPr lang="ar-SY" sz="1900" b="1" dirty="0">
                <a:solidFill>
                  <a:schemeClr val="bg1"/>
                </a:solidFill>
                <a:effectLst/>
                <a:latin typeface="Are"/>
                <a:ea typeface="Times New Roman" panose="02020603050405020304" pitchFamily="18" charset="0"/>
                <a:cs typeface="Simplified Arabic" panose="02020603050405020304" pitchFamily="18" charset="-78"/>
              </a:rPr>
              <a:t>الطالب </a:t>
            </a:r>
            <a:r>
              <a:rPr lang="ar-SA" sz="1900" b="1" dirty="0">
                <a:solidFill>
                  <a:schemeClr val="bg1"/>
                </a:solidFill>
                <a:effectLst/>
                <a:latin typeface="Are"/>
                <a:ea typeface="Times New Roman" panose="02020603050405020304" pitchFamily="18" charset="0"/>
                <a:cs typeface="Simplified Arabic" panose="02020603050405020304" pitchFamily="18" charset="-78"/>
              </a:rPr>
              <a:t>على تدريب في مهارات إدارة العلاقات العامة في السياحة، والقدرة على وضع استراتيجيات الحصول والاحتفاظ بالزبائن وكسب ولائهم وخدمة الزبون، ومهارات إدارة المكاتب الأمامية.</a:t>
            </a:r>
            <a:endParaRPr lang="en-US" sz="1900" b="1" dirty="0">
              <a:solidFill>
                <a:schemeClr val="bg1"/>
              </a:solidFill>
              <a:effectLst/>
              <a:latin typeface="Are"/>
              <a:ea typeface="Calibri" panose="020F0502020204030204" pitchFamily="34" charset="0"/>
              <a:cs typeface="Arial" panose="020B0604020202020204" pitchFamily="34" charset="0"/>
            </a:endParaRPr>
          </a:p>
          <a:p>
            <a:pPr algn="just" rtl="1">
              <a:lnSpc>
                <a:spcPct val="150000"/>
              </a:lnSpc>
              <a:spcAft>
                <a:spcPts val="800"/>
              </a:spcAft>
            </a:pPr>
            <a:r>
              <a:rPr lang="ar-SA" sz="1900" b="1" dirty="0">
                <a:solidFill>
                  <a:schemeClr val="bg1"/>
                </a:solidFill>
                <a:effectLst/>
                <a:latin typeface="Are"/>
                <a:ea typeface="Times New Roman" panose="02020603050405020304" pitchFamily="18" charset="0"/>
                <a:cs typeface="Simplified Arabic" panose="02020603050405020304" pitchFamily="18" charset="-78"/>
              </a:rPr>
              <a:t>كما سيتعلم الطالب إدارة المعارض والمؤتمرات من حيث التعريف بإدارة المؤتمرات والمعارض الدائمة والمؤقتة والمتخصصة وأنواع وطبيعة المؤتمرات والتخطيط لها والتنظيم والتجهيز. بالإضافة إلى إعداد أماكن المؤتمرات وتحديد كمية ونوعية الإمدادات الغذائية وأسلوب تقديمها ووسائل الاتصال والعلاقات العامة وإدارة الموظفين والعاملين المساعدين المختصين وأمن المؤتمرات</a:t>
            </a:r>
            <a:r>
              <a:rPr lang="ar-SY" sz="1900" b="1" dirty="0">
                <a:solidFill>
                  <a:schemeClr val="bg1"/>
                </a:solidFill>
                <a:effectLst/>
                <a:latin typeface="Are"/>
                <a:ea typeface="Times New Roman" panose="02020603050405020304" pitchFamily="18" charset="0"/>
                <a:cs typeface="Simplified Arabic" panose="02020603050405020304" pitchFamily="18" charset="-78"/>
              </a:rPr>
              <a:t>، </a:t>
            </a:r>
            <a:r>
              <a:rPr lang="ar-SA" sz="1900" b="1" dirty="0">
                <a:solidFill>
                  <a:schemeClr val="bg1"/>
                </a:solidFill>
                <a:effectLst/>
                <a:latin typeface="Are"/>
                <a:ea typeface="Times New Roman" panose="02020603050405020304" pitchFamily="18" charset="0"/>
                <a:cs typeface="Simplified Arabic" panose="02020603050405020304" pitchFamily="18" charset="-78"/>
              </a:rPr>
              <a:t>كما سيحصل الطالب على تدريب في البروتوكول وأصول الضيافة</a:t>
            </a:r>
            <a:r>
              <a:rPr lang="ar-SY" sz="1900" b="1" dirty="0">
                <a:solidFill>
                  <a:schemeClr val="bg1"/>
                </a:solidFill>
                <a:effectLst/>
                <a:latin typeface="Are"/>
                <a:ea typeface="Times New Roman" panose="02020603050405020304" pitchFamily="18" charset="0"/>
                <a:cs typeface="Simplified Arabic" panose="02020603050405020304" pitchFamily="18" charset="-78"/>
              </a:rPr>
              <a:t>.</a:t>
            </a:r>
            <a:endParaRPr lang="en-US" sz="1900" b="1" dirty="0">
              <a:solidFill>
                <a:schemeClr val="bg1"/>
              </a:solidFill>
              <a:effectLst/>
              <a:latin typeface="Are"/>
              <a:ea typeface="Calibri" panose="020F0502020204030204" pitchFamily="34" charset="0"/>
              <a:cs typeface="Arial" panose="020B0604020202020204" pitchFamily="34" charset="0"/>
            </a:endParaRPr>
          </a:p>
          <a:p>
            <a:pPr algn="just"/>
            <a:endParaRPr lang="ar-AE" sz="1900" b="1" dirty="0">
              <a:solidFill>
                <a:srgbClr val="000000"/>
              </a:solidFill>
            </a:endParaRPr>
          </a:p>
        </p:txBody>
      </p:sp>
    </p:spTree>
    <p:extLst>
      <p:ext uri="{BB962C8B-B14F-4D97-AF65-F5344CB8AC3E}">
        <p14:creationId xmlns:p14="http://schemas.microsoft.com/office/powerpoint/2010/main" val="432609149"/>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99415"/>
            <a:ext cx="1174600" cy="12132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مستطيل 3"/>
          <p:cNvSpPr/>
          <p:nvPr/>
        </p:nvSpPr>
        <p:spPr>
          <a:xfrm>
            <a:off x="7092280" y="260648"/>
            <a:ext cx="1907704" cy="848181"/>
          </a:xfrm>
          <a:prstGeom prst="rect">
            <a:avLst/>
          </a:prstGeom>
        </p:spPr>
        <p:txBody>
          <a:bodyPr wrap="square">
            <a:spAutoFit/>
          </a:bodyPr>
          <a:lstStyle/>
          <a:p>
            <a:pPr>
              <a:lnSpc>
                <a:spcPct val="107000"/>
              </a:lnSpc>
              <a:spcAft>
                <a:spcPts val="800"/>
              </a:spcAft>
            </a:pPr>
            <a:r>
              <a:rPr lang="ar-SY" sz="2000" b="1" dirty="0">
                <a:latin typeface="Calibri"/>
                <a:ea typeface="Calibri"/>
                <a:cs typeface="Andalus"/>
              </a:rPr>
              <a:t>كلية السياحة </a:t>
            </a:r>
            <a:endParaRPr lang="en-US" sz="2000" b="1" dirty="0">
              <a:latin typeface="Calibri"/>
              <a:ea typeface="Calibri"/>
              <a:cs typeface="Arial"/>
            </a:endParaRPr>
          </a:p>
          <a:p>
            <a:pPr>
              <a:lnSpc>
                <a:spcPct val="107000"/>
              </a:lnSpc>
              <a:spcAft>
                <a:spcPts val="800"/>
              </a:spcAft>
            </a:pPr>
            <a:r>
              <a:rPr lang="ar-SY" sz="2000" b="1" dirty="0">
                <a:latin typeface="Calibri"/>
                <a:ea typeface="Calibri"/>
                <a:cs typeface="Andalus"/>
              </a:rPr>
              <a:t>قسم الإدارة  الفندقية</a:t>
            </a:r>
            <a:endParaRPr lang="en-US" sz="2000" b="1" dirty="0">
              <a:latin typeface="Calibri"/>
              <a:ea typeface="Calibri"/>
              <a:cs typeface="Arial"/>
            </a:endParaRPr>
          </a:p>
        </p:txBody>
      </p:sp>
      <p:sp>
        <p:nvSpPr>
          <p:cNvPr id="6" name="مستطيل 5"/>
          <p:cNvSpPr/>
          <p:nvPr/>
        </p:nvSpPr>
        <p:spPr>
          <a:xfrm>
            <a:off x="858834" y="1364315"/>
            <a:ext cx="7776864" cy="52322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ar-SY" sz="2800" b="1" kern="0" dirty="0">
                <a:solidFill>
                  <a:srgbClr val="000000"/>
                </a:solidFill>
                <a:latin typeface="Calibri"/>
                <a:ea typeface="Calibri"/>
                <a:cs typeface="Simplified Arabic"/>
              </a:rPr>
              <a:t>المحاور البحثية الرئيسة في </a:t>
            </a:r>
            <a:r>
              <a:rPr lang="ar-AE" sz="2800" b="1" kern="0" dirty="0">
                <a:solidFill>
                  <a:srgbClr val="000000"/>
                </a:solidFill>
                <a:latin typeface="Calibri"/>
                <a:ea typeface="Calibri"/>
                <a:cs typeface="Simplified Arabic"/>
              </a:rPr>
              <a:t>قسم الإدارة الفندقية</a:t>
            </a:r>
            <a:endParaRPr lang="ar-AE" sz="2800" kern="0" dirty="0">
              <a:solidFill>
                <a:srgbClr val="000000"/>
              </a:solidFill>
              <a:latin typeface="Constantia"/>
            </a:endParaRPr>
          </a:p>
        </p:txBody>
      </p:sp>
      <p:sp>
        <p:nvSpPr>
          <p:cNvPr id="7" name="مستطيل 6"/>
          <p:cNvSpPr/>
          <p:nvPr/>
        </p:nvSpPr>
        <p:spPr>
          <a:xfrm>
            <a:off x="262519" y="2132856"/>
            <a:ext cx="8748464" cy="4534318"/>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lnSpc>
                <a:spcPct val="115000"/>
              </a:lnSpc>
            </a:pPr>
            <a:r>
              <a:rPr lang="ar-AE" sz="2800" b="1" dirty="0">
                <a:solidFill>
                  <a:srgbClr val="000000"/>
                </a:solidFill>
                <a:latin typeface="Calibri"/>
                <a:ea typeface="Times New Roman"/>
                <a:cs typeface="Arial"/>
              </a:rPr>
              <a:t>1- </a:t>
            </a:r>
            <a:r>
              <a:rPr lang="ar-SA" sz="2800" b="1" dirty="0">
                <a:solidFill>
                  <a:srgbClr val="000000"/>
                </a:solidFill>
                <a:latin typeface="Calibri"/>
                <a:ea typeface="Calibri"/>
                <a:cs typeface="Times New Roman"/>
              </a:rPr>
              <a:t>الأزمات وأثرها في الإشغال السياحي</a:t>
            </a:r>
            <a:endParaRPr lang="en-US" sz="2800" b="1" dirty="0">
              <a:solidFill>
                <a:srgbClr val="000000"/>
              </a:solidFill>
              <a:latin typeface="Calibri"/>
              <a:ea typeface="Calibri"/>
              <a:cs typeface="Arial"/>
            </a:endParaRPr>
          </a:p>
          <a:p>
            <a:pPr algn="just">
              <a:lnSpc>
                <a:spcPct val="115000"/>
              </a:lnSpc>
            </a:pPr>
            <a:r>
              <a:rPr lang="ar-AE" sz="2800" b="1" dirty="0">
                <a:solidFill>
                  <a:srgbClr val="000000"/>
                </a:solidFill>
                <a:latin typeface="Calibri"/>
                <a:ea typeface="Times New Roman"/>
                <a:cs typeface="Arial"/>
              </a:rPr>
              <a:t>2- </a:t>
            </a:r>
            <a:r>
              <a:rPr lang="ar-SA" sz="2800" b="1" dirty="0">
                <a:solidFill>
                  <a:srgbClr val="000000"/>
                </a:solidFill>
                <a:latin typeface="Calibri"/>
                <a:ea typeface="Calibri"/>
                <a:cs typeface="Times New Roman"/>
              </a:rPr>
              <a:t>إدارة الأزمات السياحية</a:t>
            </a:r>
            <a:endParaRPr lang="en-US" sz="2800" b="1" dirty="0">
              <a:solidFill>
                <a:srgbClr val="000000"/>
              </a:solidFill>
              <a:latin typeface="Calibri"/>
              <a:ea typeface="Calibri"/>
              <a:cs typeface="Arial"/>
            </a:endParaRPr>
          </a:p>
          <a:p>
            <a:pPr algn="just">
              <a:lnSpc>
                <a:spcPct val="115000"/>
              </a:lnSpc>
            </a:pPr>
            <a:r>
              <a:rPr lang="ar-AE" sz="2700" b="1" dirty="0">
                <a:solidFill>
                  <a:srgbClr val="000000"/>
                </a:solidFill>
                <a:latin typeface="Calibri"/>
                <a:ea typeface="Times New Roman"/>
                <a:cs typeface="Arial"/>
              </a:rPr>
              <a:t>3- </a:t>
            </a:r>
            <a:r>
              <a:rPr lang="ar-SA" sz="2700" b="1" dirty="0">
                <a:solidFill>
                  <a:srgbClr val="000000"/>
                </a:solidFill>
                <a:latin typeface="Calibri"/>
                <a:ea typeface="Calibri"/>
                <a:cs typeface="Times New Roman"/>
              </a:rPr>
              <a:t>محاسبة المنشآت السياحية-</a:t>
            </a:r>
            <a:r>
              <a:rPr lang="ar-AE" sz="2700" b="1" dirty="0">
                <a:solidFill>
                  <a:srgbClr val="000000"/>
                </a:solidFill>
                <a:latin typeface="Calibri"/>
                <a:ea typeface="Calibri"/>
                <a:cs typeface="Times New Roman"/>
              </a:rPr>
              <a:t> </a:t>
            </a:r>
            <a:r>
              <a:rPr lang="ar-SA" sz="2700" b="1" dirty="0">
                <a:solidFill>
                  <a:srgbClr val="000000"/>
                </a:solidFill>
                <a:latin typeface="Calibri"/>
                <a:ea typeface="Calibri"/>
                <a:cs typeface="Times New Roman"/>
              </a:rPr>
              <a:t>المستودعات والتخزين-المشتريات والمبيعات</a:t>
            </a:r>
            <a:endParaRPr lang="en-US" sz="2700" b="1" dirty="0">
              <a:solidFill>
                <a:srgbClr val="000000"/>
              </a:solidFill>
              <a:latin typeface="Calibri"/>
              <a:ea typeface="Calibri"/>
              <a:cs typeface="Arial"/>
            </a:endParaRPr>
          </a:p>
          <a:p>
            <a:pPr algn="just">
              <a:lnSpc>
                <a:spcPct val="115000"/>
              </a:lnSpc>
            </a:pPr>
            <a:r>
              <a:rPr lang="ar-AE" sz="2800" b="1" dirty="0">
                <a:solidFill>
                  <a:srgbClr val="000000"/>
                </a:solidFill>
                <a:latin typeface="Calibri"/>
                <a:ea typeface="Times New Roman"/>
                <a:cs typeface="Arial"/>
              </a:rPr>
              <a:t>4- </a:t>
            </a:r>
            <a:r>
              <a:rPr lang="ar-SA" sz="2800" b="1" dirty="0">
                <a:solidFill>
                  <a:srgbClr val="000000"/>
                </a:solidFill>
                <a:latin typeface="Calibri"/>
                <a:ea typeface="Calibri"/>
                <a:cs typeface="Times New Roman"/>
              </a:rPr>
              <a:t>إدارة الموارد البشرية في الفنادق</a:t>
            </a:r>
            <a:endParaRPr lang="en-US" sz="2800" b="1" dirty="0">
              <a:solidFill>
                <a:srgbClr val="000000"/>
              </a:solidFill>
              <a:latin typeface="Calibri"/>
              <a:ea typeface="Calibri"/>
              <a:cs typeface="Arial"/>
            </a:endParaRPr>
          </a:p>
          <a:p>
            <a:pPr algn="just">
              <a:lnSpc>
                <a:spcPct val="115000"/>
              </a:lnSpc>
            </a:pPr>
            <a:r>
              <a:rPr lang="ar-AE" sz="2800" b="1" dirty="0">
                <a:solidFill>
                  <a:srgbClr val="000000"/>
                </a:solidFill>
                <a:latin typeface="Calibri"/>
                <a:ea typeface="Times New Roman"/>
                <a:cs typeface="Arial"/>
              </a:rPr>
              <a:t>5- </a:t>
            </a:r>
            <a:r>
              <a:rPr lang="ar-SA" sz="2800" b="1" dirty="0">
                <a:solidFill>
                  <a:srgbClr val="000000"/>
                </a:solidFill>
                <a:latin typeface="Calibri"/>
                <a:ea typeface="Calibri"/>
                <a:cs typeface="Times New Roman"/>
              </a:rPr>
              <a:t>إدارة الإطعام- إدارة البارات- إدارة الحفلات( الداخلية والخارجية)</a:t>
            </a:r>
            <a:endParaRPr lang="en-US" sz="2800" b="1" dirty="0">
              <a:solidFill>
                <a:srgbClr val="000000"/>
              </a:solidFill>
              <a:latin typeface="Calibri"/>
              <a:ea typeface="Calibri"/>
              <a:cs typeface="Arial"/>
            </a:endParaRPr>
          </a:p>
          <a:p>
            <a:pPr algn="just">
              <a:lnSpc>
                <a:spcPct val="115000"/>
              </a:lnSpc>
            </a:pPr>
            <a:r>
              <a:rPr lang="ar-AE" sz="2800" b="1" dirty="0">
                <a:solidFill>
                  <a:srgbClr val="000000"/>
                </a:solidFill>
                <a:latin typeface="Calibri"/>
                <a:ea typeface="Times New Roman"/>
                <a:cs typeface="Arial"/>
              </a:rPr>
              <a:t>6- </a:t>
            </a:r>
            <a:r>
              <a:rPr lang="ar-SA" sz="2800" b="1" dirty="0">
                <a:solidFill>
                  <a:srgbClr val="000000"/>
                </a:solidFill>
                <a:latin typeface="Calibri"/>
                <a:ea typeface="Calibri"/>
                <a:cs typeface="Times New Roman"/>
              </a:rPr>
              <a:t>الاقتصاد السياحي والاقتصاد المعرفي</a:t>
            </a:r>
            <a:endParaRPr lang="en-US" sz="2800" b="1" dirty="0">
              <a:solidFill>
                <a:srgbClr val="000000"/>
              </a:solidFill>
              <a:latin typeface="Calibri"/>
              <a:ea typeface="Calibri"/>
              <a:cs typeface="Arial"/>
            </a:endParaRPr>
          </a:p>
          <a:p>
            <a:pPr algn="just">
              <a:lnSpc>
                <a:spcPct val="115000"/>
              </a:lnSpc>
            </a:pPr>
            <a:r>
              <a:rPr lang="ar-AE" sz="2800" b="1" dirty="0">
                <a:solidFill>
                  <a:srgbClr val="000000"/>
                </a:solidFill>
                <a:latin typeface="Calibri"/>
                <a:ea typeface="Times New Roman"/>
                <a:cs typeface="Arial"/>
              </a:rPr>
              <a:t>7- </a:t>
            </a:r>
            <a:r>
              <a:rPr lang="ar-SA" sz="2800" b="1" dirty="0">
                <a:solidFill>
                  <a:srgbClr val="000000"/>
                </a:solidFill>
                <a:latin typeface="Calibri"/>
                <a:ea typeface="Calibri"/>
                <a:cs typeface="Times New Roman"/>
              </a:rPr>
              <a:t>اقتصاديات الفنادق</a:t>
            </a:r>
            <a:endParaRPr lang="en-US" sz="2800" b="1" dirty="0">
              <a:solidFill>
                <a:srgbClr val="000000"/>
              </a:solidFill>
              <a:latin typeface="Calibri"/>
              <a:ea typeface="Calibri"/>
              <a:cs typeface="Arial"/>
            </a:endParaRPr>
          </a:p>
          <a:p>
            <a:pPr algn="just">
              <a:lnSpc>
                <a:spcPct val="115000"/>
              </a:lnSpc>
            </a:pPr>
            <a:r>
              <a:rPr lang="ar-AE" sz="2800" b="1" dirty="0">
                <a:solidFill>
                  <a:srgbClr val="000000"/>
                </a:solidFill>
                <a:latin typeface="Calibri"/>
                <a:ea typeface="Times New Roman"/>
                <a:cs typeface="Arial"/>
              </a:rPr>
              <a:t>8- </a:t>
            </a:r>
            <a:r>
              <a:rPr lang="ar-SA" sz="2800" b="1" dirty="0">
                <a:solidFill>
                  <a:srgbClr val="000000"/>
                </a:solidFill>
                <a:latin typeface="Calibri"/>
                <a:ea typeface="Calibri"/>
                <a:cs typeface="Times New Roman"/>
              </a:rPr>
              <a:t>العلاقات العامة-  إدارة علاقات العملاء</a:t>
            </a:r>
            <a:endParaRPr lang="ar-AE" sz="2800" b="1" dirty="0">
              <a:solidFill>
                <a:srgbClr val="000000"/>
              </a:solidFill>
              <a:latin typeface="Calibri"/>
              <a:ea typeface="Calibri"/>
              <a:cs typeface="Times New Roman"/>
            </a:endParaRPr>
          </a:p>
          <a:p>
            <a:pPr lvl="0" algn="just">
              <a:lnSpc>
                <a:spcPct val="115000"/>
              </a:lnSpc>
            </a:pPr>
            <a:r>
              <a:rPr lang="ar-AE" sz="2800" b="1" dirty="0">
                <a:solidFill>
                  <a:srgbClr val="000000"/>
                </a:solidFill>
                <a:latin typeface="Calibri"/>
                <a:ea typeface="Calibri"/>
                <a:cs typeface="Times New Roman"/>
              </a:rPr>
              <a:t>9- </a:t>
            </a:r>
            <a:r>
              <a:rPr lang="ar-SA" sz="2800" b="1" dirty="0">
                <a:solidFill>
                  <a:srgbClr val="000000"/>
                </a:solidFill>
                <a:latin typeface="Calibri"/>
                <a:ea typeface="Calibri"/>
                <a:cs typeface="Times New Roman"/>
              </a:rPr>
              <a:t>الأمن والسلامة في الفنادق</a:t>
            </a:r>
            <a:endParaRPr lang="en-US" sz="2800" b="1" dirty="0">
              <a:solidFill>
                <a:srgbClr val="000000"/>
              </a:solidFill>
              <a:latin typeface="Calibri"/>
              <a:ea typeface="Calibri"/>
              <a:cs typeface="Arial"/>
            </a:endParaRPr>
          </a:p>
        </p:txBody>
      </p:sp>
      <p:pic>
        <p:nvPicPr>
          <p:cNvPr id="8" name="صورة 7">
            <a:extLst>
              <a:ext uri="{FF2B5EF4-FFF2-40B4-BE49-F238E27FC236}">
                <a16:creationId xmlns:a16="http://schemas.microsoft.com/office/drawing/2014/main" id="{E595FF21-B134-4C8A-BF30-4C6BB9BB92D8}"/>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627785" y="44691"/>
            <a:ext cx="2817646" cy="1213239"/>
          </a:xfrm>
          <a:prstGeom prst="rect">
            <a:avLst/>
          </a:prstGeom>
          <a:ln>
            <a:noFill/>
          </a:ln>
          <a:effectLst/>
        </p:spPr>
      </p:pic>
    </p:spTree>
    <p:extLst>
      <p:ext uri="{BB962C8B-B14F-4D97-AF65-F5344CB8AC3E}">
        <p14:creationId xmlns:p14="http://schemas.microsoft.com/office/powerpoint/2010/main" val="1743515208"/>
      </p:ext>
    </p:extLst>
  </p:cSld>
  <p:clrMapOvr>
    <a:masterClrMapping/>
  </p:clrMapOvr>
  <p:transition spd="slow">
    <p:pull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تدفق">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257</TotalTime>
  <Words>921</Words>
  <Application>Microsoft Office PowerPoint</Application>
  <PresentationFormat>عرض على الشاشة (4:3)</PresentationFormat>
  <Paragraphs>94</Paragraphs>
  <Slides>11</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2</vt:i4>
      </vt:variant>
      <vt:variant>
        <vt:lpstr>عناوين الشرائح</vt:lpstr>
      </vt:variant>
      <vt:variant>
        <vt:i4>11</vt:i4>
      </vt:variant>
    </vt:vector>
  </HeadingPairs>
  <TitlesOfParts>
    <vt:vector size="22" baseType="lpstr">
      <vt:lpstr>Are</vt:lpstr>
      <vt:lpstr>Arial</vt:lpstr>
      <vt:lpstr>Calibri</vt:lpstr>
      <vt:lpstr>Constantia</vt:lpstr>
      <vt:lpstr>Franklin Gothic Book</vt:lpstr>
      <vt:lpstr>Impact</vt:lpstr>
      <vt:lpstr>Simplified Arabic</vt:lpstr>
      <vt:lpstr>Times New Roman</vt:lpstr>
      <vt:lpstr>Wingdings 2</vt:lpstr>
      <vt:lpstr>1_تدفق</vt: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yara</dc:creator>
  <cp:lastModifiedBy>Dr.AsMaA</cp:lastModifiedBy>
  <cp:revision>106</cp:revision>
  <dcterms:created xsi:type="dcterms:W3CDTF">2021-06-10T18:38:53Z</dcterms:created>
  <dcterms:modified xsi:type="dcterms:W3CDTF">2021-06-12T06:58:51Z</dcterms:modified>
</cp:coreProperties>
</file>